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5"/>
  </p:notesMasterIdLst>
  <p:sldIdLst>
    <p:sldId id="256" r:id="rId2"/>
    <p:sldId id="258" r:id="rId3"/>
    <p:sldId id="262" r:id="rId4"/>
    <p:sldId id="264" r:id="rId5"/>
    <p:sldId id="437" r:id="rId6"/>
    <p:sldId id="438" r:id="rId7"/>
    <p:sldId id="439" r:id="rId8"/>
    <p:sldId id="266" r:id="rId9"/>
    <p:sldId id="263" r:id="rId10"/>
    <p:sldId id="443" r:id="rId11"/>
    <p:sldId id="267" r:id="rId12"/>
    <p:sldId id="441" r:id="rId13"/>
    <p:sldId id="432" r:id="rId14"/>
    <p:sldId id="445" r:id="rId15"/>
    <p:sldId id="433" r:id="rId16"/>
    <p:sldId id="268" r:id="rId17"/>
    <p:sldId id="434" r:id="rId18"/>
    <p:sldId id="448" r:id="rId19"/>
    <p:sldId id="449" r:id="rId20"/>
    <p:sldId id="451" r:id="rId21"/>
    <p:sldId id="452" r:id="rId22"/>
    <p:sldId id="454" r:id="rId23"/>
    <p:sldId id="269" r:id="rId24"/>
    <p:sldId id="270" r:id="rId25"/>
    <p:sldId id="271" r:id="rId26"/>
    <p:sldId id="272" r:id="rId27"/>
    <p:sldId id="273" r:id="rId28"/>
    <p:sldId id="421" r:id="rId29"/>
    <p:sldId id="415" r:id="rId30"/>
    <p:sldId id="455" r:id="rId31"/>
    <p:sldId id="418" r:id="rId32"/>
    <p:sldId id="457" r:id="rId33"/>
    <p:sldId id="456" r:id="rId3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Verdana" charset="0"/>
        <a:ea typeface="ＭＳ Ｐゴシック" charset="0"/>
        <a:cs typeface="ＭＳ Ｐゴシック" charset="0"/>
      </a:defRPr>
    </a:lvl1pPr>
    <a:lvl2pPr marL="457200" algn="l" rtl="0" fontAlgn="base">
      <a:spcBef>
        <a:spcPct val="0"/>
      </a:spcBef>
      <a:spcAft>
        <a:spcPct val="0"/>
      </a:spcAft>
      <a:defRPr kumimoji="1" kern="1200">
        <a:solidFill>
          <a:schemeClr val="tx1"/>
        </a:solidFill>
        <a:latin typeface="Verdana" charset="0"/>
        <a:ea typeface="ＭＳ Ｐゴシック" charset="0"/>
        <a:cs typeface="ＭＳ Ｐゴシック" charset="0"/>
      </a:defRPr>
    </a:lvl2pPr>
    <a:lvl3pPr marL="914400" algn="l" rtl="0" fontAlgn="base">
      <a:spcBef>
        <a:spcPct val="0"/>
      </a:spcBef>
      <a:spcAft>
        <a:spcPct val="0"/>
      </a:spcAft>
      <a:defRPr kumimoji="1" kern="1200">
        <a:solidFill>
          <a:schemeClr val="tx1"/>
        </a:solidFill>
        <a:latin typeface="Verdana" charset="0"/>
        <a:ea typeface="ＭＳ Ｐゴシック" charset="0"/>
        <a:cs typeface="ＭＳ Ｐゴシック" charset="0"/>
      </a:defRPr>
    </a:lvl3pPr>
    <a:lvl4pPr marL="1371600" algn="l" rtl="0" fontAlgn="base">
      <a:spcBef>
        <a:spcPct val="0"/>
      </a:spcBef>
      <a:spcAft>
        <a:spcPct val="0"/>
      </a:spcAft>
      <a:defRPr kumimoji="1" kern="1200">
        <a:solidFill>
          <a:schemeClr val="tx1"/>
        </a:solidFill>
        <a:latin typeface="Verdana" charset="0"/>
        <a:ea typeface="ＭＳ Ｐゴシック" charset="0"/>
        <a:cs typeface="ＭＳ Ｐゴシック" charset="0"/>
      </a:defRPr>
    </a:lvl4pPr>
    <a:lvl5pPr marL="1828800" algn="l" rtl="0" fontAlgn="base">
      <a:spcBef>
        <a:spcPct val="0"/>
      </a:spcBef>
      <a:spcAft>
        <a:spcPct val="0"/>
      </a:spcAft>
      <a:defRPr kumimoji="1" kern="1200">
        <a:solidFill>
          <a:schemeClr val="tx1"/>
        </a:solidFill>
        <a:latin typeface="Verdana" charset="0"/>
        <a:ea typeface="ＭＳ Ｐゴシック" charset="0"/>
        <a:cs typeface="ＭＳ Ｐゴシック" charset="0"/>
      </a:defRPr>
    </a:lvl5pPr>
    <a:lvl6pPr marL="2286000" algn="l" defTabSz="457200" rtl="0" eaLnBrk="1" latinLnBrk="0" hangingPunct="1">
      <a:defRPr kumimoji="1" kern="1200">
        <a:solidFill>
          <a:schemeClr val="tx1"/>
        </a:solidFill>
        <a:latin typeface="Verdana" charset="0"/>
        <a:ea typeface="ＭＳ Ｐゴシック" charset="0"/>
        <a:cs typeface="ＭＳ Ｐゴシック" charset="0"/>
      </a:defRPr>
    </a:lvl6pPr>
    <a:lvl7pPr marL="2743200" algn="l" defTabSz="457200" rtl="0" eaLnBrk="1" latinLnBrk="0" hangingPunct="1">
      <a:defRPr kumimoji="1" kern="1200">
        <a:solidFill>
          <a:schemeClr val="tx1"/>
        </a:solidFill>
        <a:latin typeface="Verdana" charset="0"/>
        <a:ea typeface="ＭＳ Ｐゴシック" charset="0"/>
        <a:cs typeface="ＭＳ Ｐゴシック" charset="0"/>
      </a:defRPr>
    </a:lvl7pPr>
    <a:lvl8pPr marL="3200400" algn="l" defTabSz="457200" rtl="0" eaLnBrk="1" latinLnBrk="0" hangingPunct="1">
      <a:defRPr kumimoji="1" kern="1200">
        <a:solidFill>
          <a:schemeClr val="tx1"/>
        </a:solidFill>
        <a:latin typeface="Verdana" charset="0"/>
        <a:ea typeface="ＭＳ Ｐゴシック" charset="0"/>
        <a:cs typeface="ＭＳ Ｐゴシック" charset="0"/>
      </a:defRPr>
    </a:lvl8pPr>
    <a:lvl9pPr marL="3657600" algn="l" defTabSz="457200" rtl="0" eaLnBrk="1" latinLnBrk="0" hangingPunct="1">
      <a:defRPr kumimoji="1" kern="1200">
        <a:solidFill>
          <a:schemeClr val="tx1"/>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FFFF"/>
    <a:srgbClr val="000000"/>
    <a:srgbClr val="0000FF"/>
    <a:srgbClr val="FFFF00"/>
    <a:srgbClr val="00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81803" autoAdjust="0"/>
  </p:normalViewPr>
  <p:slideViewPr>
    <p:cSldViewPr>
      <p:cViewPr varScale="1">
        <p:scale>
          <a:sx n="115" d="100"/>
          <a:sy n="115" d="100"/>
        </p:scale>
        <p:origin x="-528" y="-120"/>
      </p:cViewPr>
      <p:guideLst>
        <p:guide orient="horz" pos="2432"/>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ja-JP"/>
          </a:p>
        </p:txBody>
      </p:sp>
      <p:sp>
        <p:nvSpPr>
          <p:cNvPr id="294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ja-JP"/>
          </a:p>
        </p:txBody>
      </p:sp>
      <p:sp>
        <p:nvSpPr>
          <p:cNvPr id="368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4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4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ja-JP"/>
          </a:p>
        </p:txBody>
      </p:sp>
      <p:sp>
        <p:nvSpPr>
          <p:cNvPr id="294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6E53A5D3-3F93-354E-8496-CA9E438FF81A}" type="slidenum">
              <a:rPr lang="en-US" altLang="ja-JP"/>
              <a:pPr/>
              <a:t>‹#›</a:t>
            </a:fld>
            <a:endParaRPr lang="en-US" altLang="ja-JP"/>
          </a:p>
        </p:txBody>
      </p:sp>
    </p:spTree>
    <p:extLst>
      <p:ext uri="{BB962C8B-B14F-4D97-AF65-F5344CB8AC3E}">
        <p14:creationId xmlns:p14="http://schemas.microsoft.com/office/powerpoint/2010/main" val="945670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noTextEdit="1"/>
          </p:cNvSpPr>
          <p:nvPr>
            <p:ph type="sldImg"/>
          </p:nvPr>
        </p:nvSpPr>
        <p:spPr>
          <a:ln/>
        </p:spPr>
      </p:sp>
      <p:sp>
        <p:nvSpPr>
          <p:cNvPr id="3789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3789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A14F20D6-D57F-9E40-AA9F-5B2B8BB7D5B2}" type="slidenum">
              <a:rPr lang="en-US" altLang="ja-JP">
                <a:latin typeface="Arial" charset="0"/>
              </a:rPr>
              <a:pPr eaLnBrk="1" hangingPunct="1"/>
              <a:t>1</a:t>
            </a:fld>
            <a:endParaRPr lang="en-US" altLang="ja-JP">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a:ln/>
        </p:spPr>
      </p:sp>
      <p:sp>
        <p:nvSpPr>
          <p:cNvPr id="4710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4710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530B6135-CBA5-7E4E-B2D5-15EB7E485374}" type="slidenum">
              <a:rPr lang="en-US" altLang="ja-JP">
                <a:latin typeface="Arial" charset="0"/>
              </a:rPr>
              <a:pPr eaLnBrk="1" hangingPunct="1"/>
              <a:t>10</a:t>
            </a:fld>
            <a:endParaRPr lang="en-US" altLang="ja-JP">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F2C8ED23-F2DB-974B-B334-87C543D30E40}" type="slidenum">
              <a:rPr lang="en-US" altLang="ja-JP">
                <a:latin typeface="Arial" charset="0"/>
              </a:rPr>
              <a:pPr eaLnBrk="1" hangingPunct="1"/>
              <a:t>11</a:t>
            </a:fld>
            <a:endParaRPr lang="en-US" altLang="ja-JP">
              <a:latin typeface="Arial" charset="0"/>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All of our discussions today will be presented in the C computer language.</a:t>
            </a:r>
          </a:p>
          <a:p>
            <a:pPr eaLnBrk="1" hangingPunct="1"/>
            <a:r>
              <a:rPr lang="en-US" altLang="ja-JP">
                <a:ea typeface="ＭＳ Ｐゴシック" charset="0"/>
                <a:cs typeface="ＭＳ Ｐゴシック" charset="0"/>
              </a:rPr>
              <a:t>For C, there are a few required elements which an application must do:</a:t>
            </a:r>
          </a:p>
          <a:p>
            <a:pPr lvl="1" eaLnBrk="1" hangingPunct="1">
              <a:buFontTx/>
              <a:buChar char="•"/>
            </a:pPr>
            <a:r>
              <a:rPr lang="en-US" altLang="ja-JP">
                <a:ea typeface="ＭＳ Ｐゴシック" charset="0"/>
                <a:cs typeface="ＭＳ Ｐゴシック" charset="0"/>
              </a:rPr>
              <a:t>  </a:t>
            </a:r>
            <a:r>
              <a:rPr lang="en-US" altLang="ja-JP" i="1">
                <a:ea typeface="ＭＳ Ｐゴシック" charset="0"/>
                <a:cs typeface="ＭＳ Ｐゴシック" charset="0"/>
              </a:rPr>
              <a:t>Header files</a:t>
            </a:r>
            <a:r>
              <a:rPr lang="en-US" altLang="ja-JP">
                <a:ea typeface="ＭＳ Ｐゴシック" charset="0"/>
                <a:cs typeface="ＭＳ Ｐゴシック" charset="0"/>
              </a:rPr>
              <a:t> describe all of the function calls, their parameters and defined constant values to the compiler.  OpenGL has header files for GL (the core library), GLU (the utility library), and GLUT (freeware windowing toolkit). </a:t>
            </a:r>
          </a:p>
          <a:p>
            <a:pPr lvl="1" eaLnBrk="1" hangingPunct="1"/>
            <a:r>
              <a:rPr lang="en-US" altLang="ja-JP" i="1" u="sng">
                <a:ea typeface="ＭＳ Ｐゴシック" charset="0"/>
                <a:cs typeface="ＭＳ Ｐゴシック" charset="0"/>
              </a:rPr>
              <a:t>Note</a:t>
            </a: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glut.h</a:t>
            </a:r>
            <a:r>
              <a:rPr lang="en-US" altLang="ja-JP">
                <a:ea typeface="ＭＳ Ｐゴシック" charset="0"/>
                <a:cs typeface="ＭＳ Ｐゴシック" charset="0"/>
              </a:rPr>
              <a:t> includes </a:t>
            </a:r>
            <a:r>
              <a:rPr lang="en-US" altLang="ja-JP">
                <a:latin typeface="Courier New" charset="0"/>
                <a:ea typeface="ＭＳ Ｐゴシック" charset="0"/>
                <a:cs typeface="ＭＳ Ｐゴシック" charset="0"/>
              </a:rPr>
              <a:t>gl.h</a:t>
            </a:r>
            <a:r>
              <a:rPr lang="en-US" altLang="ja-JP">
                <a:ea typeface="ＭＳ Ｐゴシック" charset="0"/>
                <a:cs typeface="ＭＳ Ｐゴシック" charset="0"/>
              </a:rPr>
              <a:t> and </a:t>
            </a:r>
            <a:r>
              <a:rPr lang="en-US" altLang="ja-JP">
                <a:latin typeface="Courier New" charset="0"/>
                <a:ea typeface="ＭＳ Ｐゴシック" charset="0"/>
                <a:cs typeface="ＭＳ Ｐゴシック" charset="0"/>
              </a:rPr>
              <a:t>glu.h</a:t>
            </a:r>
            <a:r>
              <a:rPr lang="en-US" altLang="ja-JP">
                <a:ea typeface="ＭＳ Ｐゴシック" charset="0"/>
                <a:cs typeface="ＭＳ Ｐゴシック" charset="0"/>
              </a:rPr>
              <a:t>. On Microsoft Windows, including </a:t>
            </a:r>
            <a:r>
              <a:rPr lang="en-US" altLang="ja-JP" i="1">
                <a:ea typeface="ＭＳ Ｐゴシック" charset="0"/>
                <a:cs typeface="ＭＳ Ｐゴシック" charset="0"/>
              </a:rPr>
              <a:t>only</a:t>
            </a: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glut.h</a:t>
            </a:r>
            <a:r>
              <a:rPr lang="en-US" altLang="ja-JP">
                <a:ea typeface="ＭＳ Ｐゴシック" charset="0"/>
                <a:cs typeface="ＭＳ Ｐゴシック" charset="0"/>
              </a:rPr>
              <a:t> is  recommended to avoid warnings about redefining Windows macros.</a:t>
            </a:r>
          </a:p>
          <a:p>
            <a:pPr lvl="1" eaLnBrk="1" hangingPunct="1">
              <a:buFontTx/>
              <a:buChar char="•"/>
            </a:pPr>
            <a:r>
              <a:rPr lang="en-US" altLang="ja-JP">
                <a:ea typeface="ＭＳ Ｐゴシック" charset="0"/>
                <a:cs typeface="ＭＳ Ｐゴシック" charset="0"/>
              </a:rPr>
              <a:t>  </a:t>
            </a:r>
            <a:r>
              <a:rPr lang="en-US" altLang="ja-JP" i="1">
                <a:ea typeface="ＭＳ Ｐゴシック" charset="0"/>
                <a:cs typeface="ＭＳ Ｐゴシック" charset="0"/>
              </a:rPr>
              <a:t>Libraries</a:t>
            </a:r>
            <a:r>
              <a:rPr lang="en-US" altLang="ja-JP">
                <a:ea typeface="ＭＳ Ｐゴシック" charset="0"/>
                <a:cs typeface="ＭＳ Ｐゴシック" charset="0"/>
              </a:rPr>
              <a:t> are the operating system dependent implementation of OpenGL on the system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re using. Each operating system has its own set of libraries.  For Unix systems, the OpenGL library is commonly named </a:t>
            </a:r>
            <a:r>
              <a:rPr lang="en-US" altLang="ja-JP">
                <a:latin typeface="Courier New" charset="0"/>
                <a:ea typeface="ＭＳ Ｐゴシック" charset="0"/>
                <a:cs typeface="ＭＳ Ｐゴシック" charset="0"/>
              </a:rPr>
              <a:t>libGL.so</a:t>
            </a:r>
            <a:r>
              <a:rPr lang="en-US" altLang="ja-JP">
                <a:ea typeface="ＭＳ Ｐゴシック" charset="0"/>
                <a:cs typeface="ＭＳ Ｐゴシック" charset="0"/>
              </a:rPr>
              <a:t> and for Microsoft Windows, it</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 named </a:t>
            </a:r>
            <a:r>
              <a:rPr lang="en-US" altLang="ja-JP">
                <a:latin typeface="Courier New" charset="0"/>
                <a:ea typeface="ＭＳ Ｐゴシック" charset="0"/>
                <a:cs typeface="ＭＳ Ｐゴシック" charset="0"/>
              </a:rPr>
              <a:t>opengl32.lib</a:t>
            </a:r>
            <a:r>
              <a:rPr lang="en-US" altLang="ja-JP">
                <a:ea typeface="ＭＳ Ｐゴシック" charset="0"/>
                <a:cs typeface="ＭＳ Ｐゴシック" charset="0"/>
              </a:rPr>
              <a:t>.</a:t>
            </a:r>
          </a:p>
          <a:p>
            <a:pPr lvl="1" eaLnBrk="1" hangingPunct="1">
              <a:buFontTx/>
              <a:buChar char="•"/>
            </a:pPr>
            <a:r>
              <a:rPr lang="en-US" altLang="ja-JP">
                <a:ea typeface="ＭＳ Ｐゴシック" charset="0"/>
                <a:cs typeface="ＭＳ Ｐゴシック" charset="0"/>
              </a:rPr>
              <a:t>  Finally, </a:t>
            </a:r>
            <a:r>
              <a:rPr lang="en-US" altLang="ja-JP" i="1">
                <a:ea typeface="ＭＳ Ｐゴシック" charset="0"/>
                <a:cs typeface="ＭＳ Ｐゴシック" charset="0"/>
              </a:rPr>
              <a:t>enumerated types</a:t>
            </a:r>
            <a:r>
              <a:rPr lang="en-US" altLang="ja-JP">
                <a:ea typeface="ＭＳ Ｐゴシック" charset="0"/>
                <a:cs typeface="ＭＳ Ｐゴシック" charset="0"/>
              </a:rPr>
              <a:t> are definitions for the basic types (i.e. float, double, int, etc.) which your program uses to store variables. To simplify platform independence for OpenGL programs, a complete set of enumerated types are defined. Use them to simplify transferring your programs to other operating systems.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a:ln/>
        </p:spPr>
      </p:sp>
      <p:sp>
        <p:nvSpPr>
          <p:cNvPr id="4915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4915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19E75D8-1891-464E-A440-0A38B2A9E5A9}" type="slidenum">
              <a:rPr lang="en-US" altLang="ja-JP">
                <a:latin typeface="Arial" charset="0"/>
              </a:rPr>
              <a:pPr eaLnBrk="1" hangingPunct="1"/>
              <a:t>12</a:t>
            </a:fld>
            <a:endParaRPr lang="en-US" altLang="ja-JP">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EE456747-D1EB-6048-97D2-354B7A1471D4}" type="slidenum">
              <a:rPr lang="en-US" altLang="ja-JP">
                <a:latin typeface="Arial" charset="0"/>
              </a:rPr>
              <a:pPr eaLnBrk="1" hangingPunct="1"/>
              <a:t>13</a:t>
            </a:fld>
            <a:endParaRPr lang="en-US" altLang="ja-JP">
              <a:latin typeface="Arial" charset="0"/>
            </a:endParaRPr>
          </a:p>
        </p:txBody>
      </p:sp>
      <p:sp>
        <p:nvSpPr>
          <p:cNvPr id="50179" name="Rectangle 2"/>
          <p:cNvSpPr>
            <a:spLocks noRot="1" noChangeArrowheads="1" noTextEdit="1"/>
          </p:cNvSpPr>
          <p:nvPr>
            <p:ph type="sldImg"/>
          </p:nvPr>
        </p:nvSpPr>
        <p:spPr>
          <a:xfrm>
            <a:off x="1150938" y="690563"/>
            <a:ext cx="4557712" cy="3417887"/>
          </a:xfrm>
          <a:ln w="12700" cap="flat">
            <a:solidFill>
              <a:schemeClr val="tx1"/>
            </a:solidFill>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14" tIns="45424" rIns="92414" bIns="45424"/>
          <a:lstStyle/>
          <a:p>
            <a:pPr eaLnBrk="1" hangingPunct="1"/>
            <a:r>
              <a:rPr lang="en-US" altLang="ja-JP">
                <a:ea typeface="ＭＳ Ｐゴシック" charset="0"/>
                <a:cs typeface="ＭＳ Ｐゴシック" charset="0"/>
              </a:rPr>
              <a:t>The OpenGL API calls are designed to accept almost any basic data type, which is reflected in the calls name. Knowing how the calls are structured makes it easy to determine which call should be used for a particular data format and size.</a:t>
            </a:r>
          </a:p>
          <a:p>
            <a:pPr eaLnBrk="1" hangingPunct="1"/>
            <a:r>
              <a:rPr lang="en-US" altLang="ja-JP">
                <a:ea typeface="ＭＳ Ｐゴシック" charset="0"/>
                <a:cs typeface="ＭＳ Ｐゴシック" charset="0"/>
              </a:rPr>
              <a:t>For instance, vertices from most commercial models are stored as three component floating point vectors.  As such, the appropriate OpenGL command to use is </a:t>
            </a:r>
            <a:r>
              <a:rPr lang="en-US" altLang="ja-JP">
                <a:latin typeface="Courier New" charset="0"/>
                <a:ea typeface="ＭＳ Ｐゴシック" charset="0"/>
                <a:cs typeface="ＭＳ Ｐゴシック" charset="0"/>
              </a:rPr>
              <a:t>glVertex3fv</a:t>
            </a:r>
            <a:r>
              <a:rPr lang="en-US" altLang="ja-JP">
                <a:ea typeface="ＭＳ Ｐゴシック" charset="0"/>
                <a:cs typeface="ＭＳ Ｐゴシック" charset="0"/>
              </a:rPr>
              <a:t>( coords ). </a:t>
            </a:r>
          </a:p>
          <a:p>
            <a:pPr eaLnBrk="1" hangingPunct="1"/>
            <a:r>
              <a:rPr lang="en-US" altLang="ja-JP">
                <a:ea typeface="ＭＳ Ｐゴシック" charset="0"/>
                <a:cs typeface="ＭＳ Ｐゴシック" charset="0"/>
              </a:rPr>
              <a:t>As mentioned before, OpenGL uses homogenous coordinates to specify vertices.  For </a:t>
            </a:r>
            <a:r>
              <a:rPr lang="en-US" altLang="ja-JP">
                <a:latin typeface="Courier New" charset="0"/>
                <a:ea typeface="ＭＳ Ｐゴシック" charset="0"/>
                <a:cs typeface="ＭＳ Ｐゴシック" charset="0"/>
              </a:rPr>
              <a:t>glVertex*() </a:t>
            </a:r>
            <a:r>
              <a:rPr lang="en-US" altLang="ja-JP">
                <a:ea typeface="ＭＳ Ｐゴシック" charset="0"/>
                <a:cs typeface="ＭＳ Ｐゴシック" charset="0"/>
              </a:rPr>
              <a:t>calls which don</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t specify all the coordinates</a:t>
            </a:r>
            <a:br>
              <a:rPr lang="en-US" altLang="ja-JP">
                <a:ea typeface="ＭＳ Ｐゴシック" charset="0"/>
                <a:cs typeface="ＭＳ Ｐゴシック" charset="0"/>
              </a:rPr>
            </a:br>
            <a:r>
              <a:rPr lang="en-US" altLang="ja-JP">
                <a:ea typeface="ＭＳ Ｐゴシック" charset="0"/>
                <a:cs typeface="ＭＳ Ｐゴシック" charset="0"/>
              </a:rPr>
              <a:t>( i.e. </a:t>
            </a:r>
            <a:r>
              <a:rPr lang="en-US" altLang="ja-JP">
                <a:latin typeface="Courier New" charset="0"/>
                <a:ea typeface="ＭＳ Ｐゴシック" charset="0"/>
                <a:cs typeface="ＭＳ Ｐゴシック" charset="0"/>
              </a:rPr>
              <a:t>glVertex2f()</a:t>
            </a:r>
            <a:r>
              <a:rPr lang="en-US" altLang="ja-JP">
                <a:ea typeface="ＭＳ Ｐゴシック" charset="0"/>
                <a:cs typeface="ＭＳ Ｐゴシック" charset="0"/>
              </a:rPr>
              <a:t>), OpenGL will default </a:t>
            </a:r>
            <a:r>
              <a:rPr lang="en-US" altLang="ja-JP" i="1">
                <a:ea typeface="ＭＳ Ｐゴシック" charset="0"/>
                <a:cs typeface="ＭＳ Ｐゴシック" charset="0"/>
              </a:rPr>
              <a:t>z = 0.0</a:t>
            </a:r>
            <a:r>
              <a:rPr lang="en-US" altLang="ja-JP">
                <a:ea typeface="ＭＳ Ｐゴシック" charset="0"/>
                <a:cs typeface="ＭＳ Ｐゴシック" charset="0"/>
              </a:rPr>
              <a:t>, and </a:t>
            </a:r>
            <a:r>
              <a:rPr lang="en-US" altLang="ja-JP" i="1">
                <a:ea typeface="ＭＳ Ｐゴシック" charset="0"/>
                <a:cs typeface="ＭＳ Ｐゴシック" charset="0"/>
              </a:rPr>
              <a:t>w = 1.0</a:t>
            </a:r>
            <a:r>
              <a:rPr lang="en-US" altLang="ja-JP">
                <a:ea typeface="ＭＳ Ｐゴシック" charset="0"/>
                <a:cs typeface="ＭＳ Ｐゴシック" charset="0"/>
              </a:rPr>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ln/>
        </p:spPr>
      </p:sp>
      <p:sp>
        <p:nvSpPr>
          <p:cNvPr id="5120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512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56EC6E40-6AF1-3544-8F31-C133EF21D803}" type="slidenum">
              <a:rPr lang="en-US" altLang="ja-JP">
                <a:latin typeface="Arial" charset="0"/>
              </a:rPr>
              <a:pPr eaLnBrk="1" hangingPunct="1"/>
              <a:t>14</a:t>
            </a:fld>
            <a:endParaRPr lang="en-US" altLang="ja-JP">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823E8C09-4FB7-824B-B38C-9F1FEDF10F1B}" type="slidenum">
              <a:rPr lang="en-US" altLang="ja-JP">
                <a:latin typeface="Arial" charset="0"/>
              </a:rPr>
              <a:pPr eaLnBrk="1" hangingPunct="1"/>
              <a:t>15</a:t>
            </a:fld>
            <a:endParaRPr lang="en-US" altLang="ja-JP">
              <a:latin typeface="Arial" charset="0"/>
            </a:endParaRP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明朝" charset="0"/>
              </a:rPr>
              <a:t>OpenGL is a </a:t>
            </a:r>
            <a:r>
              <a:rPr lang="en-US" altLang="ja-JP" i="1">
                <a:ea typeface="ＭＳ Ｐ明朝" charset="0"/>
              </a:rPr>
              <a:t>pipelined architecture</a:t>
            </a:r>
            <a:r>
              <a:rPr lang="en-US" altLang="ja-JP">
                <a:ea typeface="ＭＳ Ｐ明朝" charset="0"/>
              </a:rPr>
              <a:t>, which means that the order of</a:t>
            </a:r>
          </a:p>
          <a:p>
            <a:pPr eaLnBrk="1" hangingPunct="1"/>
            <a:r>
              <a:rPr lang="en-US" altLang="ja-JP">
                <a:ea typeface="ＭＳ Ｐ明朝" charset="0"/>
              </a:rPr>
              <a:t>operations is fixed. In general, OpenGL operations can be partitioned into two</a:t>
            </a:r>
          </a:p>
          <a:p>
            <a:pPr eaLnBrk="1" hangingPunct="1"/>
            <a:r>
              <a:rPr lang="en-US" altLang="ja-JP">
                <a:ea typeface="ＭＳ Ｐ明朝" charset="0"/>
              </a:rPr>
              <a:t>“processing units”: vertex operations, and fragment operations.</a:t>
            </a:r>
          </a:p>
          <a:p>
            <a:pPr eaLnBrk="1" hangingPunct="1"/>
            <a:r>
              <a:rPr lang="en-US" altLang="ja-JP">
                <a:ea typeface="ＭＳ Ｐ明朝" charset="0"/>
              </a:rPr>
              <a:t>The operation of each pipeline step is controlled by what’s commonly</a:t>
            </a:r>
          </a:p>
          <a:p>
            <a:pPr eaLnBrk="1" hangingPunct="1"/>
            <a:r>
              <a:rPr lang="en-US" altLang="ja-JP">
                <a:ea typeface="ＭＳ Ｐ明朝" charset="0"/>
              </a:rPr>
              <a:t>referred to as </a:t>
            </a:r>
            <a:r>
              <a:rPr lang="en-US" altLang="ja-JP" i="1">
                <a:ea typeface="ＭＳ Ｐ明朝" charset="0"/>
              </a:rPr>
              <a:t>state</a:t>
            </a:r>
            <a:r>
              <a:rPr lang="en-US" altLang="ja-JP">
                <a:ea typeface="ＭＳ Ｐ明朝" charset="0"/>
              </a:rPr>
              <a:t>. State is just the collection of variables that OpenGL keeps</a:t>
            </a:r>
          </a:p>
          <a:p>
            <a:pPr eaLnBrk="1" hangingPunct="1"/>
            <a:r>
              <a:rPr lang="en-US" altLang="ja-JP">
                <a:ea typeface="ＭＳ Ｐ明朝" charset="0"/>
              </a:rPr>
              <a:t>track of internally. They include colors, positions, texture maps, etc. We’ll</a:t>
            </a:r>
          </a:p>
          <a:p>
            <a:pPr eaLnBrk="1" hangingPunct="1"/>
            <a:r>
              <a:rPr lang="en-US" altLang="ja-JP">
                <a:ea typeface="ＭＳ Ｐ明朝" charset="0"/>
              </a:rPr>
              <a:t>discuss many of these state groups during the course. Setting state comprises</a:t>
            </a:r>
          </a:p>
          <a:p>
            <a:pPr eaLnBrk="1" hangingPunct="1"/>
            <a:r>
              <a:rPr lang="en-US" altLang="ja-JP">
                <a:ea typeface="ＭＳ Ｐ明朝" charset="0"/>
              </a:rPr>
              <a:t>about 80% of the OpenGL functions in the library.</a:t>
            </a:r>
          </a:p>
          <a:p>
            <a:pPr eaLnBrk="1" hangingPunct="1"/>
            <a:endParaRPr lang="en-US" altLang="ja-JP">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C518D9-CA29-7F44-A8C3-DEE0D4B73D66}" type="slidenum">
              <a:rPr lang="en-US" altLang="ja-JP">
                <a:latin typeface="Arial" charset="0"/>
              </a:rPr>
              <a:pPr eaLnBrk="1" hangingPunct="1"/>
              <a:t>16</a:t>
            </a:fld>
            <a:endParaRPr lang="en-US" altLang="ja-JP">
              <a:latin typeface="Arial" charset="0"/>
            </a:endParaRP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Here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 the basic structure that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be using in our applications. This is generally what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d do in your own OpenGL applications.</a:t>
            </a:r>
          </a:p>
          <a:p>
            <a:pPr eaLnBrk="1" hangingPunct="1"/>
            <a:r>
              <a:rPr lang="en-US" altLang="ja-JP">
                <a:ea typeface="ＭＳ Ｐゴシック" charset="0"/>
                <a:cs typeface="ＭＳ Ｐゴシック" charset="0"/>
              </a:rPr>
              <a:t>The steps are:</a:t>
            </a:r>
          </a:p>
          <a:p>
            <a:pPr eaLnBrk="1" hangingPunct="1"/>
            <a:r>
              <a:rPr lang="en-US" altLang="ja-JP">
                <a:ea typeface="ＭＳ Ｐゴシック" charset="0"/>
                <a:cs typeface="ＭＳ Ｐゴシック" charset="0"/>
              </a:rPr>
              <a:t>   1) Choose the type of window that you need for your application and initialize it.</a:t>
            </a:r>
          </a:p>
          <a:p>
            <a:pPr eaLnBrk="1" hangingPunct="1"/>
            <a:r>
              <a:rPr lang="en-US" altLang="ja-JP">
                <a:ea typeface="ＭＳ Ｐゴシック" charset="0"/>
                <a:cs typeface="ＭＳ Ｐゴシック" charset="0"/>
              </a:rPr>
              <a:t>   2) Initialize any OpenGL state that you don</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t need to change every frame of your program. This might include things like the background color, light positions and texture maps.</a:t>
            </a:r>
          </a:p>
          <a:p>
            <a:pPr eaLnBrk="1" hangingPunct="1"/>
            <a:r>
              <a:rPr lang="en-US" altLang="ja-JP">
                <a:ea typeface="ＭＳ Ｐゴシック" charset="0"/>
                <a:cs typeface="ＭＳ Ｐゴシック" charset="0"/>
              </a:rPr>
              <a:t>   3) Register the </a:t>
            </a:r>
            <a:r>
              <a:rPr lang="en-US" altLang="ja-JP" i="1">
                <a:ea typeface="ＭＳ Ｐゴシック" charset="0"/>
                <a:cs typeface="ＭＳ Ｐゴシック" charset="0"/>
              </a:rPr>
              <a:t>callback</a:t>
            </a:r>
            <a:r>
              <a:rPr lang="en-US" altLang="ja-JP">
                <a:ea typeface="ＭＳ Ｐゴシック" charset="0"/>
                <a:cs typeface="ＭＳ Ｐゴシック" charset="0"/>
              </a:rPr>
              <a:t> functions that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need. Callbacks are routines you write that GLUT calls when a certain sequence of events occurs, like the window needing to be refreshed, or the user moving the mouse. The most important callback function is the one to render your scene, which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discuss in a few slides.</a:t>
            </a:r>
          </a:p>
          <a:p>
            <a:pPr eaLnBrk="1" hangingPunct="1"/>
            <a:r>
              <a:rPr lang="en-US" altLang="ja-JP">
                <a:ea typeface="ＭＳ Ｐゴシック" charset="0"/>
                <a:cs typeface="ＭＳ Ｐゴシック" charset="0"/>
              </a:rPr>
              <a:t>   4) Enter the main event processing loop. This is where your application receives events, and schedules when callback functions are called.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988EA678-67A0-4346-A859-75543E5CA38C}" type="slidenum">
              <a:rPr lang="en-US" altLang="ja-JP">
                <a:latin typeface="Arial" charset="0"/>
              </a:rPr>
              <a:pPr eaLnBrk="1" hangingPunct="1"/>
              <a:t>17</a:t>
            </a:fld>
            <a:endParaRPr lang="en-US" altLang="ja-JP">
              <a:latin typeface="Arial" charset="0"/>
            </a:endParaRP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明朝" charset="0"/>
              </a:rPr>
              <a:t>OpenGL was primarily designed to be able to draw high-quality images</a:t>
            </a:r>
          </a:p>
          <a:p>
            <a:pPr eaLnBrk="1" hangingPunct="1"/>
            <a:r>
              <a:rPr lang="en-US" altLang="ja-JP">
                <a:ea typeface="ＭＳ Ｐ明朝" charset="0"/>
              </a:rPr>
              <a:t>fast enough so that an application could draw many of them a second, and</a:t>
            </a:r>
          </a:p>
          <a:p>
            <a:pPr eaLnBrk="1" hangingPunct="1"/>
            <a:r>
              <a:rPr lang="en-US" altLang="ja-JP">
                <a:ea typeface="ＭＳ Ｐ明朝" charset="0"/>
              </a:rPr>
              <a:t>provide the user with an interactive application, where each </a:t>
            </a:r>
            <a:r>
              <a:rPr lang="en-US" altLang="ja-JP" i="1">
                <a:ea typeface="ＭＳ Ｐ明朝" charset="0"/>
              </a:rPr>
              <a:t>frame </a:t>
            </a:r>
            <a:r>
              <a:rPr lang="en-US" altLang="ja-JP">
                <a:ea typeface="ＭＳ Ｐ明朝" charset="0"/>
              </a:rPr>
              <a:t>could be</a:t>
            </a:r>
          </a:p>
          <a:p>
            <a:pPr eaLnBrk="1" hangingPunct="1"/>
            <a:r>
              <a:rPr lang="en-US" altLang="ja-JP">
                <a:ea typeface="ＭＳ Ｐ明朝" charset="0"/>
              </a:rPr>
              <a:t>customized by input from the user.</a:t>
            </a:r>
          </a:p>
          <a:p>
            <a:pPr eaLnBrk="1" hangingPunct="1"/>
            <a:r>
              <a:rPr lang="en-US" altLang="ja-JP">
                <a:ea typeface="ＭＳ Ｐ明朝" charset="0"/>
              </a:rPr>
              <a:t>The general flow of an interactive OpenGL application is:</a:t>
            </a:r>
          </a:p>
          <a:p>
            <a:pPr eaLnBrk="1" hangingPunct="1"/>
            <a:r>
              <a:rPr lang="en-US" altLang="ja-JP">
                <a:ea typeface="ＭＳ Ｐ明朝" charset="0"/>
              </a:rPr>
              <a:t>1. Configure and open a window suitable for drawing OpenGL into.</a:t>
            </a:r>
          </a:p>
          <a:p>
            <a:pPr eaLnBrk="1" hangingPunct="1"/>
            <a:r>
              <a:rPr lang="en-US" altLang="ja-JP">
                <a:ea typeface="ＭＳ Ｐ明朝" charset="0"/>
              </a:rPr>
              <a:t>2. Initialize any OpenGL state that you will need to use throughout</a:t>
            </a:r>
          </a:p>
          <a:p>
            <a:pPr eaLnBrk="1" hangingPunct="1"/>
            <a:r>
              <a:rPr lang="en-US" altLang="ja-JP">
                <a:ea typeface="ＭＳ Ｐ明朝" charset="0"/>
              </a:rPr>
              <a:t>the application.</a:t>
            </a:r>
          </a:p>
          <a:p>
            <a:pPr eaLnBrk="1" hangingPunct="1"/>
            <a:r>
              <a:rPr lang="en-US" altLang="ja-JP">
                <a:ea typeface="ＭＳ Ｐ明朝" charset="0"/>
              </a:rPr>
              <a:t>3. Process any events that the user might have entered. These could</a:t>
            </a:r>
          </a:p>
          <a:p>
            <a:pPr eaLnBrk="1" hangingPunct="1"/>
            <a:r>
              <a:rPr lang="en-US" altLang="ja-JP">
                <a:ea typeface="ＭＳ Ｐ明朝" charset="0"/>
              </a:rPr>
              <a:t>include pressing a key on the keyboard, moving the mouse, or</a:t>
            </a:r>
          </a:p>
          <a:p>
            <a:pPr eaLnBrk="1" hangingPunct="1"/>
            <a:r>
              <a:rPr lang="en-US" altLang="ja-JP">
                <a:ea typeface="ＭＳ Ｐ明朝" charset="0"/>
              </a:rPr>
              <a:t>moving or resizing the application’s window.</a:t>
            </a:r>
          </a:p>
          <a:p>
            <a:pPr eaLnBrk="1" hangingPunct="1"/>
            <a:r>
              <a:rPr lang="en-US" altLang="ja-JP">
                <a:ea typeface="ＭＳ Ｐ明朝" charset="0"/>
              </a:rPr>
              <a:t>4. Draw your 3D image using OpenGL with values that may have</a:t>
            </a:r>
          </a:p>
          <a:p>
            <a:pPr eaLnBrk="1" hangingPunct="1"/>
            <a:r>
              <a:rPr lang="en-US" altLang="ja-JP">
                <a:ea typeface="ＭＳ Ｐ明朝" charset="0"/>
              </a:rPr>
              <a:t>been entered from the user’s actions, or other data that the program</a:t>
            </a:r>
          </a:p>
          <a:p>
            <a:pPr eaLnBrk="1" hangingPunct="1"/>
            <a:r>
              <a:rPr lang="en-US" altLang="ja-JP">
                <a:ea typeface="ＭＳ Ｐ明朝" charset="0"/>
              </a:rPr>
              <a:t>has available to it.</a:t>
            </a:r>
          </a:p>
          <a:p>
            <a:pPr eaLnBrk="1" hangingPunct="1"/>
            <a:endParaRPr lang="en-US" altLang="ja-JP">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a:ln/>
        </p:spPr>
      </p:sp>
      <p:sp>
        <p:nvSpPr>
          <p:cNvPr id="5529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5530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51014860-9B0D-064A-9230-7DC00007C855}" type="slidenum">
              <a:rPr lang="en-US" altLang="ja-JP">
                <a:latin typeface="Arial" charset="0"/>
              </a:rPr>
              <a:pPr eaLnBrk="1" hangingPunct="1"/>
              <a:t>18</a:t>
            </a:fld>
            <a:endParaRPr lang="en-US" altLang="ja-JP">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 1"/>
          <p:cNvSpPr>
            <a:spLocks noGrp="1" noRot="1" noChangeAspect="1" noTextEdit="1"/>
          </p:cNvSpPr>
          <p:nvPr>
            <p:ph type="sldImg"/>
          </p:nvPr>
        </p:nvSpPr>
        <p:spPr>
          <a:ln/>
        </p:spPr>
      </p:sp>
      <p:sp>
        <p:nvSpPr>
          <p:cNvPr id="563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563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4736B4BF-95D5-9546-ACB3-BC230B4C0E10}" type="slidenum">
              <a:rPr lang="en-US" altLang="ja-JP">
                <a:latin typeface="Arial" charset="0"/>
              </a:rPr>
              <a:pPr eaLnBrk="1" hangingPunct="1"/>
              <a:t>19</a:t>
            </a:fld>
            <a:endParaRPr lang="en-US" altLang="ja-JP">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5B3C72B-53DD-834E-9753-0B0F648B35E3}" type="slidenum">
              <a:rPr lang="en-US" altLang="ja-JP">
                <a:latin typeface="Arial" charset="0"/>
              </a:rPr>
              <a:pPr eaLnBrk="1" hangingPunct="1"/>
              <a:t>2</a:t>
            </a:fld>
            <a:endParaRPr lang="en-US" altLang="ja-JP">
              <a:latin typeface="Arial" charset="0"/>
            </a:endParaRP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This course provides a general introduction and overview to the OpenGL API (Application Programming Interface) and its features. OpenGL is a rendering library available on almost any computer which supports a graphics monitor.</a:t>
            </a:r>
          </a:p>
          <a:p>
            <a:pPr eaLnBrk="1" hangingPunct="1"/>
            <a:r>
              <a:rPr lang="en-US" altLang="ja-JP">
                <a:ea typeface="ＭＳ Ｐゴシック" charset="0"/>
                <a:cs typeface="ＭＳ Ｐゴシック" charset="0"/>
              </a:rPr>
              <a:t>Today,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discuss the basic elements of OpenGL: rendering points, lines, polygons and images, as well as more advanced features as lighting and texture mapping.</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 1"/>
          <p:cNvSpPr>
            <a:spLocks noGrp="1" noRot="1" noChangeAspect="1" noTextEdit="1"/>
          </p:cNvSpPr>
          <p:nvPr>
            <p:ph type="sldImg"/>
          </p:nvPr>
        </p:nvSpPr>
        <p:spPr>
          <a:ln/>
        </p:spPr>
      </p:sp>
      <p:sp>
        <p:nvSpPr>
          <p:cNvPr id="5734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5734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BE391980-7E94-1547-ADF4-C84F70C0ACD4}" type="slidenum">
              <a:rPr lang="en-US" altLang="ja-JP">
                <a:latin typeface="Arial" charset="0"/>
              </a:rPr>
              <a:pPr eaLnBrk="1" hangingPunct="1"/>
              <a:t>20</a:t>
            </a:fld>
            <a:endParaRPr lang="en-US" altLang="ja-JP">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ln/>
        </p:spPr>
      </p:sp>
      <p:sp>
        <p:nvSpPr>
          <p:cNvPr id="583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7A0C4FB8-3069-F44A-B17E-87ED8533FE47}" type="slidenum">
              <a:rPr lang="en-US" altLang="ja-JP">
                <a:latin typeface="Arial" charset="0"/>
              </a:rPr>
              <a:pPr eaLnBrk="1" hangingPunct="1"/>
              <a:t>21</a:t>
            </a:fld>
            <a:endParaRPr lang="en-US" altLang="ja-JP">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a:ln/>
        </p:spPr>
      </p:sp>
      <p:sp>
        <p:nvSpPr>
          <p:cNvPr id="593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5939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CE2DE9F-0038-5140-9969-E99CE0C8F991}" type="slidenum">
              <a:rPr lang="en-US" altLang="ja-JP">
                <a:latin typeface="Arial" charset="0"/>
              </a:rPr>
              <a:pPr eaLnBrk="1" hangingPunct="1"/>
              <a:t>22</a:t>
            </a:fld>
            <a:endParaRPr lang="en-US" altLang="ja-JP">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C39065E5-1942-ED4A-B102-6501C5D346E0}" type="slidenum">
              <a:rPr lang="en-US" altLang="ja-JP">
                <a:latin typeface="Arial" charset="0"/>
              </a:rPr>
              <a:pPr eaLnBrk="1" hangingPunct="1"/>
              <a:t>23</a:t>
            </a:fld>
            <a:endParaRPr lang="en-US" altLang="ja-JP">
              <a:latin typeface="Arial" charset="0"/>
            </a:endParaRP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Here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 an example of the main part of a GLUT based OpenGL application.  This is the model that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use for most of our programs in the course.</a:t>
            </a:r>
          </a:p>
          <a:p>
            <a:pPr eaLnBrk="1" hangingPunct="1"/>
            <a:r>
              <a:rPr lang="en-US" altLang="ja-JP">
                <a:ea typeface="ＭＳ Ｐゴシック" charset="0"/>
                <a:cs typeface="ＭＳ Ｐゴシック" charset="0"/>
              </a:rPr>
              <a:t>The </a:t>
            </a:r>
            <a:r>
              <a:rPr lang="en-US" altLang="ja-JP">
                <a:latin typeface="Courier New" charset="0"/>
                <a:ea typeface="ＭＳ Ｐゴシック" charset="0"/>
                <a:cs typeface="ＭＳ Ｐゴシック" charset="0"/>
              </a:rPr>
              <a:t>glutInitDisplayMode()</a:t>
            </a:r>
            <a:r>
              <a:rPr lang="en-US" altLang="ja-JP">
                <a:ea typeface="ＭＳ Ｐゴシック" charset="0"/>
                <a:cs typeface="ＭＳ Ｐゴシック" charset="0"/>
              </a:rPr>
              <a:t> and </a:t>
            </a:r>
            <a:r>
              <a:rPr lang="en-US" altLang="ja-JP">
                <a:latin typeface="Courier New" charset="0"/>
                <a:ea typeface="ＭＳ Ｐゴシック" charset="0"/>
                <a:cs typeface="ＭＳ Ｐゴシック" charset="0"/>
              </a:rPr>
              <a:t>glutCreateWindow()</a:t>
            </a:r>
            <a:r>
              <a:rPr lang="en-US" altLang="ja-JP">
                <a:ea typeface="ＭＳ Ｐゴシック" charset="0"/>
                <a:cs typeface="ＭＳ Ｐゴシック" charset="0"/>
              </a:rPr>
              <a:t> functions compose the window configuration step.</a:t>
            </a:r>
          </a:p>
          <a:p>
            <a:pPr eaLnBrk="1" hangingPunct="1"/>
            <a:r>
              <a:rPr lang="en-US" altLang="ja-JP">
                <a:ea typeface="ＭＳ Ｐゴシック" charset="0"/>
                <a:cs typeface="ＭＳ Ｐゴシック" charset="0"/>
              </a:rPr>
              <a:t>We then call the </a:t>
            </a:r>
            <a:r>
              <a:rPr lang="en-US" altLang="ja-JP">
                <a:latin typeface="Courier New" charset="0"/>
                <a:ea typeface="ＭＳ Ｐゴシック" charset="0"/>
                <a:cs typeface="ＭＳ Ｐゴシック" charset="0"/>
              </a:rPr>
              <a:t>init()</a:t>
            </a:r>
            <a:r>
              <a:rPr lang="en-US" altLang="ja-JP">
                <a:ea typeface="ＭＳ Ｐゴシック" charset="0"/>
                <a:cs typeface="ＭＳ Ｐゴシック" charset="0"/>
              </a:rPr>
              <a:t> routine, which contains our one-time initialization. Here we initialize any OpenGL state and other program variables that we might need to use during our program that remain constant throughout the program</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 execution.</a:t>
            </a:r>
          </a:p>
          <a:p>
            <a:pPr eaLnBrk="1" hangingPunct="1"/>
            <a:r>
              <a:rPr lang="en-US" altLang="ja-JP">
                <a:ea typeface="ＭＳ Ｐゴシック" charset="0"/>
                <a:cs typeface="ＭＳ Ｐゴシック" charset="0"/>
              </a:rPr>
              <a:t>Next, we register the callback routines that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re going to use during our program.</a:t>
            </a:r>
          </a:p>
          <a:p>
            <a:pPr eaLnBrk="1" hangingPunct="1"/>
            <a:r>
              <a:rPr lang="en-US" altLang="ja-JP">
                <a:ea typeface="ＭＳ Ｐゴシック" charset="0"/>
                <a:cs typeface="ＭＳ Ｐゴシック" charset="0"/>
              </a:rPr>
              <a:t>Finally, we enter the event processing loop, which interprets events and calls our respective callback routines.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CFBC5B4B-9BF2-5340-845E-85E0E314DE12}" type="slidenum">
              <a:rPr lang="en-US" altLang="ja-JP">
                <a:latin typeface="Arial" charset="0"/>
              </a:rPr>
              <a:pPr eaLnBrk="1" hangingPunct="1"/>
              <a:t>24</a:t>
            </a:fld>
            <a:endParaRPr lang="en-US" altLang="ja-JP">
              <a:latin typeface="Arial" charset="0"/>
            </a:endParaRP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Here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 the internals of our initialization routine, </a:t>
            </a:r>
            <a:r>
              <a:rPr lang="en-US" altLang="ja-JP">
                <a:latin typeface="Courier New" charset="0"/>
                <a:ea typeface="ＭＳ Ｐゴシック" charset="0"/>
                <a:cs typeface="ＭＳ Ｐゴシック" charset="0"/>
              </a:rPr>
              <a:t>init()</a:t>
            </a:r>
            <a:r>
              <a:rPr lang="en-US" altLang="ja-JP">
                <a:ea typeface="ＭＳ Ｐゴシック" charset="0"/>
                <a:cs typeface="ＭＳ Ｐゴシック" charset="0"/>
              </a:rPr>
              <a:t>. Over the course of the day,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learn what each of the above OpenGL calls do.</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179BA16-0D9D-584C-9460-C6399F3FCE6A}" type="slidenum">
              <a:rPr lang="en-US" altLang="ja-JP">
                <a:latin typeface="Arial" charset="0"/>
              </a:rPr>
              <a:pPr eaLnBrk="1" hangingPunct="1"/>
              <a:t>25</a:t>
            </a:fld>
            <a:endParaRPr lang="en-US" altLang="ja-JP">
              <a:latin typeface="Arial" charset="0"/>
            </a:endParaRP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GLUT uses a </a:t>
            </a:r>
            <a:r>
              <a:rPr lang="en-US" altLang="ja-JP" i="1">
                <a:ea typeface="ＭＳ Ｐゴシック" charset="0"/>
                <a:cs typeface="ＭＳ Ｐゴシック" charset="0"/>
              </a:rPr>
              <a:t>callback mechanism</a:t>
            </a:r>
            <a:r>
              <a:rPr lang="en-US" altLang="ja-JP">
                <a:ea typeface="ＭＳ Ｐゴシック" charset="0"/>
                <a:cs typeface="ＭＳ Ｐゴシック" charset="0"/>
              </a:rPr>
              <a:t> to do its event processing. Callbacks simplify event processing for the application developer. As compared to more traditional event driven programming, where the author must receive and process each event, and call whatever actions are necessary, callbacks simplify the process by defining what actions are supported, and automatically handling the user events. All the author must do is fill in what should happen when.</a:t>
            </a:r>
          </a:p>
          <a:p>
            <a:pPr eaLnBrk="1" hangingPunct="1"/>
            <a:r>
              <a:rPr lang="en-US" altLang="ja-JP">
                <a:ea typeface="ＭＳ Ｐゴシック" charset="0"/>
                <a:cs typeface="ＭＳ Ｐゴシック" charset="0"/>
              </a:rPr>
              <a:t>GLUT supports many different callback actions, including:</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glutDisplayFunc()</a:t>
            </a:r>
            <a:r>
              <a:rPr lang="en-US" altLang="ja-JP">
                <a:ea typeface="ＭＳ Ｐゴシック" charset="0"/>
                <a:cs typeface="ＭＳ Ｐゴシック" charset="0"/>
              </a:rPr>
              <a:t> - called when pixels in the window need to be refreshed.</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glutReshapeFunc()</a:t>
            </a:r>
            <a:r>
              <a:rPr lang="en-US" altLang="ja-JP">
                <a:ea typeface="ＭＳ Ｐゴシック" charset="0"/>
                <a:cs typeface="ＭＳ Ｐゴシック" charset="0"/>
              </a:rPr>
              <a:t> - called when the window changes size</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glutKeyboardFunc()</a:t>
            </a:r>
            <a:r>
              <a:rPr lang="en-US" altLang="ja-JP">
                <a:ea typeface="ＭＳ Ｐゴシック" charset="0"/>
                <a:cs typeface="ＭＳ Ｐゴシック" charset="0"/>
              </a:rPr>
              <a:t> - called when a key is struck on the keyboard</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glutMouseFunc()</a:t>
            </a:r>
            <a:r>
              <a:rPr lang="en-US" altLang="ja-JP">
                <a:ea typeface="ＭＳ Ｐゴシック" charset="0"/>
                <a:cs typeface="ＭＳ Ｐゴシック" charset="0"/>
              </a:rPr>
              <a:t> - called when the user presses a mouse button on the mouse</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glutMotionFunc()</a:t>
            </a:r>
            <a:r>
              <a:rPr lang="en-US" altLang="ja-JP">
                <a:ea typeface="ＭＳ Ｐゴシック" charset="0"/>
                <a:cs typeface="ＭＳ Ｐゴシック" charset="0"/>
              </a:rPr>
              <a:t> - called when the user moves the mouse while a mouse button is pressed</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glutPassiveMouseFunc()</a:t>
            </a:r>
            <a:r>
              <a:rPr lang="en-US" altLang="ja-JP">
                <a:ea typeface="ＭＳ Ｐゴシック" charset="0"/>
                <a:cs typeface="ＭＳ Ｐゴシック" charset="0"/>
              </a:rPr>
              <a:t> - called when the mouse is moved regardless of mouse button state</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glutIdleFunc()</a:t>
            </a:r>
            <a:r>
              <a:rPr lang="en-US" altLang="ja-JP">
                <a:ea typeface="ＭＳ Ｐゴシック" charset="0"/>
                <a:cs typeface="ＭＳ Ｐゴシック" charset="0"/>
              </a:rPr>
              <a:t> - a callback function called when nothing else is going on. Very useful for animations.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CCA853B4-2537-644F-8B66-720908110CCC}" type="slidenum">
              <a:rPr lang="en-US" altLang="ja-JP">
                <a:latin typeface="Arial" charset="0"/>
              </a:rPr>
              <a:pPr eaLnBrk="1" hangingPunct="1"/>
              <a:t>26</a:t>
            </a:fld>
            <a:endParaRPr lang="en-US" altLang="ja-JP">
              <a:latin typeface="Arial" charset="0"/>
            </a:endParaRPr>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One of the most important callbacks is the </a:t>
            </a:r>
            <a:r>
              <a:rPr lang="en-US" altLang="ja-JP">
                <a:latin typeface="Courier New" charset="0"/>
                <a:ea typeface="ＭＳ Ｐゴシック" charset="0"/>
                <a:cs typeface="ＭＳ Ｐゴシック" charset="0"/>
              </a:rPr>
              <a:t>glutDisplayFunc()</a:t>
            </a:r>
            <a:r>
              <a:rPr lang="en-US" altLang="ja-JP">
                <a:ea typeface="ＭＳ Ｐゴシック" charset="0"/>
                <a:cs typeface="ＭＳ Ｐゴシック" charset="0"/>
              </a:rPr>
              <a:t> callback. This callback is called when the window needs to be refreshed. It</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 here that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d do all of your OpenGL rendering.</a:t>
            </a:r>
          </a:p>
          <a:p>
            <a:pPr eaLnBrk="1" hangingPunct="1"/>
            <a:r>
              <a:rPr lang="en-US" altLang="ja-JP">
                <a:ea typeface="ＭＳ Ｐゴシック" charset="0"/>
                <a:cs typeface="ＭＳ Ｐゴシック" charset="0"/>
              </a:rPr>
              <a:t>The above routine merely clears the window, and renders a triangle strip and then swaps the buffers for smooth animation transition.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learn more about what each of these calls do during the day.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70C0273E-4D07-1144-98EA-D015AFE6A4EC}" type="slidenum">
              <a:rPr lang="en-US" altLang="ja-JP">
                <a:latin typeface="Arial" charset="0"/>
              </a:rPr>
              <a:pPr eaLnBrk="1" hangingPunct="1"/>
              <a:t>27</a:t>
            </a:fld>
            <a:endParaRPr lang="en-US" altLang="ja-JP">
              <a:latin typeface="Arial" charset="0"/>
            </a:endParaRP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Animation requires the ability to draw a sequence of images. The </a:t>
            </a:r>
            <a:r>
              <a:rPr lang="en-US" altLang="ja-JP">
                <a:latin typeface="Courier New" charset="0"/>
                <a:ea typeface="ＭＳ Ｐゴシック" charset="0"/>
                <a:cs typeface="ＭＳ Ｐゴシック" charset="0"/>
              </a:rPr>
              <a:t>glutIdleFunc()</a:t>
            </a:r>
            <a:r>
              <a:rPr lang="en-US" altLang="ja-JP">
                <a:ea typeface="ＭＳ Ｐゴシック" charset="0"/>
                <a:cs typeface="ＭＳ Ｐゴシック" charset="0"/>
              </a:rPr>
              <a:t>is the mechanism for doing animation. You register a routine which updates your </a:t>
            </a:r>
            <a:r>
              <a:rPr lang="en-US" altLang="ja-JP" i="1">
                <a:ea typeface="ＭＳ Ｐゴシック" charset="0"/>
                <a:cs typeface="ＭＳ Ｐゴシック" charset="0"/>
              </a:rPr>
              <a:t>motion variables</a:t>
            </a:r>
            <a:r>
              <a:rPr lang="en-US" altLang="ja-JP">
                <a:ea typeface="ＭＳ Ｐゴシック" charset="0"/>
                <a:cs typeface="ＭＳ Ｐゴシック" charset="0"/>
              </a:rPr>
              <a:t> (usually global variables in your program which control how things move) and then requests that the scene be updated.</a:t>
            </a:r>
          </a:p>
          <a:p>
            <a:pPr eaLnBrk="1" hangingPunct="1"/>
            <a:r>
              <a:rPr lang="en-US" altLang="ja-JP">
                <a:latin typeface="Courier New" charset="0"/>
                <a:ea typeface="ＭＳ Ｐゴシック" charset="0"/>
                <a:cs typeface="ＭＳ Ｐゴシック" charset="0"/>
              </a:rPr>
              <a:t>glutPostRedisplay()</a:t>
            </a:r>
            <a:r>
              <a:rPr lang="en-US" altLang="ja-JP">
                <a:ea typeface="ＭＳ Ｐゴシック" charset="0"/>
                <a:cs typeface="ＭＳ Ｐゴシック" charset="0"/>
              </a:rPr>
              <a:t> requests that the callback registered with </a:t>
            </a:r>
            <a:r>
              <a:rPr lang="en-US" altLang="ja-JP">
                <a:latin typeface="Courier New" charset="0"/>
                <a:ea typeface="ＭＳ Ｐゴシック" charset="0"/>
                <a:cs typeface="ＭＳ Ｐゴシック" charset="0"/>
              </a:rPr>
              <a:t>glutDisplayFunc()</a:t>
            </a:r>
            <a:r>
              <a:rPr lang="en-US" altLang="ja-JP">
                <a:ea typeface="ＭＳ Ｐゴシック" charset="0"/>
                <a:cs typeface="ＭＳ Ｐゴシック" charset="0"/>
              </a:rPr>
              <a:t> be called as soon as possible. This is preferred over calling your rendering routine directly, since the user may have interacted with your application and user input events need to be processed.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7DF693A3-077D-B644-B2FD-42ABBB9C01B5}" type="slidenum">
              <a:rPr lang="en-US" altLang="ja-JP">
                <a:latin typeface="Arial" charset="0"/>
              </a:rPr>
              <a:pPr eaLnBrk="1" hangingPunct="1"/>
              <a:t>28</a:t>
            </a:fld>
            <a:endParaRPr lang="en-US" altLang="ja-JP">
              <a:latin typeface="Arial" charset="0"/>
            </a:endParaRPr>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Above is a simple example of a user input callback. In this case, the routine was registered to receive keyboard input. GLUT supports user input through a number of devices including the keyboard, mouse, dial and button boxes and spaceballs.</a:t>
            </a:r>
            <a:endParaRPr lang="en-US" altLang="ja-JP">
              <a:ea typeface="ＭＳ Ｐ明朝"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9A372F7-4700-ED43-92E2-A63C0F4F3A42}" type="slidenum">
              <a:rPr lang="en-US" altLang="ja-JP">
                <a:latin typeface="Arial" charset="0"/>
              </a:rPr>
              <a:pPr eaLnBrk="1" hangingPunct="1"/>
              <a:t>29</a:t>
            </a:fld>
            <a:endParaRPr lang="en-US" altLang="ja-JP">
              <a:latin typeface="Arial" charset="0"/>
            </a:endParaRP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1FF6731A-A640-9043-B6CF-A523794C6469}" type="slidenum">
              <a:rPr lang="en-US" altLang="ja-JP">
                <a:latin typeface="Arial" charset="0"/>
              </a:rPr>
              <a:pPr eaLnBrk="1" hangingPunct="1"/>
              <a:t>3</a:t>
            </a:fld>
            <a:endParaRPr lang="en-US" altLang="ja-JP">
              <a:latin typeface="Arial" charset="0"/>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OpenGL is a library for doing computer graphics. By using it, you can create interactive applications which render high-quality color images composed of 3D geometric objects and images.</a:t>
            </a:r>
          </a:p>
          <a:p>
            <a:pPr eaLnBrk="1" hangingPunct="1"/>
            <a:r>
              <a:rPr lang="en-US" altLang="ja-JP">
                <a:ea typeface="ＭＳ Ｐゴシック" charset="0"/>
                <a:cs typeface="ＭＳ Ｐゴシック" charset="0"/>
              </a:rPr>
              <a:t>OpenGL is window and operating system independent. As such, the part of your application which does rendering is platform independent. However, in order for OpenGL to be able to render, it needs a window to draw into. Generally,  this is controlled by the windowing system on whatever platform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re working on.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 1"/>
          <p:cNvSpPr>
            <a:spLocks noGrp="1" noRot="1" noChangeAspect="1" noTextEdit="1"/>
          </p:cNvSpPr>
          <p:nvPr>
            <p:ph type="sldImg"/>
          </p:nvPr>
        </p:nvSpPr>
        <p:spPr>
          <a:ln/>
        </p:spPr>
      </p:sp>
      <p:sp>
        <p:nvSpPr>
          <p:cNvPr id="6758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675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143FB04D-DFB5-0C43-9FFF-FD0119FA4022}" type="slidenum">
              <a:rPr lang="en-US" altLang="ja-JP">
                <a:latin typeface="Arial" charset="0"/>
              </a:rPr>
              <a:pPr eaLnBrk="1" hangingPunct="1"/>
              <a:t>30</a:t>
            </a:fld>
            <a:endParaRPr lang="en-US" altLang="ja-JP">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a:ln/>
        </p:spPr>
      </p:sp>
      <p:sp>
        <p:nvSpPr>
          <p:cNvPr id="6861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6861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CB0BD5E4-6B24-9C4F-BCE9-A717C84AF557}" type="slidenum">
              <a:rPr lang="en-US" altLang="ja-JP">
                <a:latin typeface="Arial" charset="0"/>
              </a:rPr>
              <a:pPr eaLnBrk="1" hangingPunct="1"/>
              <a:t>31</a:t>
            </a:fld>
            <a:endParaRPr lang="en-US" altLang="ja-JP">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 1"/>
          <p:cNvSpPr>
            <a:spLocks noGrp="1" noRot="1" noChangeAspect="1" noTextEdit="1"/>
          </p:cNvSpPr>
          <p:nvPr>
            <p:ph type="sldImg"/>
          </p:nvPr>
        </p:nvSpPr>
        <p:spPr>
          <a:ln/>
        </p:spPr>
      </p:sp>
      <p:sp>
        <p:nvSpPr>
          <p:cNvPr id="696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6963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BCC650D-A1B8-C548-BEEC-B10C7A68C9A8}" type="slidenum">
              <a:rPr lang="en-US" altLang="ja-JP">
                <a:latin typeface="Arial" charset="0"/>
              </a:rPr>
              <a:pPr eaLnBrk="1" hangingPunct="1"/>
              <a:t>32</a:t>
            </a:fld>
            <a:endParaRPr lang="en-US" altLang="ja-JP">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p:cNvSpPr>
            <a:spLocks noGrp="1" noRot="1" noChangeAspect="1" noTextEdit="1"/>
          </p:cNvSpPr>
          <p:nvPr>
            <p:ph type="sldImg"/>
          </p:nvPr>
        </p:nvSpPr>
        <p:spPr>
          <a:ln/>
        </p:spPr>
      </p:sp>
      <p:sp>
        <p:nvSpPr>
          <p:cNvPr id="7065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706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C58E8EBA-07AC-5B4D-AA2E-87E716970672}" type="slidenum">
              <a:rPr lang="en-US" altLang="ja-JP">
                <a:latin typeface="Arial" charset="0"/>
              </a:rPr>
              <a:pPr eaLnBrk="1" hangingPunct="1"/>
              <a:t>33</a:t>
            </a:fld>
            <a:endParaRPr lang="en-US" altLang="ja-JP">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A9ACBB6A-E4B3-F14C-B624-F6C010048589}" type="slidenum">
              <a:rPr lang="en-US" altLang="ja-JP">
                <a:latin typeface="Arial" charset="0"/>
              </a:rPr>
              <a:pPr eaLnBrk="1" hangingPunct="1"/>
              <a:t>4</a:t>
            </a:fld>
            <a:endParaRPr lang="en-US" altLang="ja-JP">
              <a:latin typeface="Arial" charset="0"/>
            </a:endParaRP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As mentioned, OpenGL is a library for rendering computer graphics. Generally, there are two operations that you do with OpenGL:</a:t>
            </a:r>
          </a:p>
          <a:p>
            <a:pPr lvl="1" eaLnBrk="1" hangingPunct="1">
              <a:buFontTx/>
              <a:buChar char="•"/>
            </a:pPr>
            <a:r>
              <a:rPr lang="en-US" altLang="ja-JP">
                <a:ea typeface="ＭＳ Ｐゴシック" charset="0"/>
                <a:cs typeface="ＭＳ Ｐゴシック" charset="0"/>
              </a:rPr>
              <a:t>  draw something</a:t>
            </a:r>
          </a:p>
          <a:p>
            <a:pPr lvl="1" eaLnBrk="1" hangingPunct="1">
              <a:buFontTx/>
              <a:buChar char="•"/>
            </a:pPr>
            <a:r>
              <a:rPr lang="en-US" altLang="ja-JP">
                <a:ea typeface="ＭＳ Ｐゴシック" charset="0"/>
                <a:cs typeface="ＭＳ Ｐゴシック" charset="0"/>
              </a:rPr>
              <a:t>  change the state of how OpenGL draws</a:t>
            </a:r>
          </a:p>
          <a:p>
            <a:pPr eaLnBrk="1" hangingPunct="1"/>
            <a:r>
              <a:rPr lang="en-US" altLang="ja-JP">
                <a:ea typeface="ＭＳ Ｐゴシック" charset="0"/>
                <a:cs typeface="ＭＳ Ｐゴシック" charset="0"/>
              </a:rPr>
              <a:t>OpenGL has two types of things that it can render: geometric primitives and image primitives. </a:t>
            </a:r>
            <a:r>
              <a:rPr lang="en-US" altLang="ja-JP" i="1">
                <a:ea typeface="ＭＳ Ｐゴシック" charset="0"/>
                <a:cs typeface="ＭＳ Ｐゴシック" charset="0"/>
              </a:rPr>
              <a:t>Geometric primitives</a:t>
            </a:r>
            <a:r>
              <a:rPr lang="en-US" altLang="ja-JP">
                <a:ea typeface="ＭＳ Ｐゴシック" charset="0"/>
                <a:cs typeface="ＭＳ Ｐゴシック" charset="0"/>
              </a:rPr>
              <a:t> are points, lines and polygons. </a:t>
            </a:r>
            <a:r>
              <a:rPr lang="en-US" altLang="ja-JP" i="1">
                <a:ea typeface="ＭＳ Ｐゴシック" charset="0"/>
                <a:cs typeface="ＭＳ Ｐゴシック" charset="0"/>
              </a:rPr>
              <a:t>Image primitives</a:t>
            </a:r>
            <a:r>
              <a:rPr lang="en-US" altLang="ja-JP">
                <a:ea typeface="ＭＳ Ｐゴシック" charset="0"/>
                <a:cs typeface="ＭＳ Ｐゴシック" charset="0"/>
              </a:rPr>
              <a:t> are bitmaps and graphics images (i.e. the pixels that you might extract from a JPEG image after you</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ve read it into your program.) Additionally, OpenGL links image and geometric primitives together using </a:t>
            </a:r>
            <a:r>
              <a:rPr lang="en-US" altLang="ja-JP" i="1">
                <a:ea typeface="ＭＳ Ｐゴシック" charset="0"/>
                <a:cs typeface="ＭＳ Ｐゴシック" charset="0"/>
              </a:rPr>
              <a:t>texture mapping</a:t>
            </a:r>
            <a:r>
              <a:rPr lang="en-US" altLang="ja-JP">
                <a:ea typeface="ＭＳ Ｐゴシック" charset="0"/>
                <a:cs typeface="ＭＳ Ｐゴシック" charset="0"/>
              </a:rPr>
              <a:t>, which is an advanced topic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discuss this afternoon.</a:t>
            </a:r>
          </a:p>
          <a:p>
            <a:pPr eaLnBrk="1" hangingPunct="1"/>
            <a:r>
              <a:rPr lang="en-US" altLang="ja-JP">
                <a:ea typeface="ＭＳ Ｐゴシック" charset="0"/>
                <a:cs typeface="ＭＳ Ｐゴシック" charset="0"/>
              </a:rPr>
              <a:t>The other common operation that you do with OpenGL is </a:t>
            </a:r>
            <a:r>
              <a:rPr lang="en-US" altLang="ja-JP" i="1">
                <a:ea typeface="ＭＳ Ｐゴシック" charset="0"/>
                <a:cs typeface="ＭＳ Ｐゴシック" charset="0"/>
              </a:rPr>
              <a:t>setting state.</a:t>
            </a:r>
            <a:r>
              <a:rPr lang="en-US" altLang="ja-JP">
                <a:ea typeface="ＭＳ Ｐゴシック" charset="0"/>
                <a:cs typeface="ＭＳ Ｐゴシック" charset="0"/>
              </a:rPr>
              <a:t> </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Setting state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 is the process of initializing the internal data that OpenGL uses to render your primitives.  It can be as simple as setting up the size of points and color that you want a vertex to be, to initializing multiple mipmap levels for texture mapping.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CF33C2BA-E114-C14E-A5F5-D54379CF8EAF}" type="slidenum">
              <a:rPr lang="en-US" altLang="ja-JP">
                <a:latin typeface="Arial" charset="0"/>
              </a:rPr>
              <a:pPr eaLnBrk="1" hangingPunct="1"/>
              <a:t>5</a:t>
            </a:fld>
            <a:endParaRPr lang="en-US" altLang="ja-JP">
              <a:latin typeface="Arial" charset="0"/>
            </a:endParaRP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a:ea typeface="ＭＳ Ｐゴシック" charset="0"/>
                <a:cs typeface="ＭＳ Ｐゴシック" charset="0"/>
              </a:rPr>
              <a:t>As mentioned, OpenGL is window and operating system independent. To integrate it into various window systems, additional libraries are used to modify a native window into an OpenGL capable window.  Every window system has its own unique library and functions to do this.  Some examples are:</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GLX</a:t>
            </a:r>
            <a:r>
              <a:rPr lang="en-US" altLang="ja-JP">
                <a:ea typeface="ＭＳ Ｐゴシック" charset="0"/>
                <a:cs typeface="ＭＳ Ｐゴシック" charset="0"/>
              </a:rPr>
              <a:t> for the X Windows system, common on Unix platforms</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AGL</a:t>
            </a:r>
            <a:r>
              <a:rPr lang="en-US" altLang="ja-JP">
                <a:ea typeface="ＭＳ Ｐゴシック" charset="0"/>
                <a:cs typeface="ＭＳ Ｐゴシック" charset="0"/>
              </a:rPr>
              <a:t> for the Apple Macintosh</a:t>
            </a:r>
          </a:p>
          <a:p>
            <a:pPr lvl="1" eaLnBrk="1" hangingPunct="1">
              <a:buFontTx/>
              <a:buChar char="•"/>
            </a:pPr>
            <a:r>
              <a:rPr lang="en-US" altLang="ja-JP">
                <a:ea typeface="ＭＳ Ｐゴシック" charset="0"/>
                <a:cs typeface="ＭＳ Ｐゴシック" charset="0"/>
              </a:rPr>
              <a:t>  </a:t>
            </a:r>
            <a:r>
              <a:rPr lang="en-US" altLang="ja-JP">
                <a:latin typeface="Courier New" charset="0"/>
                <a:ea typeface="ＭＳ Ｐゴシック" charset="0"/>
                <a:cs typeface="ＭＳ Ｐゴシック" charset="0"/>
              </a:rPr>
              <a:t>WGL</a:t>
            </a:r>
            <a:r>
              <a:rPr lang="en-US" altLang="ja-JP">
                <a:ea typeface="ＭＳ Ｐゴシック" charset="0"/>
                <a:cs typeface="ＭＳ Ｐゴシック" charset="0"/>
              </a:rPr>
              <a:t> for Microsoft Windows</a:t>
            </a:r>
          </a:p>
          <a:p>
            <a:pPr eaLnBrk="1" hangingPunct="1"/>
            <a:r>
              <a:rPr lang="en-US" altLang="ja-JP">
                <a:ea typeface="ＭＳ Ｐゴシック" charset="0"/>
                <a:cs typeface="ＭＳ Ｐゴシック" charset="0"/>
              </a:rPr>
              <a:t>OpenGL also includes a utility library, GLU, to simplify common tasks such as: rendering quadric surfaces (i.e. spheres, cones, cylinders, etc. ), working with NURBS and curves, and concave polygon tessellation.</a:t>
            </a:r>
          </a:p>
          <a:p>
            <a:pPr eaLnBrk="1" hangingPunct="1"/>
            <a:r>
              <a:rPr lang="en-US" altLang="ja-JP">
                <a:ea typeface="ＭＳ Ｐゴシック" charset="0"/>
                <a:cs typeface="ＭＳ Ｐゴシック" charset="0"/>
              </a:rPr>
              <a:t>Finally to simplify programming and window system dependence, we</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ll be using the freeware library, GLUT.  GLUT, written by Mark Kilgard, is a public domain window system independent toolkit for making simple OpenGL applications.  It simplifies the process of creating windows, working with events in the window system and handling animation.</a:t>
            </a:r>
          </a:p>
          <a:p>
            <a:pPr eaLnBrk="1" hangingPunct="1"/>
            <a:endParaRPr lang="en-US" altLang="ja-JP">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 1"/>
          <p:cNvSpPr>
            <a:spLocks noGrp="1" noRot="1" noChangeAspect="1" noTextEdit="1"/>
          </p:cNvSpPr>
          <p:nvPr>
            <p:ph type="sldImg"/>
          </p:nvPr>
        </p:nvSpPr>
        <p:spPr>
          <a:ln/>
        </p:spPr>
      </p:sp>
      <p:sp>
        <p:nvSpPr>
          <p:cNvPr id="4301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4301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9DF87C7-FFEF-7346-B1F9-EF62446EF848}" type="slidenum">
              <a:rPr lang="en-US" altLang="ja-JP">
                <a:latin typeface="Arial" charset="0"/>
              </a:rPr>
              <a:pPr eaLnBrk="1" hangingPunct="1"/>
              <a:t>6</a:t>
            </a:fld>
            <a:endParaRPr lang="en-US" altLang="ja-JP">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a:ln/>
        </p:spPr>
      </p:sp>
      <p:sp>
        <p:nvSpPr>
          <p:cNvPr id="440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ea typeface="ＭＳ Ｐ明朝" charset="0"/>
            </a:endParaRPr>
          </a:p>
        </p:txBody>
      </p:sp>
      <p:sp>
        <p:nvSpPr>
          <p:cNvPr id="4403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0C32A58A-7777-E64F-AE1D-0D565CD04D06}" type="slidenum">
              <a:rPr lang="en-US" altLang="ja-JP">
                <a:latin typeface="Arial" charset="0"/>
              </a:rPr>
              <a:pPr eaLnBrk="1" hangingPunct="1"/>
              <a:t>7</a:t>
            </a:fld>
            <a:endParaRPr lang="en-US" altLang="ja-JP">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528B749A-80FD-3F4F-8053-5F200B1502A2}" type="slidenum">
              <a:rPr lang="en-US" altLang="ja-JP">
                <a:latin typeface="Arial" charset="0"/>
              </a:rPr>
              <a:pPr eaLnBrk="1" hangingPunct="1"/>
              <a:t>8</a:t>
            </a:fld>
            <a:endParaRPr lang="en-US" altLang="ja-JP">
              <a:latin typeface="Arial" charset="0"/>
            </a:endParaRPr>
          </a:p>
        </p:txBody>
      </p:sp>
      <p:sp>
        <p:nvSpPr>
          <p:cNvPr id="45059" name="Rectangle 2"/>
          <p:cNvSpPr>
            <a:spLocks noRot="1" noChangeArrowheads="1" noTextEdit="1"/>
          </p:cNvSpPr>
          <p:nvPr>
            <p:ph type="sldImg"/>
          </p:nvPr>
        </p:nvSpPr>
        <p:spPr>
          <a:xfrm>
            <a:off x="1144588" y="685800"/>
            <a:ext cx="4570412" cy="3427413"/>
          </a:xfrm>
          <a:ln w="12700" cap="flat">
            <a:solidFill>
              <a:schemeClr val="tx1"/>
            </a:solidFill>
          </a:ln>
        </p:spPr>
      </p:sp>
      <p:sp>
        <p:nvSpPr>
          <p:cNvPr id="45060" name="Rectangle 3"/>
          <p:cNvSpPr>
            <a:spLocks noGrp="1" noChangeArrowheads="1"/>
          </p:cNvSpPr>
          <p:nvPr>
            <p:ph type="body" idx="1"/>
          </p:nvPr>
        </p:nvSpPr>
        <p:spPr>
          <a:xfrm>
            <a:off x="914400" y="4341813"/>
            <a:ext cx="50292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4" tIns="46033" rIns="92064" bIns="46033"/>
          <a:lstStyle/>
          <a:p>
            <a:pPr eaLnBrk="1" hangingPunct="1">
              <a:spcBef>
                <a:spcPct val="20000"/>
              </a:spcBef>
            </a:pPr>
            <a:r>
              <a:rPr lang="en-US" altLang="ja-JP">
                <a:ea typeface="ＭＳ Ｐゴシック" charset="0"/>
                <a:cs typeface="ＭＳ Ｐゴシック" charset="0"/>
              </a:rPr>
              <a:t>The above diagram illustrates the relationships of the various libraries and window system components.</a:t>
            </a:r>
          </a:p>
          <a:p>
            <a:pPr eaLnBrk="1" hangingPunct="1">
              <a:spcBef>
                <a:spcPct val="20000"/>
              </a:spcBef>
            </a:pPr>
            <a:r>
              <a:rPr lang="en-US" altLang="ja-JP">
                <a:ea typeface="ＭＳ Ｐゴシック" charset="0"/>
                <a:cs typeface="ＭＳ Ｐゴシック" charset="0"/>
              </a:rPr>
              <a:t>Generally, applications which require more user interface support will use a library designed to support those types of features (i.e. buttons, menu and scroll bars, etc.) such as Motif or the Win32 API.</a:t>
            </a:r>
          </a:p>
          <a:p>
            <a:pPr eaLnBrk="1" hangingPunct="1">
              <a:spcBef>
                <a:spcPct val="20000"/>
              </a:spcBef>
            </a:pPr>
            <a:r>
              <a:rPr lang="en-US" altLang="ja-JP">
                <a:ea typeface="ＭＳ Ｐゴシック" charset="0"/>
                <a:cs typeface="ＭＳ Ｐゴシック" charset="0"/>
              </a:rPr>
              <a:t>Prototype applications, or one which don</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t require all the bells and whistles of a full GUI, may choose to use GLUT instead because of its simplified programming model and window system independence.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DDA599D7-D208-FE4B-B9EC-B30EA39F23E7}" type="slidenum">
              <a:rPr lang="en-US" altLang="ja-JP">
                <a:latin typeface="Arial" charset="0"/>
              </a:rPr>
              <a:pPr eaLnBrk="1" hangingPunct="1"/>
              <a:t>9</a:t>
            </a:fld>
            <a:endParaRPr lang="en-US" altLang="ja-JP">
              <a:latin typeface="Arial" charset="0"/>
            </a:endParaRPr>
          </a:p>
        </p:txBody>
      </p:sp>
      <p:sp>
        <p:nvSpPr>
          <p:cNvPr id="46083" name="Rectangle 2"/>
          <p:cNvSpPr>
            <a:spLocks noRot="1" noChangeArrowheads="1" noTextEdit="1"/>
          </p:cNvSpPr>
          <p:nvPr>
            <p:ph type="sldImg"/>
          </p:nvPr>
        </p:nvSpPr>
        <p:spPr>
          <a:xfrm>
            <a:off x="1144588" y="685800"/>
            <a:ext cx="4570412" cy="3427413"/>
          </a:xfrm>
          <a:ln w="12700" cap="flat">
            <a:solidFill>
              <a:schemeClr val="tx1"/>
            </a:solidFill>
          </a:ln>
        </p:spPr>
      </p:sp>
      <p:sp>
        <p:nvSpPr>
          <p:cNvPr id="46084" name="Rectangle 3"/>
          <p:cNvSpPr>
            <a:spLocks noGrp="1" noChangeArrowheads="1"/>
          </p:cNvSpPr>
          <p:nvPr>
            <p:ph type="body" idx="1"/>
          </p:nvPr>
        </p:nvSpPr>
        <p:spPr>
          <a:xfrm>
            <a:off x="914400" y="4341813"/>
            <a:ext cx="50292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4" tIns="46033" rIns="92064" bIns="46033"/>
          <a:lstStyle/>
          <a:p>
            <a:pPr eaLnBrk="1" hangingPunct="1"/>
            <a:r>
              <a:rPr lang="en-US" altLang="ja-JP">
                <a:ea typeface="ＭＳ Ｐゴシック" charset="0"/>
                <a:cs typeface="ＭＳ Ｐゴシック" charset="0"/>
              </a:rPr>
              <a:t>This is the most important diagram you will see today, representing the flow of graphical information, as it is processed from CPU to the frame buffer.</a:t>
            </a:r>
          </a:p>
          <a:p>
            <a:pPr eaLnBrk="1" hangingPunct="1"/>
            <a:r>
              <a:rPr lang="en-US" altLang="ja-JP">
                <a:ea typeface="ＭＳ Ｐゴシック" charset="0"/>
                <a:cs typeface="ＭＳ Ｐゴシック" charset="0"/>
              </a:rPr>
              <a:t>There are two pipelines of data flow.  The upper pipeline is for geometric, vertex-based primitives. The lower pipeline is for pixel-based, image primitives. Texturing combines the two types of primitives together.</a:t>
            </a:r>
          </a:p>
          <a:p>
            <a:pPr eaLnBrk="1" hangingPunct="1"/>
            <a:r>
              <a:rPr lang="en-US" altLang="ja-JP">
                <a:ea typeface="ＭＳ Ｐゴシック" charset="0"/>
                <a:cs typeface="ＭＳ Ｐゴシック" charset="0"/>
              </a:rPr>
              <a:t>There is a pull-out poster in the back of the OpenGL Reference Manual (</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Blue Book</a:t>
            </a:r>
            <a:r>
              <a:rPr lang="en-US" altLang="ja-JP">
                <a:latin typeface="Times New Roman" charset="0"/>
                <a:ea typeface="ＭＳ Ｐゴシック" charset="0"/>
                <a:cs typeface="ＭＳ Ｐゴシック" charset="0"/>
              </a:rPr>
              <a:t>”</a:t>
            </a:r>
            <a:r>
              <a:rPr lang="en-US" altLang="ja-JP">
                <a:ea typeface="ＭＳ Ｐゴシック" charset="0"/>
                <a:cs typeface="ＭＳ Ｐゴシック" charset="0"/>
              </a:rPr>
              <a:t>), which shows this diagram in more detail.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ja-JP" sz="2400">
              <a:latin typeface="Times New Roman" charset="0"/>
            </a:endParaRPr>
          </a:p>
        </p:txBody>
      </p:sp>
      <p:sp>
        <p:nvSpPr>
          <p:cNvPr id="634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按一下以編輯母片標題樣式</a:t>
            </a:r>
          </a:p>
        </p:txBody>
      </p:sp>
      <p:sp>
        <p:nvSpPr>
          <p:cNvPr id="634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按一下以編輯母片副標題樣式</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fld id="{BCFDCAF4-1D0E-F048-9EE4-4FB4903715EB}" type="slidenum">
              <a:rPr lang="en-US" altLang="ja-JP"/>
              <a:pPr/>
              <a:t>‹#›</a:t>
            </a:fld>
            <a:endParaRPr lang="en-US" altLang="ja-JP"/>
          </a:p>
        </p:txBody>
      </p:sp>
    </p:spTree>
    <p:extLst>
      <p:ext uri="{BB962C8B-B14F-4D97-AF65-F5344CB8AC3E}">
        <p14:creationId xmlns:p14="http://schemas.microsoft.com/office/powerpoint/2010/main" val="1851527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endParaRPr lang="en-US" altLang="ja-JP"/>
          </a:p>
        </p:txBody>
      </p:sp>
      <p:sp>
        <p:nvSpPr>
          <p:cNvPr id="5" name="Rectangle 7"/>
          <p:cNvSpPr>
            <a:spLocks noGrp="1" noChangeArrowheads="1"/>
          </p:cNvSpPr>
          <p:nvPr>
            <p:ph type="ftr" sz="quarter" idx="11"/>
          </p:nvPr>
        </p:nvSpPr>
        <p:spPr>
          <a:ln/>
        </p:spPr>
        <p:txBody>
          <a:bodyPr/>
          <a:lstStyle>
            <a:lvl1pPr>
              <a:defRPr/>
            </a:lvl1pPr>
          </a:lstStyle>
          <a:p>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F4EBEA88-243A-2E42-85FB-7A36E26DC01C}" type="slidenum">
              <a:rPr lang="en-US" altLang="ja-JP"/>
              <a:pPr/>
              <a:t>‹#›</a:t>
            </a:fld>
            <a:endParaRPr lang="en-US" altLang="ja-JP"/>
          </a:p>
        </p:txBody>
      </p:sp>
    </p:spTree>
    <p:extLst>
      <p:ext uri="{BB962C8B-B14F-4D97-AF65-F5344CB8AC3E}">
        <p14:creationId xmlns:p14="http://schemas.microsoft.com/office/powerpoint/2010/main" val="3503339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endParaRPr lang="en-US" altLang="ja-JP"/>
          </a:p>
        </p:txBody>
      </p:sp>
      <p:sp>
        <p:nvSpPr>
          <p:cNvPr id="5" name="Rectangle 7"/>
          <p:cNvSpPr>
            <a:spLocks noGrp="1" noChangeArrowheads="1"/>
          </p:cNvSpPr>
          <p:nvPr>
            <p:ph type="ftr" sz="quarter" idx="11"/>
          </p:nvPr>
        </p:nvSpPr>
        <p:spPr>
          <a:ln/>
        </p:spPr>
        <p:txBody>
          <a:bodyPr/>
          <a:lstStyle>
            <a:lvl1pPr>
              <a:defRPr/>
            </a:lvl1pPr>
          </a:lstStyle>
          <a:p>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21BA59F5-8E78-A649-BBE6-FD4D11E079CF}" type="slidenum">
              <a:rPr lang="en-US" altLang="ja-JP"/>
              <a:pPr/>
              <a:t>‹#›</a:t>
            </a:fld>
            <a:endParaRPr lang="en-US" altLang="ja-JP"/>
          </a:p>
        </p:txBody>
      </p:sp>
    </p:spTree>
    <p:extLst>
      <p:ext uri="{BB962C8B-B14F-4D97-AF65-F5344CB8AC3E}">
        <p14:creationId xmlns:p14="http://schemas.microsoft.com/office/powerpoint/2010/main" val="395343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1216025"/>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752600"/>
            <a:ext cx="3924300" cy="4267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endParaRPr lang="en-US" altLang="ja-JP"/>
          </a:p>
        </p:txBody>
      </p:sp>
      <p:sp>
        <p:nvSpPr>
          <p:cNvPr id="6" name="Rectangle 7"/>
          <p:cNvSpPr>
            <a:spLocks noGrp="1" noChangeArrowheads="1"/>
          </p:cNvSpPr>
          <p:nvPr>
            <p:ph type="ftr" sz="quarter" idx="11"/>
          </p:nvPr>
        </p:nvSpPr>
        <p:spPr>
          <a:ln/>
        </p:spPr>
        <p:txBody>
          <a:bodyPr/>
          <a:lstStyle>
            <a:lvl1pPr>
              <a:defRPr/>
            </a:lvl1pPr>
          </a:lstStyle>
          <a:p>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11B2D04-9A61-0E4A-B9CF-FBF7508C11C5}" type="slidenum">
              <a:rPr lang="en-US" altLang="ja-JP"/>
              <a:pPr/>
              <a:t>‹#›</a:t>
            </a:fld>
            <a:endParaRPr lang="en-US" altLang="ja-JP"/>
          </a:p>
        </p:txBody>
      </p:sp>
    </p:spTree>
    <p:extLst>
      <p:ext uri="{BB962C8B-B14F-4D97-AF65-F5344CB8AC3E}">
        <p14:creationId xmlns:p14="http://schemas.microsoft.com/office/powerpoint/2010/main" val="3530240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endParaRPr lang="en-US" altLang="ja-JP"/>
          </a:p>
        </p:txBody>
      </p:sp>
      <p:sp>
        <p:nvSpPr>
          <p:cNvPr id="5" name="Rectangle 7"/>
          <p:cNvSpPr>
            <a:spLocks noGrp="1" noChangeArrowheads="1"/>
          </p:cNvSpPr>
          <p:nvPr>
            <p:ph type="ftr" sz="quarter" idx="11"/>
          </p:nvPr>
        </p:nvSpPr>
        <p:spPr>
          <a:ln/>
        </p:spPr>
        <p:txBody>
          <a:bodyPr/>
          <a:lstStyle>
            <a:lvl1pPr>
              <a:defRPr/>
            </a:lvl1pPr>
          </a:lstStyle>
          <a:p>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DB75AE8-EF7A-EF49-8E1F-E6B8D8F70F88}" type="slidenum">
              <a:rPr lang="en-US" altLang="ja-JP"/>
              <a:pPr/>
              <a:t>‹#›</a:t>
            </a:fld>
            <a:endParaRPr lang="en-US" altLang="ja-JP"/>
          </a:p>
        </p:txBody>
      </p:sp>
    </p:spTree>
    <p:extLst>
      <p:ext uri="{BB962C8B-B14F-4D97-AF65-F5344CB8AC3E}">
        <p14:creationId xmlns:p14="http://schemas.microsoft.com/office/powerpoint/2010/main" val="1765242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endParaRPr lang="en-US" altLang="ja-JP"/>
          </a:p>
        </p:txBody>
      </p:sp>
      <p:sp>
        <p:nvSpPr>
          <p:cNvPr id="5" name="Rectangle 7"/>
          <p:cNvSpPr>
            <a:spLocks noGrp="1" noChangeArrowheads="1"/>
          </p:cNvSpPr>
          <p:nvPr>
            <p:ph type="ftr" sz="quarter" idx="11"/>
          </p:nvPr>
        </p:nvSpPr>
        <p:spPr>
          <a:ln/>
        </p:spPr>
        <p:txBody>
          <a:bodyPr/>
          <a:lstStyle>
            <a:lvl1pPr>
              <a:defRPr/>
            </a:lvl1pPr>
          </a:lstStyle>
          <a:p>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02A235B3-C5C6-354D-B603-634CECCEEF33}" type="slidenum">
              <a:rPr lang="en-US" altLang="ja-JP"/>
              <a:pPr/>
              <a:t>‹#›</a:t>
            </a:fld>
            <a:endParaRPr lang="en-US" altLang="ja-JP"/>
          </a:p>
        </p:txBody>
      </p:sp>
    </p:spTree>
    <p:extLst>
      <p:ext uri="{BB962C8B-B14F-4D97-AF65-F5344CB8AC3E}">
        <p14:creationId xmlns:p14="http://schemas.microsoft.com/office/powerpoint/2010/main" val="342199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endParaRPr lang="en-US" altLang="ja-JP"/>
          </a:p>
        </p:txBody>
      </p:sp>
      <p:sp>
        <p:nvSpPr>
          <p:cNvPr id="6" name="Rectangle 7"/>
          <p:cNvSpPr>
            <a:spLocks noGrp="1" noChangeArrowheads="1"/>
          </p:cNvSpPr>
          <p:nvPr>
            <p:ph type="ftr" sz="quarter" idx="11"/>
          </p:nvPr>
        </p:nvSpPr>
        <p:spPr>
          <a:ln/>
        </p:spPr>
        <p:txBody>
          <a:bodyPr/>
          <a:lstStyle>
            <a:lvl1pPr>
              <a:defRPr/>
            </a:lvl1pPr>
          </a:lstStyle>
          <a:p>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098588E4-3D73-F943-BFEB-CEAE00223533}" type="slidenum">
              <a:rPr lang="en-US" altLang="ja-JP"/>
              <a:pPr/>
              <a:t>‹#›</a:t>
            </a:fld>
            <a:endParaRPr lang="en-US" altLang="ja-JP"/>
          </a:p>
        </p:txBody>
      </p:sp>
    </p:spTree>
    <p:extLst>
      <p:ext uri="{BB962C8B-B14F-4D97-AF65-F5344CB8AC3E}">
        <p14:creationId xmlns:p14="http://schemas.microsoft.com/office/powerpoint/2010/main" val="2486858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endParaRPr lang="en-US" altLang="ja-JP"/>
          </a:p>
        </p:txBody>
      </p:sp>
      <p:sp>
        <p:nvSpPr>
          <p:cNvPr id="8" name="Rectangle 7"/>
          <p:cNvSpPr>
            <a:spLocks noGrp="1" noChangeArrowheads="1"/>
          </p:cNvSpPr>
          <p:nvPr>
            <p:ph type="ftr" sz="quarter" idx="11"/>
          </p:nvPr>
        </p:nvSpPr>
        <p:spPr>
          <a:ln/>
        </p:spPr>
        <p:txBody>
          <a:bodyPr/>
          <a:lstStyle>
            <a:lvl1pPr>
              <a:defRPr/>
            </a:lvl1pPr>
          </a:lstStyle>
          <a:p>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D83F4ED2-0E75-434C-82C7-C4E07C7F78E2}" type="slidenum">
              <a:rPr lang="en-US" altLang="ja-JP"/>
              <a:pPr/>
              <a:t>‹#›</a:t>
            </a:fld>
            <a:endParaRPr lang="en-US" altLang="ja-JP"/>
          </a:p>
        </p:txBody>
      </p:sp>
    </p:spTree>
    <p:extLst>
      <p:ext uri="{BB962C8B-B14F-4D97-AF65-F5344CB8AC3E}">
        <p14:creationId xmlns:p14="http://schemas.microsoft.com/office/powerpoint/2010/main" val="2601448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endParaRPr lang="en-US" altLang="ja-JP"/>
          </a:p>
        </p:txBody>
      </p:sp>
      <p:sp>
        <p:nvSpPr>
          <p:cNvPr id="4" name="Rectangle 7"/>
          <p:cNvSpPr>
            <a:spLocks noGrp="1" noChangeArrowheads="1"/>
          </p:cNvSpPr>
          <p:nvPr>
            <p:ph type="ftr" sz="quarter" idx="11"/>
          </p:nvPr>
        </p:nvSpPr>
        <p:spPr>
          <a:ln/>
        </p:spPr>
        <p:txBody>
          <a:bodyPr/>
          <a:lstStyle>
            <a:lvl1pPr>
              <a:defRPr/>
            </a:lvl1pPr>
          </a:lstStyle>
          <a:p>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E14DE3-15FC-2D48-9562-ED2689A89BDF}" type="slidenum">
              <a:rPr lang="en-US" altLang="ja-JP"/>
              <a:pPr/>
              <a:t>‹#›</a:t>
            </a:fld>
            <a:endParaRPr lang="en-US" altLang="ja-JP"/>
          </a:p>
        </p:txBody>
      </p:sp>
    </p:spTree>
    <p:extLst>
      <p:ext uri="{BB962C8B-B14F-4D97-AF65-F5344CB8AC3E}">
        <p14:creationId xmlns:p14="http://schemas.microsoft.com/office/powerpoint/2010/main" val="73615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endParaRPr lang="en-US" altLang="ja-JP"/>
          </a:p>
        </p:txBody>
      </p:sp>
      <p:sp>
        <p:nvSpPr>
          <p:cNvPr id="3" name="Rectangle 7"/>
          <p:cNvSpPr>
            <a:spLocks noGrp="1" noChangeArrowheads="1"/>
          </p:cNvSpPr>
          <p:nvPr>
            <p:ph type="ftr" sz="quarter" idx="11"/>
          </p:nvPr>
        </p:nvSpPr>
        <p:spPr>
          <a:ln/>
        </p:spPr>
        <p:txBody>
          <a:bodyPr/>
          <a:lstStyle>
            <a:lvl1pPr>
              <a:defRPr/>
            </a:lvl1pPr>
          </a:lstStyle>
          <a:p>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6C05F722-759E-B941-B009-1F19284BAA9C}" type="slidenum">
              <a:rPr lang="en-US" altLang="ja-JP"/>
              <a:pPr/>
              <a:t>‹#›</a:t>
            </a:fld>
            <a:endParaRPr lang="en-US" altLang="ja-JP"/>
          </a:p>
        </p:txBody>
      </p:sp>
    </p:spTree>
    <p:extLst>
      <p:ext uri="{BB962C8B-B14F-4D97-AF65-F5344CB8AC3E}">
        <p14:creationId xmlns:p14="http://schemas.microsoft.com/office/powerpoint/2010/main" val="1606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endParaRPr lang="en-US" altLang="ja-JP"/>
          </a:p>
        </p:txBody>
      </p:sp>
      <p:sp>
        <p:nvSpPr>
          <p:cNvPr id="6" name="Rectangle 7"/>
          <p:cNvSpPr>
            <a:spLocks noGrp="1" noChangeArrowheads="1"/>
          </p:cNvSpPr>
          <p:nvPr>
            <p:ph type="ftr" sz="quarter" idx="11"/>
          </p:nvPr>
        </p:nvSpPr>
        <p:spPr>
          <a:ln/>
        </p:spPr>
        <p:txBody>
          <a:bodyPr/>
          <a:lstStyle>
            <a:lvl1pPr>
              <a:defRPr/>
            </a:lvl1pPr>
          </a:lstStyle>
          <a:p>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176B9D1-964F-6940-B73E-DFABC143D72D}" type="slidenum">
              <a:rPr lang="en-US" altLang="ja-JP"/>
              <a:pPr/>
              <a:t>‹#›</a:t>
            </a:fld>
            <a:endParaRPr lang="en-US" altLang="ja-JP"/>
          </a:p>
        </p:txBody>
      </p:sp>
    </p:spTree>
    <p:extLst>
      <p:ext uri="{BB962C8B-B14F-4D97-AF65-F5344CB8AC3E}">
        <p14:creationId xmlns:p14="http://schemas.microsoft.com/office/powerpoint/2010/main" val="399717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endParaRPr lang="en-US" altLang="ja-JP"/>
          </a:p>
        </p:txBody>
      </p:sp>
      <p:sp>
        <p:nvSpPr>
          <p:cNvPr id="6" name="Rectangle 7"/>
          <p:cNvSpPr>
            <a:spLocks noGrp="1" noChangeArrowheads="1"/>
          </p:cNvSpPr>
          <p:nvPr>
            <p:ph type="ftr" sz="quarter" idx="11"/>
          </p:nvPr>
        </p:nvSpPr>
        <p:spPr>
          <a:ln/>
        </p:spPr>
        <p:txBody>
          <a:bodyPr/>
          <a:lstStyle>
            <a:lvl1pPr>
              <a:defRPr/>
            </a:lvl1pPr>
          </a:lstStyle>
          <a:p>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F8BA9C6-FD3F-3747-A014-D6CC72BA0368}" type="slidenum">
              <a:rPr lang="en-US" altLang="ja-JP"/>
              <a:pPr/>
              <a:t>‹#›</a:t>
            </a:fld>
            <a:endParaRPr lang="en-US" altLang="ja-JP"/>
          </a:p>
        </p:txBody>
      </p:sp>
    </p:spTree>
    <p:extLst>
      <p:ext uri="{BB962C8B-B14F-4D97-AF65-F5344CB8AC3E}">
        <p14:creationId xmlns:p14="http://schemas.microsoft.com/office/powerpoint/2010/main" val="30070334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ja-JP" altLang="en-US"/>
              <a:t>按一下以編輯母片標題樣式</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按一下以編輯母片</a:t>
            </a:r>
          </a:p>
          <a:p>
            <a:pPr lvl="1"/>
            <a:r>
              <a:rPr lang="ja-JP" altLang="en-US"/>
              <a:t>第二層</a:t>
            </a:r>
          </a:p>
          <a:p>
            <a:pPr lvl="2"/>
            <a:r>
              <a:rPr lang="ja-JP" altLang="en-US"/>
              <a:t>第三層</a:t>
            </a:r>
          </a:p>
          <a:p>
            <a:pPr lvl="3"/>
            <a:r>
              <a:rPr lang="ja-JP" altLang="en-US"/>
              <a:t>第四層</a:t>
            </a:r>
          </a:p>
          <a:p>
            <a:pPr lvl="4"/>
            <a:r>
              <a:rPr lang="ja-JP" altLang="en-US"/>
              <a:t>第五層</a:t>
            </a:r>
          </a:p>
        </p:txBody>
      </p:sp>
      <p:sp>
        <p:nvSpPr>
          <p:cNvPr id="6246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ja-JP" sz="2400">
              <a:latin typeface="Times New Roman" charset="0"/>
            </a:endParaRPr>
          </a:p>
        </p:txBody>
      </p:sp>
      <p:sp>
        <p:nvSpPr>
          <p:cNvPr id="624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ja-JP" altLang="en-US">
              <a:latin typeface="Verdana" pitchFamily="34" charset="0"/>
              <a:ea typeface="ＭＳ Ｐゴシック" pitchFamily="50" charset="-128"/>
              <a:cs typeface="+mn-cs"/>
            </a:endParaRPr>
          </a:p>
        </p:txBody>
      </p:sp>
      <p:sp>
        <p:nvSpPr>
          <p:cNvPr id="624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endParaRPr lang="en-US" altLang="ja-JP"/>
          </a:p>
        </p:txBody>
      </p:sp>
      <p:sp>
        <p:nvSpPr>
          <p:cNvPr id="624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endParaRPr lang="en-US" altLang="ja-JP"/>
          </a:p>
        </p:txBody>
      </p:sp>
      <p:sp>
        <p:nvSpPr>
          <p:cNvPr id="624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fld id="{FB4B371F-C6F6-6B45-951B-921D33D606C6}"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724"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ＭＳ Ｐゴシック" charset="0"/>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cs typeface="ＭＳ Ｐゴシック" charset="0"/>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cs typeface="ＭＳ Ｐゴシック" charset="0"/>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cs typeface="ＭＳ Ｐゴシック" charset="0"/>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cs typeface="ＭＳ Ｐゴシック" charset="0"/>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chemeClr val="accent2"/>
        </a:buClr>
        <a:buFont typeface="Wingdings" charset="0"/>
        <a:buChar char="o"/>
        <a:defRPr kumimoji="1" sz="3000">
          <a:solidFill>
            <a:schemeClr val="tx1"/>
          </a:solidFill>
          <a:latin typeface="+mn-lt"/>
          <a:ea typeface="+mn-ea"/>
          <a:cs typeface="ＭＳ Ｐゴシック" charset="0"/>
        </a:defRPr>
      </a:lvl1pPr>
      <a:lvl2pPr marL="908050" indent="-436563" algn="l" rtl="0" eaLnBrk="0" fontAlgn="base" hangingPunct="0">
        <a:spcBef>
          <a:spcPct val="20000"/>
        </a:spcBef>
        <a:spcAft>
          <a:spcPct val="0"/>
        </a:spcAft>
        <a:buClr>
          <a:schemeClr val="accent2"/>
        </a:buClr>
        <a:buFont typeface="Wingdings" charset="0"/>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charset="0"/>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charset="0"/>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charset="0"/>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 Id="rId3" Type="http://schemas.openxmlformats.org/officeDocument/2006/relationships/image" Target="../media/image2.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 Id="rId3"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 Id="rId3" Type="http://schemas.openxmlformats.org/officeDocument/2006/relationships/image" Target="../media/image4.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 Id="rId3"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ja-JP">
                <a:latin typeface="Verdana" charset="0"/>
                <a:ea typeface="ＭＳ Ｐゴシック" charset="0"/>
              </a:rPr>
              <a:t>Computer Graphics</a:t>
            </a:r>
          </a:p>
        </p:txBody>
      </p:sp>
      <p:sp>
        <p:nvSpPr>
          <p:cNvPr id="3075" name="Rectangle 3"/>
          <p:cNvSpPr>
            <a:spLocks noGrp="1" noChangeArrowheads="1"/>
          </p:cNvSpPr>
          <p:nvPr>
            <p:ph type="subTitle" idx="1"/>
          </p:nvPr>
        </p:nvSpPr>
        <p:spPr/>
        <p:txBody>
          <a:bodyPr/>
          <a:lstStyle/>
          <a:p>
            <a:pPr eaLnBrk="1" hangingPunct="1">
              <a:buFont typeface="Wingdings" charset="0"/>
              <a:buNone/>
            </a:pPr>
            <a:r>
              <a:rPr lang="en-US" altLang="ja-JP">
                <a:latin typeface="Verdana" charset="0"/>
                <a:ea typeface="ＭＳ Ｐゴシック" charset="0"/>
              </a:rPr>
              <a:t>Bing-Yu Chen</a:t>
            </a:r>
            <a:br>
              <a:rPr lang="en-US" altLang="ja-JP">
                <a:latin typeface="Verdana" charset="0"/>
                <a:ea typeface="ＭＳ Ｐゴシック" charset="0"/>
              </a:rPr>
            </a:br>
            <a:r>
              <a:rPr lang="en-US" altLang="ja-JP">
                <a:latin typeface="Verdana" charset="0"/>
                <a:ea typeface="ＭＳ Ｐゴシック" charset="0"/>
              </a:rPr>
              <a:t>National Taiwan University</a:t>
            </a:r>
          </a:p>
        </p:txBody>
      </p:sp>
    </p:spTree>
  </p:cSld>
  <p:clrMapOvr>
    <a:masterClrMapping/>
  </p:clrMapOvr>
  <p:transition xmlns:p14="http://schemas.microsoft.com/office/powerpoint/2010/mai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OpenGL Functions</a:t>
            </a:r>
          </a:p>
        </p:txBody>
      </p:sp>
      <p:sp>
        <p:nvSpPr>
          <p:cNvPr id="12291" name="Rectangle 3"/>
          <p:cNvSpPr>
            <a:spLocks noGrp="1" noChangeArrowheads="1"/>
          </p:cNvSpPr>
          <p:nvPr>
            <p:ph type="body" idx="1"/>
          </p:nvPr>
        </p:nvSpPr>
        <p:spPr/>
        <p:txBody>
          <a:bodyPr/>
          <a:lstStyle/>
          <a:p>
            <a:pPr eaLnBrk="1" hangingPunct="1">
              <a:lnSpc>
                <a:spcPct val="90000"/>
              </a:lnSpc>
            </a:pPr>
            <a:r>
              <a:rPr lang="en-US" altLang="ja-JP" sz="2600">
                <a:latin typeface="Verdana" charset="0"/>
                <a:ea typeface="ＭＳ Ｐゴシック" charset="0"/>
              </a:rPr>
              <a:t>Primitives</a:t>
            </a:r>
          </a:p>
          <a:p>
            <a:pPr lvl="1" eaLnBrk="1" hangingPunct="1">
              <a:lnSpc>
                <a:spcPct val="90000"/>
              </a:lnSpc>
            </a:pPr>
            <a:r>
              <a:rPr lang="en-US" altLang="ja-JP" sz="2200">
                <a:latin typeface="Verdana" charset="0"/>
                <a:ea typeface="ＭＳ Ｐゴシック" charset="0"/>
              </a:rPr>
              <a:t>Points</a:t>
            </a:r>
          </a:p>
          <a:p>
            <a:pPr lvl="1" eaLnBrk="1" hangingPunct="1">
              <a:lnSpc>
                <a:spcPct val="90000"/>
              </a:lnSpc>
            </a:pPr>
            <a:r>
              <a:rPr lang="en-US" altLang="ja-JP" sz="2200">
                <a:latin typeface="Verdana" charset="0"/>
                <a:ea typeface="ＭＳ Ｐゴシック" charset="0"/>
              </a:rPr>
              <a:t>Line Segments</a:t>
            </a:r>
          </a:p>
          <a:p>
            <a:pPr lvl="1" eaLnBrk="1" hangingPunct="1">
              <a:lnSpc>
                <a:spcPct val="90000"/>
              </a:lnSpc>
            </a:pPr>
            <a:r>
              <a:rPr lang="en-US" altLang="ja-JP" sz="2200">
                <a:latin typeface="Verdana" charset="0"/>
                <a:ea typeface="ＭＳ Ｐゴシック" charset="0"/>
              </a:rPr>
              <a:t>Polygons</a:t>
            </a:r>
          </a:p>
          <a:p>
            <a:pPr eaLnBrk="1" hangingPunct="1">
              <a:lnSpc>
                <a:spcPct val="90000"/>
              </a:lnSpc>
            </a:pPr>
            <a:r>
              <a:rPr lang="en-US" altLang="ja-JP" sz="2600">
                <a:latin typeface="Verdana" charset="0"/>
                <a:ea typeface="ＭＳ Ｐゴシック" charset="0"/>
              </a:rPr>
              <a:t>Attributes</a:t>
            </a:r>
          </a:p>
          <a:p>
            <a:pPr eaLnBrk="1" hangingPunct="1">
              <a:lnSpc>
                <a:spcPct val="90000"/>
              </a:lnSpc>
            </a:pPr>
            <a:r>
              <a:rPr lang="en-US" altLang="ja-JP" sz="2600">
                <a:latin typeface="Verdana" charset="0"/>
                <a:ea typeface="ＭＳ Ｐゴシック" charset="0"/>
              </a:rPr>
              <a:t>Transformations</a:t>
            </a:r>
          </a:p>
          <a:p>
            <a:pPr lvl="1" eaLnBrk="1" hangingPunct="1">
              <a:lnSpc>
                <a:spcPct val="90000"/>
              </a:lnSpc>
            </a:pPr>
            <a:r>
              <a:rPr lang="en-US" altLang="ja-JP" sz="2200">
                <a:latin typeface="Verdana" charset="0"/>
                <a:ea typeface="ＭＳ Ｐゴシック" charset="0"/>
              </a:rPr>
              <a:t>Viewing</a:t>
            </a:r>
          </a:p>
          <a:p>
            <a:pPr lvl="1" eaLnBrk="1" hangingPunct="1">
              <a:lnSpc>
                <a:spcPct val="90000"/>
              </a:lnSpc>
            </a:pPr>
            <a:r>
              <a:rPr lang="en-US" altLang="ja-JP" sz="2200">
                <a:latin typeface="Verdana" charset="0"/>
                <a:ea typeface="ＭＳ Ｐゴシック" charset="0"/>
              </a:rPr>
              <a:t>Modeling</a:t>
            </a:r>
          </a:p>
          <a:p>
            <a:pPr eaLnBrk="1" hangingPunct="1">
              <a:lnSpc>
                <a:spcPct val="90000"/>
              </a:lnSpc>
            </a:pPr>
            <a:r>
              <a:rPr lang="en-US" altLang="ja-JP" sz="2600">
                <a:latin typeface="Verdana" charset="0"/>
                <a:ea typeface="ＭＳ Ｐゴシック" charset="0"/>
              </a:rPr>
              <a:t>Control</a:t>
            </a:r>
          </a:p>
          <a:p>
            <a:pPr eaLnBrk="1" hangingPunct="1">
              <a:lnSpc>
                <a:spcPct val="90000"/>
              </a:lnSpc>
            </a:pPr>
            <a:r>
              <a:rPr lang="en-US" altLang="ja-JP" sz="2600">
                <a:latin typeface="Verdana" charset="0"/>
                <a:ea typeface="ＭＳ Ｐゴシック" charset="0"/>
              </a:rPr>
              <a:t>Input (GLUT)</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altLang="ja-JP" sz="3400">
                <a:latin typeface="Verdana" charset="0"/>
                <a:ea typeface="ＭＳ Ｐゴシック" charset="0"/>
              </a:rPr>
              <a:t>What is Required for your Programs</a:t>
            </a:r>
          </a:p>
        </p:txBody>
      </p:sp>
      <p:sp>
        <p:nvSpPr>
          <p:cNvPr id="13315" name="Rectangle 5"/>
          <p:cNvSpPr>
            <a:spLocks noGrp="1" noChangeArrowheads="1"/>
          </p:cNvSpPr>
          <p:nvPr>
            <p:ph type="body" idx="1"/>
          </p:nvPr>
        </p:nvSpPr>
        <p:spPr/>
        <p:txBody>
          <a:bodyPr/>
          <a:lstStyle/>
          <a:p>
            <a:pPr eaLnBrk="1" hangingPunct="1">
              <a:lnSpc>
                <a:spcPct val="90000"/>
              </a:lnSpc>
            </a:pPr>
            <a:r>
              <a:rPr lang="en-US" altLang="ja-JP">
                <a:latin typeface="Verdana" charset="0"/>
                <a:ea typeface="ＭＳ Ｐゴシック" charset="0"/>
              </a:rPr>
              <a:t>Headers Files</a:t>
            </a:r>
          </a:p>
          <a:p>
            <a:pPr lvl="2" eaLnBrk="1" hangingPunct="1">
              <a:lnSpc>
                <a:spcPct val="90000"/>
              </a:lnSpc>
              <a:buFont typeface="Wingdings" charset="0"/>
              <a:buNone/>
            </a:pPr>
            <a:r>
              <a:rPr lang="en-US" altLang="ja-JP">
                <a:solidFill>
                  <a:schemeClr val="accent2"/>
                </a:solidFill>
                <a:latin typeface="Verdana" charset="0"/>
                <a:ea typeface="ＭＳ Ｐゴシック" charset="0"/>
              </a:rPr>
              <a:t>#include &lt;GL/gl.h&gt;</a:t>
            </a:r>
          </a:p>
          <a:p>
            <a:pPr lvl="2" eaLnBrk="1" hangingPunct="1">
              <a:lnSpc>
                <a:spcPct val="90000"/>
              </a:lnSpc>
              <a:buFont typeface="Wingdings" charset="0"/>
              <a:buNone/>
            </a:pPr>
            <a:r>
              <a:rPr lang="en-US" altLang="ja-JP">
                <a:solidFill>
                  <a:schemeClr val="accent2"/>
                </a:solidFill>
                <a:latin typeface="Verdana" charset="0"/>
                <a:ea typeface="ＭＳ Ｐゴシック" charset="0"/>
              </a:rPr>
              <a:t>#include &lt;GL/glext.h&gt;</a:t>
            </a:r>
          </a:p>
          <a:p>
            <a:pPr lvl="2" eaLnBrk="1" hangingPunct="1">
              <a:lnSpc>
                <a:spcPct val="90000"/>
              </a:lnSpc>
              <a:buFont typeface="Wingdings" charset="0"/>
              <a:buNone/>
            </a:pPr>
            <a:r>
              <a:rPr lang="en-US" altLang="ja-JP">
                <a:solidFill>
                  <a:schemeClr val="accent2"/>
                </a:solidFill>
                <a:latin typeface="Verdana" charset="0"/>
                <a:ea typeface="ＭＳ Ｐゴシック" charset="0"/>
              </a:rPr>
              <a:t>#include &lt;GL/glu.h&gt;</a:t>
            </a:r>
          </a:p>
          <a:p>
            <a:pPr lvl="2" eaLnBrk="1" hangingPunct="1">
              <a:lnSpc>
                <a:spcPct val="90000"/>
              </a:lnSpc>
              <a:buFont typeface="Wingdings" charset="0"/>
              <a:buNone/>
            </a:pPr>
            <a:r>
              <a:rPr lang="en-US" altLang="ja-JP">
                <a:solidFill>
                  <a:schemeClr val="accent2"/>
                </a:solidFill>
                <a:latin typeface="Verdana" charset="0"/>
                <a:ea typeface="ＭＳ Ｐゴシック" charset="0"/>
              </a:rPr>
              <a:t>#include &lt;GL/glut.h&gt;</a:t>
            </a:r>
          </a:p>
          <a:p>
            <a:pPr eaLnBrk="1" hangingPunct="1">
              <a:lnSpc>
                <a:spcPct val="90000"/>
              </a:lnSpc>
            </a:pPr>
            <a:r>
              <a:rPr lang="en-US" altLang="ja-JP">
                <a:latin typeface="Verdana" charset="0"/>
                <a:ea typeface="ＭＳ Ｐゴシック" charset="0"/>
              </a:rPr>
              <a:t>Libraries</a:t>
            </a:r>
          </a:p>
          <a:p>
            <a:pPr eaLnBrk="1" hangingPunct="1">
              <a:lnSpc>
                <a:spcPct val="90000"/>
              </a:lnSpc>
            </a:pPr>
            <a:r>
              <a:rPr lang="en-US" altLang="ja-JP">
                <a:latin typeface="Verdana" charset="0"/>
                <a:ea typeface="ＭＳ Ｐゴシック" charset="0"/>
              </a:rPr>
              <a:t>Enumerated Types</a:t>
            </a:r>
          </a:p>
          <a:p>
            <a:pPr lvl="1" eaLnBrk="1" hangingPunct="1">
              <a:lnSpc>
                <a:spcPct val="90000"/>
              </a:lnSpc>
            </a:pPr>
            <a:r>
              <a:rPr lang="en-US" altLang="ja-JP">
                <a:latin typeface="Verdana" charset="0"/>
                <a:ea typeface="ＭＳ Ｐゴシック" charset="0"/>
              </a:rPr>
              <a:t>OpenGL defines numerous types for compatibility</a:t>
            </a:r>
          </a:p>
          <a:p>
            <a:pPr lvl="3" eaLnBrk="1" hangingPunct="1">
              <a:lnSpc>
                <a:spcPct val="90000"/>
              </a:lnSpc>
            </a:pPr>
            <a:r>
              <a:rPr lang="en-US" altLang="ja-JP" b="1">
                <a:solidFill>
                  <a:schemeClr val="accent2"/>
                </a:solidFill>
                <a:latin typeface="Verdana" charset="0"/>
                <a:ea typeface="ＭＳ Ｐゴシック" charset="0"/>
              </a:rPr>
              <a:t>GLfloat</a:t>
            </a:r>
            <a:r>
              <a:rPr lang="en-US" altLang="ja-JP">
                <a:latin typeface="Verdana" charset="0"/>
                <a:ea typeface="ＭＳ Ｐゴシック" charset="0"/>
              </a:rPr>
              <a:t>, </a:t>
            </a:r>
            <a:r>
              <a:rPr lang="en-US" altLang="ja-JP" b="1">
                <a:solidFill>
                  <a:schemeClr val="accent2"/>
                </a:solidFill>
                <a:latin typeface="Verdana" charset="0"/>
                <a:ea typeface="ＭＳ Ｐゴシック" charset="0"/>
              </a:rPr>
              <a:t>GLint</a:t>
            </a:r>
            <a:r>
              <a:rPr lang="en-US" altLang="ja-JP">
                <a:latin typeface="Verdana" charset="0"/>
                <a:ea typeface="ＭＳ Ｐゴシック" charset="0"/>
              </a:rPr>
              <a:t>, </a:t>
            </a:r>
            <a:r>
              <a:rPr lang="en-US" altLang="ja-JP" b="1">
                <a:solidFill>
                  <a:schemeClr val="accent2"/>
                </a:solidFill>
                <a:latin typeface="Verdana" charset="0"/>
                <a:ea typeface="ＭＳ Ｐゴシック" charset="0"/>
              </a:rPr>
              <a:t>GLenum</a:t>
            </a:r>
            <a:r>
              <a:rPr lang="en-US" altLang="ja-JP">
                <a:latin typeface="Verdana" charset="0"/>
                <a:ea typeface="ＭＳ Ｐゴシック" charset="0"/>
              </a:rPr>
              <a:t>, etc.</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Lack of Object Orientation</a:t>
            </a:r>
          </a:p>
        </p:txBody>
      </p:sp>
      <p:sp>
        <p:nvSpPr>
          <p:cNvPr id="14339" name="Rectangle 3"/>
          <p:cNvSpPr>
            <a:spLocks noGrp="1" noChangeArrowheads="1"/>
          </p:cNvSpPr>
          <p:nvPr>
            <p:ph type="body" idx="1"/>
          </p:nvPr>
        </p:nvSpPr>
        <p:spPr/>
        <p:txBody>
          <a:bodyPr/>
          <a:lstStyle/>
          <a:p>
            <a:pPr eaLnBrk="1" hangingPunct="1"/>
            <a:r>
              <a:rPr lang="en-US" altLang="ja-JP">
                <a:latin typeface="Verdana" charset="0"/>
                <a:ea typeface="ＭＳ Ｐゴシック" charset="0"/>
              </a:rPr>
              <a:t>OpenGL is not object oriented so that there are multiple functions for a given logical function,</a:t>
            </a:r>
          </a:p>
          <a:p>
            <a:pPr lvl="1" eaLnBrk="1" hangingPunct="1"/>
            <a:r>
              <a:rPr lang="en-US" altLang="ja-JP">
                <a:latin typeface="Verdana" charset="0"/>
                <a:ea typeface="ＭＳ Ｐゴシック" charset="0"/>
              </a:rPr>
              <a:t>e.g. </a:t>
            </a:r>
            <a:r>
              <a:rPr lang="en-US" altLang="ja-JP" b="1">
                <a:latin typeface="Courier New" charset="0"/>
                <a:ea typeface="ＭＳ Ｐゴシック" charset="0"/>
              </a:rPr>
              <a:t>glVertex3f</a:t>
            </a:r>
            <a:r>
              <a:rPr lang="en-US" altLang="ja-JP">
                <a:latin typeface="Verdana" charset="0"/>
                <a:ea typeface="ＭＳ Ｐゴシック" charset="0"/>
              </a:rPr>
              <a:t>, </a:t>
            </a:r>
            <a:r>
              <a:rPr lang="en-US" altLang="ja-JP" b="1">
                <a:latin typeface="Courier New" charset="0"/>
                <a:ea typeface="ＭＳ Ｐゴシック" charset="0"/>
              </a:rPr>
              <a:t>glVertex2i</a:t>
            </a:r>
            <a:r>
              <a:rPr lang="en-US" altLang="ja-JP">
                <a:latin typeface="Verdana" charset="0"/>
                <a:ea typeface="ＭＳ Ｐゴシック" charset="0"/>
              </a:rPr>
              <a:t>, </a:t>
            </a:r>
            <a:r>
              <a:rPr lang="en-US" altLang="ja-JP" b="1">
                <a:latin typeface="Courier New" charset="0"/>
                <a:ea typeface="ＭＳ Ｐゴシック" charset="0"/>
              </a:rPr>
              <a:t>glVertex3dv</a:t>
            </a:r>
            <a:r>
              <a:rPr lang="en-US" altLang="ja-JP">
                <a:latin typeface="Verdana" charset="0"/>
                <a:ea typeface="ＭＳ Ｐゴシック" charset="0"/>
              </a:rPr>
              <a:t>,</a:t>
            </a:r>
            <a:r>
              <a:rPr lang="en-US" altLang="ja-JP">
                <a:latin typeface="Arial" charset="0"/>
                <a:ea typeface="ＭＳ Ｐゴシック" charset="0"/>
              </a:rPr>
              <a:t>…</a:t>
            </a:r>
            <a:r>
              <a:rPr lang="en-US" altLang="ja-JP">
                <a:latin typeface="Verdana" charset="0"/>
                <a:ea typeface="ＭＳ Ｐゴシック" charset="0"/>
              </a:rPr>
              <a:t>..</a:t>
            </a:r>
          </a:p>
          <a:p>
            <a:pPr eaLnBrk="1" hangingPunct="1"/>
            <a:r>
              <a:rPr lang="en-US" altLang="ja-JP">
                <a:latin typeface="Verdana" charset="0"/>
                <a:ea typeface="ＭＳ Ｐゴシック" charset="0"/>
              </a:rPr>
              <a:t>Underlying storage mode is the same</a:t>
            </a:r>
          </a:p>
          <a:p>
            <a:pPr eaLnBrk="1" hangingPunct="1"/>
            <a:r>
              <a:rPr lang="en-US" altLang="ja-JP">
                <a:latin typeface="Verdana" charset="0"/>
                <a:ea typeface="ＭＳ Ｐゴシック" charset="0"/>
              </a:rPr>
              <a:t>Easy to create overloaded functions in C++ but issue is efficiency</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OpenGL Command Formats</a:t>
            </a:r>
          </a:p>
        </p:txBody>
      </p:sp>
      <p:sp>
        <p:nvSpPr>
          <p:cNvPr id="742403" name="Rectangle 3"/>
          <p:cNvSpPr>
            <a:spLocks noChangeArrowheads="1"/>
          </p:cNvSpPr>
          <p:nvPr/>
        </p:nvSpPr>
        <p:spPr bwMode="auto">
          <a:xfrm>
            <a:off x="2438400" y="1700213"/>
            <a:ext cx="4095750" cy="579437"/>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3200" b="1">
                <a:solidFill>
                  <a:schemeClr val="accent2"/>
                </a:solidFill>
                <a:effectLst>
                  <a:outerShdw blurRad="38100" dist="38100" dir="2700000" algn="tl">
                    <a:srgbClr val="DDDDDD"/>
                  </a:outerShdw>
                </a:effectLst>
                <a:latin typeface="Courier New" charset="0"/>
              </a:rPr>
              <a:t>glVertex</a:t>
            </a:r>
            <a:r>
              <a:rPr kumimoji="0" lang="en-US" altLang="ja-JP" sz="3200" b="1">
                <a:effectLst>
                  <a:outerShdw blurRad="38100" dist="38100" dir="2700000" algn="tl">
                    <a:srgbClr val="DDDDDD"/>
                  </a:outerShdw>
                </a:effectLst>
                <a:latin typeface="Courier New" charset="0"/>
              </a:rPr>
              <a:t>3</a:t>
            </a:r>
            <a:r>
              <a:rPr kumimoji="0" lang="en-US" altLang="ja-JP" sz="3200" b="1">
                <a:solidFill>
                  <a:schemeClr val="folHlink"/>
                </a:solidFill>
                <a:effectLst>
                  <a:outerShdw blurRad="38100" dist="38100" dir="2700000" algn="tl">
                    <a:srgbClr val="DDDDDD"/>
                  </a:outerShdw>
                </a:effectLst>
                <a:latin typeface="Courier New" charset="0"/>
              </a:rPr>
              <a:t>f</a:t>
            </a:r>
            <a:r>
              <a:rPr kumimoji="0" lang="en-US" altLang="ja-JP" sz="3200" b="1">
                <a:solidFill>
                  <a:schemeClr val="hlink"/>
                </a:solidFill>
                <a:effectLst>
                  <a:outerShdw blurRad="38100" dist="38100" dir="2700000" algn="tl">
                    <a:srgbClr val="DDDDDD"/>
                  </a:outerShdw>
                </a:effectLst>
                <a:latin typeface="Courier New" charset="0"/>
              </a:rPr>
              <a:t>v</a:t>
            </a:r>
            <a:r>
              <a:rPr kumimoji="0" lang="en-US" altLang="ja-JP" sz="3200" b="1">
                <a:solidFill>
                  <a:schemeClr val="accent2"/>
                </a:solidFill>
                <a:effectLst>
                  <a:outerShdw blurRad="38100" dist="38100" dir="2700000" algn="tl">
                    <a:srgbClr val="DDDDDD"/>
                  </a:outerShdw>
                </a:effectLst>
                <a:latin typeface="Courier New" charset="0"/>
              </a:rPr>
              <a:t>( v )</a:t>
            </a:r>
          </a:p>
        </p:txBody>
      </p:sp>
      <p:sp>
        <p:nvSpPr>
          <p:cNvPr id="15364" name="Freeform 4"/>
          <p:cNvSpPr>
            <a:spLocks/>
          </p:cNvSpPr>
          <p:nvPr/>
        </p:nvSpPr>
        <p:spPr bwMode="auto">
          <a:xfrm>
            <a:off x="4192588" y="2184400"/>
            <a:ext cx="685800" cy="1454150"/>
          </a:xfrm>
          <a:custGeom>
            <a:avLst/>
            <a:gdLst>
              <a:gd name="T0" fmla="*/ 431 w 432"/>
              <a:gd name="T1" fmla="*/ 0 h 916"/>
              <a:gd name="T2" fmla="*/ 431 w 432"/>
              <a:gd name="T3" fmla="*/ 426 h 916"/>
              <a:gd name="T4" fmla="*/ 0 w 432"/>
              <a:gd name="T5" fmla="*/ 665 h 916"/>
              <a:gd name="T6" fmla="*/ 0 w 432"/>
              <a:gd name="T7" fmla="*/ 915 h 916"/>
              <a:gd name="T8" fmla="*/ 0 60000 65536"/>
              <a:gd name="T9" fmla="*/ 0 60000 65536"/>
              <a:gd name="T10" fmla="*/ 0 60000 65536"/>
              <a:gd name="T11" fmla="*/ 0 60000 65536"/>
              <a:gd name="T12" fmla="*/ 0 w 432"/>
              <a:gd name="T13" fmla="*/ 0 h 916"/>
              <a:gd name="T14" fmla="*/ 432 w 432"/>
              <a:gd name="T15" fmla="*/ 916 h 916"/>
            </a:gdLst>
            <a:ahLst/>
            <a:cxnLst>
              <a:cxn ang="T8">
                <a:pos x="T0" y="T1"/>
              </a:cxn>
              <a:cxn ang="T9">
                <a:pos x="T2" y="T3"/>
              </a:cxn>
              <a:cxn ang="T10">
                <a:pos x="T4" y="T5"/>
              </a:cxn>
              <a:cxn ang="T11">
                <a:pos x="T6" y="T7"/>
              </a:cxn>
            </a:cxnLst>
            <a:rect l="T12" t="T13" r="T14" b="T15"/>
            <a:pathLst>
              <a:path w="432" h="916">
                <a:moveTo>
                  <a:pt x="431" y="0"/>
                </a:moveTo>
                <a:lnTo>
                  <a:pt x="431" y="426"/>
                </a:lnTo>
                <a:lnTo>
                  <a:pt x="0" y="665"/>
                </a:lnTo>
                <a:lnTo>
                  <a:pt x="0" y="915"/>
                </a:lnTo>
              </a:path>
            </a:pathLst>
          </a:custGeom>
          <a:noFill/>
          <a:ln w="12700" cap="rnd">
            <a:solidFill>
              <a:schemeClr val="folHlink"/>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742405" name="Rectangle 5"/>
          <p:cNvSpPr>
            <a:spLocks noChangeArrowheads="1"/>
          </p:cNvSpPr>
          <p:nvPr/>
        </p:nvSpPr>
        <p:spPr bwMode="auto">
          <a:xfrm>
            <a:off x="519113" y="3667125"/>
            <a:ext cx="1708150" cy="701675"/>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2000" b="1" i="1">
                <a:effectLst>
                  <a:outerShdw blurRad="38100" dist="38100" dir="2700000" algn="tl">
                    <a:srgbClr val="DDDDDD"/>
                  </a:outerShdw>
                </a:effectLst>
                <a:latin typeface="Courier New" charset="0"/>
              </a:rPr>
              <a:t>Number of</a:t>
            </a:r>
          </a:p>
          <a:p>
            <a:pPr eaLnBrk="0" hangingPunct="0"/>
            <a:r>
              <a:rPr kumimoji="0" lang="en-US" altLang="ja-JP" sz="2000" b="1" i="1">
                <a:effectLst>
                  <a:outerShdw blurRad="38100" dist="38100" dir="2700000" algn="tl">
                    <a:srgbClr val="DDDDDD"/>
                  </a:outerShdw>
                </a:effectLst>
                <a:latin typeface="Courier New" charset="0"/>
              </a:rPr>
              <a:t>components</a:t>
            </a:r>
          </a:p>
        </p:txBody>
      </p:sp>
      <p:sp>
        <p:nvSpPr>
          <p:cNvPr id="742406" name="Rectangle 6"/>
          <p:cNvSpPr>
            <a:spLocks noChangeArrowheads="1"/>
          </p:cNvSpPr>
          <p:nvPr/>
        </p:nvSpPr>
        <p:spPr bwMode="auto">
          <a:xfrm>
            <a:off x="482600" y="4429125"/>
            <a:ext cx="1785938" cy="838200"/>
          </a:xfrm>
          <a:prstGeom prst="rect">
            <a:avLst/>
          </a:prstGeom>
          <a:noFill/>
          <a:ln w="12700">
            <a:solidFill>
              <a:schemeClr val="accent2"/>
            </a:solidFill>
            <a:miter lim="800000"/>
            <a:headEnd/>
            <a:tailEnd/>
          </a:ln>
          <a:effectLst/>
        </p:spPr>
        <p:txBody>
          <a:bodyPr wrap="none" lIns="92075" tIns="46038" rIns="92075" bIns="46038">
            <a:spAutoFit/>
          </a:bodyPr>
          <a:lstStyle/>
          <a:p>
            <a:pPr eaLnBrk="0" hangingPunct="0"/>
            <a:r>
              <a:rPr kumimoji="0" lang="en-US" altLang="ja-JP" sz="1600" b="1">
                <a:solidFill>
                  <a:schemeClr val="tx2"/>
                </a:solidFill>
                <a:effectLst>
                  <a:outerShdw blurRad="38100" dist="38100" dir="2700000" algn="tl">
                    <a:srgbClr val="DDDDDD"/>
                  </a:outerShdw>
                </a:effectLst>
                <a:latin typeface="Courier New" charset="0"/>
              </a:rPr>
              <a:t>2 - (x,y) </a:t>
            </a:r>
          </a:p>
          <a:p>
            <a:pPr eaLnBrk="0" hangingPunct="0"/>
            <a:r>
              <a:rPr kumimoji="0" lang="en-US" altLang="ja-JP" sz="1600" b="1">
                <a:solidFill>
                  <a:schemeClr val="tx2"/>
                </a:solidFill>
                <a:effectLst>
                  <a:outerShdw blurRad="38100" dist="38100" dir="2700000" algn="tl">
                    <a:srgbClr val="DDDDDD"/>
                  </a:outerShdw>
                </a:effectLst>
                <a:latin typeface="Courier New" charset="0"/>
              </a:rPr>
              <a:t>3 - (x,y,z)</a:t>
            </a:r>
          </a:p>
          <a:p>
            <a:pPr eaLnBrk="0" hangingPunct="0"/>
            <a:r>
              <a:rPr kumimoji="0" lang="en-US" altLang="ja-JP" sz="1600" b="1">
                <a:solidFill>
                  <a:schemeClr val="tx2"/>
                </a:solidFill>
                <a:effectLst>
                  <a:outerShdw blurRad="38100" dist="38100" dir="2700000" algn="tl">
                    <a:srgbClr val="DDDDDD"/>
                  </a:outerShdw>
                </a:effectLst>
                <a:latin typeface="Courier New" charset="0"/>
              </a:rPr>
              <a:t>4 - (x,y,z,w)</a:t>
            </a:r>
          </a:p>
        </p:txBody>
      </p:sp>
      <p:sp>
        <p:nvSpPr>
          <p:cNvPr id="742407" name="Rectangle 7"/>
          <p:cNvSpPr>
            <a:spLocks noChangeArrowheads="1"/>
          </p:cNvSpPr>
          <p:nvPr/>
        </p:nvSpPr>
        <p:spPr bwMode="auto">
          <a:xfrm>
            <a:off x="3463925" y="3659188"/>
            <a:ext cx="1555750" cy="396875"/>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2000" b="1" i="1">
                <a:solidFill>
                  <a:schemeClr val="folHlink"/>
                </a:solidFill>
                <a:effectLst>
                  <a:outerShdw blurRad="38100" dist="38100" dir="2700000" algn="tl">
                    <a:srgbClr val="DDDDDD"/>
                  </a:outerShdw>
                </a:effectLst>
                <a:latin typeface="Courier New" charset="0"/>
              </a:rPr>
              <a:t>Data Type</a:t>
            </a:r>
          </a:p>
        </p:txBody>
      </p:sp>
      <p:sp>
        <p:nvSpPr>
          <p:cNvPr id="742408" name="Rectangle 8"/>
          <p:cNvSpPr>
            <a:spLocks noChangeArrowheads="1"/>
          </p:cNvSpPr>
          <p:nvPr/>
        </p:nvSpPr>
        <p:spPr bwMode="auto">
          <a:xfrm>
            <a:off x="2986088" y="4049713"/>
            <a:ext cx="2519362" cy="2060575"/>
          </a:xfrm>
          <a:prstGeom prst="rect">
            <a:avLst/>
          </a:prstGeom>
          <a:noFill/>
          <a:ln w="12700">
            <a:solidFill>
              <a:schemeClr val="accent2"/>
            </a:solidFill>
            <a:miter lim="800000"/>
            <a:headEnd/>
            <a:tailEnd/>
          </a:ln>
          <a:effectLst/>
        </p:spPr>
        <p:txBody>
          <a:bodyPr wrap="none" lIns="92075" tIns="46038" rIns="92075" bIns="46038">
            <a:spAutoFit/>
          </a:bodyPr>
          <a:lstStyle/>
          <a:p>
            <a:pPr eaLnBrk="0" hangingPunct="0"/>
            <a:r>
              <a:rPr kumimoji="0" lang="en-US" altLang="ja-JP" sz="1600" b="1">
                <a:solidFill>
                  <a:schemeClr val="tx2"/>
                </a:solidFill>
                <a:effectLst>
                  <a:outerShdw blurRad="38100" dist="38100" dir="2700000" algn="tl">
                    <a:srgbClr val="DDDDDD"/>
                  </a:outerShdw>
                </a:effectLst>
                <a:latin typeface="Courier New" charset="0"/>
              </a:rPr>
              <a:t>b  - byte</a:t>
            </a:r>
          </a:p>
          <a:p>
            <a:pPr eaLnBrk="0" hangingPunct="0"/>
            <a:r>
              <a:rPr kumimoji="0" lang="en-US" altLang="ja-JP" sz="1600" b="1">
                <a:solidFill>
                  <a:schemeClr val="tx2"/>
                </a:solidFill>
                <a:effectLst>
                  <a:outerShdw blurRad="38100" dist="38100" dir="2700000" algn="tl">
                    <a:srgbClr val="DDDDDD"/>
                  </a:outerShdw>
                </a:effectLst>
                <a:latin typeface="Courier New" charset="0"/>
              </a:rPr>
              <a:t>ub - unsigned byte</a:t>
            </a:r>
          </a:p>
          <a:p>
            <a:pPr eaLnBrk="0" hangingPunct="0"/>
            <a:r>
              <a:rPr kumimoji="0" lang="en-US" altLang="ja-JP" sz="1600" b="1">
                <a:solidFill>
                  <a:schemeClr val="tx2"/>
                </a:solidFill>
                <a:effectLst>
                  <a:outerShdw blurRad="38100" dist="38100" dir="2700000" algn="tl">
                    <a:srgbClr val="DDDDDD"/>
                  </a:outerShdw>
                </a:effectLst>
                <a:latin typeface="Courier New" charset="0"/>
              </a:rPr>
              <a:t>s  - short</a:t>
            </a:r>
          </a:p>
          <a:p>
            <a:pPr eaLnBrk="0" hangingPunct="0"/>
            <a:r>
              <a:rPr kumimoji="0" lang="en-US" altLang="ja-JP" sz="1600" b="1">
                <a:solidFill>
                  <a:schemeClr val="tx2"/>
                </a:solidFill>
                <a:effectLst>
                  <a:outerShdw blurRad="38100" dist="38100" dir="2700000" algn="tl">
                    <a:srgbClr val="DDDDDD"/>
                  </a:outerShdw>
                </a:effectLst>
                <a:latin typeface="Courier New" charset="0"/>
              </a:rPr>
              <a:t>us - unsigned short</a:t>
            </a:r>
          </a:p>
          <a:p>
            <a:pPr eaLnBrk="0" hangingPunct="0"/>
            <a:r>
              <a:rPr kumimoji="0" lang="en-US" altLang="ja-JP" sz="1600" b="1">
                <a:solidFill>
                  <a:schemeClr val="tx2"/>
                </a:solidFill>
                <a:effectLst>
                  <a:outerShdw blurRad="38100" dist="38100" dir="2700000" algn="tl">
                    <a:srgbClr val="DDDDDD"/>
                  </a:outerShdw>
                </a:effectLst>
                <a:latin typeface="Courier New" charset="0"/>
              </a:rPr>
              <a:t>i  - int</a:t>
            </a:r>
          </a:p>
          <a:p>
            <a:pPr eaLnBrk="0" hangingPunct="0"/>
            <a:r>
              <a:rPr kumimoji="0" lang="en-US" altLang="ja-JP" sz="1600" b="1">
                <a:solidFill>
                  <a:schemeClr val="tx2"/>
                </a:solidFill>
                <a:effectLst>
                  <a:outerShdw blurRad="38100" dist="38100" dir="2700000" algn="tl">
                    <a:srgbClr val="DDDDDD"/>
                  </a:outerShdw>
                </a:effectLst>
                <a:latin typeface="Courier New" charset="0"/>
              </a:rPr>
              <a:t>ui - unsigned int</a:t>
            </a:r>
          </a:p>
          <a:p>
            <a:pPr eaLnBrk="0" hangingPunct="0"/>
            <a:r>
              <a:rPr kumimoji="0" lang="en-US" altLang="ja-JP" sz="1600" b="1">
                <a:solidFill>
                  <a:schemeClr val="tx2"/>
                </a:solidFill>
                <a:effectLst>
                  <a:outerShdw blurRad="38100" dist="38100" dir="2700000" algn="tl">
                    <a:srgbClr val="DDDDDD"/>
                  </a:outerShdw>
                </a:effectLst>
                <a:latin typeface="Courier New" charset="0"/>
              </a:rPr>
              <a:t>f  - float</a:t>
            </a:r>
          </a:p>
          <a:p>
            <a:pPr eaLnBrk="0" hangingPunct="0"/>
            <a:r>
              <a:rPr kumimoji="0" lang="en-US" altLang="ja-JP" sz="1600" b="1">
                <a:solidFill>
                  <a:schemeClr val="tx2"/>
                </a:solidFill>
                <a:effectLst>
                  <a:outerShdw blurRad="38100" dist="38100" dir="2700000" algn="tl">
                    <a:srgbClr val="DDDDDD"/>
                  </a:outerShdw>
                </a:effectLst>
                <a:latin typeface="Courier New" charset="0"/>
              </a:rPr>
              <a:t>d  - double</a:t>
            </a:r>
          </a:p>
        </p:txBody>
      </p:sp>
      <p:sp>
        <p:nvSpPr>
          <p:cNvPr id="742409" name="Rectangle 9"/>
          <p:cNvSpPr>
            <a:spLocks noChangeArrowheads="1"/>
          </p:cNvSpPr>
          <p:nvPr/>
        </p:nvSpPr>
        <p:spPr bwMode="auto">
          <a:xfrm>
            <a:off x="6796088" y="3659188"/>
            <a:ext cx="1098550" cy="396875"/>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2000" b="1" i="1">
                <a:solidFill>
                  <a:schemeClr val="hlink"/>
                </a:solidFill>
                <a:effectLst>
                  <a:outerShdw blurRad="38100" dist="38100" dir="2700000" algn="tl">
                    <a:srgbClr val="DDDDDD"/>
                  </a:outerShdw>
                </a:effectLst>
                <a:latin typeface="Courier New" charset="0"/>
              </a:rPr>
              <a:t>Vector</a:t>
            </a:r>
          </a:p>
        </p:txBody>
      </p:sp>
      <p:sp>
        <p:nvSpPr>
          <p:cNvPr id="742410" name="Rectangle 10"/>
          <p:cNvSpPr>
            <a:spLocks noChangeArrowheads="1"/>
          </p:cNvSpPr>
          <p:nvPr/>
        </p:nvSpPr>
        <p:spPr bwMode="auto">
          <a:xfrm>
            <a:off x="6018213" y="4111625"/>
            <a:ext cx="2654300" cy="1203325"/>
          </a:xfrm>
          <a:prstGeom prst="rect">
            <a:avLst/>
          </a:prstGeom>
          <a:noFill/>
          <a:ln w="12700">
            <a:solidFill>
              <a:schemeClr val="accent2"/>
            </a:solidFill>
            <a:miter lim="800000"/>
            <a:headEnd/>
            <a:tailEnd/>
          </a:ln>
          <a:effectLst/>
        </p:spPr>
        <p:txBody>
          <a:bodyPr wrap="none" lIns="92075" tIns="46038" rIns="92075" bIns="46038">
            <a:spAutoFit/>
          </a:bodyPr>
          <a:lstStyle/>
          <a:p>
            <a:pPr algn="ctr" eaLnBrk="0" hangingPunct="0"/>
            <a:r>
              <a:rPr kumimoji="0" lang="en-US" altLang="ja-JP" b="1">
                <a:solidFill>
                  <a:schemeClr val="tx2"/>
                </a:solidFill>
                <a:effectLst>
                  <a:outerShdw blurRad="38100" dist="38100" dir="2700000" algn="tl">
                    <a:srgbClr val="DDDDDD"/>
                  </a:outerShdw>
                </a:effectLst>
                <a:latin typeface="Courier New" charset="0"/>
              </a:rPr>
              <a:t>omit “v” for</a:t>
            </a:r>
          </a:p>
          <a:p>
            <a:pPr algn="ctr" eaLnBrk="0" hangingPunct="0"/>
            <a:r>
              <a:rPr kumimoji="0" lang="en-US" altLang="ja-JP" b="1">
                <a:solidFill>
                  <a:schemeClr val="tx2"/>
                </a:solidFill>
                <a:effectLst>
                  <a:outerShdw blurRad="38100" dist="38100" dir="2700000" algn="tl">
                    <a:srgbClr val="DDDDDD"/>
                  </a:outerShdw>
                </a:effectLst>
                <a:latin typeface="Courier New" charset="0"/>
              </a:rPr>
              <a:t>scalar form</a:t>
            </a:r>
          </a:p>
          <a:p>
            <a:pPr algn="ctr" eaLnBrk="0" hangingPunct="0"/>
            <a:endParaRPr kumimoji="0" lang="en-US" altLang="ja-JP" b="1">
              <a:solidFill>
                <a:schemeClr val="tx2"/>
              </a:solidFill>
              <a:effectLst>
                <a:outerShdw blurRad="38100" dist="38100" dir="2700000" algn="tl">
                  <a:srgbClr val="DDDDDD"/>
                </a:outerShdw>
              </a:effectLst>
              <a:latin typeface="Courier New" charset="0"/>
            </a:endParaRPr>
          </a:p>
          <a:p>
            <a:pPr algn="ctr" eaLnBrk="0" hangingPunct="0"/>
            <a:r>
              <a:rPr kumimoji="0" lang="en-US" altLang="ja-JP" b="1">
                <a:solidFill>
                  <a:schemeClr val="tx2"/>
                </a:solidFill>
                <a:effectLst>
                  <a:outerShdw blurRad="38100" dist="38100" dir="2700000" algn="tl">
                    <a:srgbClr val="DDDDDD"/>
                  </a:outerShdw>
                </a:effectLst>
                <a:latin typeface="Courier New" charset="0"/>
              </a:rPr>
              <a:t>glVertex2f( x, y )</a:t>
            </a:r>
          </a:p>
        </p:txBody>
      </p:sp>
      <p:sp>
        <p:nvSpPr>
          <p:cNvPr id="15371" name="Freeform 11"/>
          <p:cNvSpPr>
            <a:spLocks/>
          </p:cNvSpPr>
          <p:nvPr/>
        </p:nvSpPr>
        <p:spPr bwMode="auto">
          <a:xfrm>
            <a:off x="1366838" y="2160588"/>
            <a:ext cx="3238500" cy="1454150"/>
          </a:xfrm>
          <a:custGeom>
            <a:avLst/>
            <a:gdLst>
              <a:gd name="T0" fmla="*/ 2039 w 2040"/>
              <a:gd name="T1" fmla="*/ 0 h 916"/>
              <a:gd name="T2" fmla="*/ 2039 w 2040"/>
              <a:gd name="T3" fmla="*/ 329 h 916"/>
              <a:gd name="T4" fmla="*/ 0 w 2040"/>
              <a:gd name="T5" fmla="*/ 565 h 916"/>
              <a:gd name="T6" fmla="*/ 0 w 2040"/>
              <a:gd name="T7" fmla="*/ 915 h 916"/>
              <a:gd name="T8" fmla="*/ 0 60000 65536"/>
              <a:gd name="T9" fmla="*/ 0 60000 65536"/>
              <a:gd name="T10" fmla="*/ 0 60000 65536"/>
              <a:gd name="T11" fmla="*/ 0 60000 65536"/>
              <a:gd name="T12" fmla="*/ 0 w 2040"/>
              <a:gd name="T13" fmla="*/ 0 h 916"/>
              <a:gd name="T14" fmla="*/ 2040 w 2040"/>
              <a:gd name="T15" fmla="*/ 916 h 916"/>
            </a:gdLst>
            <a:ahLst/>
            <a:cxnLst>
              <a:cxn ang="T8">
                <a:pos x="T0" y="T1"/>
              </a:cxn>
              <a:cxn ang="T9">
                <a:pos x="T2" y="T3"/>
              </a:cxn>
              <a:cxn ang="T10">
                <a:pos x="T4" y="T5"/>
              </a:cxn>
              <a:cxn ang="T11">
                <a:pos x="T6" y="T7"/>
              </a:cxn>
            </a:cxnLst>
            <a:rect l="T12" t="T13" r="T14" b="T15"/>
            <a:pathLst>
              <a:path w="2040" h="916">
                <a:moveTo>
                  <a:pt x="2039" y="0"/>
                </a:moveTo>
                <a:lnTo>
                  <a:pt x="2039" y="329"/>
                </a:lnTo>
                <a:lnTo>
                  <a:pt x="0" y="565"/>
                </a:lnTo>
                <a:lnTo>
                  <a:pt x="0" y="915"/>
                </a:lnTo>
              </a:path>
            </a:pathLst>
          </a:custGeom>
          <a:noFill/>
          <a:ln w="12700" cap="rnd">
            <a:solidFill>
              <a:schemeClr val="tx1"/>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372" name="Freeform 12"/>
          <p:cNvSpPr>
            <a:spLocks/>
          </p:cNvSpPr>
          <p:nvPr/>
        </p:nvSpPr>
        <p:spPr bwMode="auto">
          <a:xfrm>
            <a:off x="5116513" y="2192338"/>
            <a:ext cx="2208212" cy="1487487"/>
          </a:xfrm>
          <a:custGeom>
            <a:avLst/>
            <a:gdLst>
              <a:gd name="T0" fmla="*/ 0 w 1391"/>
              <a:gd name="T1" fmla="*/ 0 h 937"/>
              <a:gd name="T2" fmla="*/ 0 w 1391"/>
              <a:gd name="T3" fmla="*/ 305 h 937"/>
              <a:gd name="T4" fmla="*/ 1390 w 1391"/>
              <a:gd name="T5" fmla="*/ 612 h 937"/>
              <a:gd name="T6" fmla="*/ 1390 w 1391"/>
              <a:gd name="T7" fmla="*/ 936 h 937"/>
              <a:gd name="T8" fmla="*/ 0 60000 65536"/>
              <a:gd name="T9" fmla="*/ 0 60000 65536"/>
              <a:gd name="T10" fmla="*/ 0 60000 65536"/>
              <a:gd name="T11" fmla="*/ 0 60000 65536"/>
              <a:gd name="T12" fmla="*/ 0 w 1391"/>
              <a:gd name="T13" fmla="*/ 0 h 937"/>
              <a:gd name="T14" fmla="*/ 1391 w 1391"/>
              <a:gd name="T15" fmla="*/ 937 h 937"/>
            </a:gdLst>
            <a:ahLst/>
            <a:cxnLst>
              <a:cxn ang="T8">
                <a:pos x="T0" y="T1"/>
              </a:cxn>
              <a:cxn ang="T9">
                <a:pos x="T2" y="T3"/>
              </a:cxn>
              <a:cxn ang="T10">
                <a:pos x="T4" y="T5"/>
              </a:cxn>
              <a:cxn ang="T11">
                <a:pos x="T6" y="T7"/>
              </a:cxn>
            </a:cxnLst>
            <a:rect l="T12" t="T13" r="T14" b="T15"/>
            <a:pathLst>
              <a:path w="1391" h="937">
                <a:moveTo>
                  <a:pt x="0" y="0"/>
                </a:moveTo>
                <a:lnTo>
                  <a:pt x="0" y="305"/>
                </a:lnTo>
                <a:lnTo>
                  <a:pt x="1390" y="612"/>
                </a:lnTo>
                <a:lnTo>
                  <a:pt x="1390" y="936"/>
                </a:lnTo>
              </a:path>
            </a:pathLst>
          </a:custGeom>
          <a:noFill/>
          <a:ln w="12700" cap="rnd">
            <a:solidFill>
              <a:schemeClr val="hlink"/>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a:lstStyle/>
          <a:p>
            <a:endParaRPr lang="ja-JP"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OpenGL State</a:t>
            </a:r>
          </a:p>
        </p:txBody>
      </p:sp>
      <p:sp>
        <p:nvSpPr>
          <p:cNvPr id="16387" name="Rectangle 3"/>
          <p:cNvSpPr>
            <a:spLocks noGrp="1" noChangeArrowheads="1"/>
          </p:cNvSpPr>
          <p:nvPr>
            <p:ph type="body" idx="1"/>
          </p:nvPr>
        </p:nvSpPr>
        <p:spPr/>
        <p:txBody>
          <a:bodyPr/>
          <a:lstStyle/>
          <a:p>
            <a:pPr eaLnBrk="1" hangingPunct="1"/>
            <a:r>
              <a:rPr lang="en-US" altLang="ja-JP">
                <a:latin typeface="Verdana" charset="0"/>
                <a:ea typeface="ＭＳ Ｐゴシック" charset="0"/>
              </a:rPr>
              <a:t>OpenGL is a state machine</a:t>
            </a:r>
          </a:p>
          <a:p>
            <a:pPr eaLnBrk="1" hangingPunct="1"/>
            <a:r>
              <a:rPr lang="en-US" altLang="ja-JP">
                <a:latin typeface="Verdana" charset="0"/>
                <a:ea typeface="ＭＳ Ｐゴシック" charset="0"/>
              </a:rPr>
              <a:t>OpenGL functions are of two types</a:t>
            </a:r>
          </a:p>
          <a:p>
            <a:pPr lvl="1" eaLnBrk="1" hangingPunct="1"/>
            <a:r>
              <a:rPr lang="en-US" altLang="ja-JP">
                <a:latin typeface="Verdana" charset="0"/>
                <a:ea typeface="ＭＳ Ｐゴシック" charset="0"/>
              </a:rPr>
              <a:t>Primitive generating</a:t>
            </a:r>
          </a:p>
          <a:p>
            <a:pPr lvl="2" eaLnBrk="1" hangingPunct="1"/>
            <a:r>
              <a:rPr lang="en-US" altLang="ja-JP">
                <a:latin typeface="Verdana" charset="0"/>
                <a:ea typeface="ＭＳ Ｐゴシック" charset="0"/>
              </a:rPr>
              <a:t>Can cause output if primitive is visible</a:t>
            </a:r>
          </a:p>
          <a:p>
            <a:pPr lvl="2" eaLnBrk="1" hangingPunct="1"/>
            <a:r>
              <a:rPr lang="en-US" altLang="ja-JP">
                <a:latin typeface="Verdana" charset="0"/>
                <a:ea typeface="ＭＳ Ｐゴシック" charset="0"/>
              </a:rPr>
              <a:t>How vertices are processes and appearance of primitive are controlled by the state</a:t>
            </a:r>
          </a:p>
          <a:p>
            <a:pPr lvl="1" eaLnBrk="1" hangingPunct="1"/>
            <a:r>
              <a:rPr lang="en-US" altLang="ja-JP">
                <a:latin typeface="Verdana" charset="0"/>
                <a:ea typeface="ＭＳ Ｐゴシック" charset="0"/>
              </a:rPr>
              <a:t>State changing</a:t>
            </a:r>
          </a:p>
          <a:p>
            <a:pPr lvl="2" eaLnBrk="1" hangingPunct="1"/>
            <a:r>
              <a:rPr lang="en-US" altLang="ja-JP">
                <a:latin typeface="Verdana" charset="0"/>
                <a:ea typeface="ＭＳ Ｐゴシック" charset="0"/>
              </a:rPr>
              <a:t>Transformation functions</a:t>
            </a:r>
          </a:p>
          <a:p>
            <a:pPr lvl="2" eaLnBrk="1" hangingPunct="1"/>
            <a:r>
              <a:rPr lang="en-US" altLang="ja-JP">
                <a:latin typeface="Verdana" charset="0"/>
                <a:ea typeface="ＭＳ Ｐゴシック" charset="0"/>
              </a:rPr>
              <a:t>Attribute functions</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The OpenGL Pipeline</a:t>
            </a:r>
          </a:p>
        </p:txBody>
      </p:sp>
      <p:sp>
        <p:nvSpPr>
          <p:cNvPr id="17411" name="Rectangle 3"/>
          <p:cNvSpPr>
            <a:spLocks noGrp="1" noChangeArrowheads="1"/>
          </p:cNvSpPr>
          <p:nvPr>
            <p:ph type="body" idx="1"/>
          </p:nvPr>
        </p:nvSpPr>
        <p:spPr>
          <a:xfrm>
            <a:off x="566738" y="2852738"/>
            <a:ext cx="8001000" cy="3167062"/>
          </a:xfrm>
        </p:spPr>
        <p:txBody>
          <a:bodyPr/>
          <a:lstStyle/>
          <a:p>
            <a:pPr eaLnBrk="1" hangingPunct="1"/>
            <a:r>
              <a:rPr lang="en-US" altLang="ja-JP">
                <a:latin typeface="Verdana" charset="0"/>
                <a:ea typeface="ＭＳ Ｐゴシック" charset="0"/>
              </a:rPr>
              <a:t>Processing is controlled by setting OpenGL</a:t>
            </a:r>
            <a:r>
              <a:rPr lang="en-US" altLang="ja-JP">
                <a:latin typeface="Arial" charset="0"/>
                <a:ea typeface="ＭＳ Ｐゴシック" charset="0"/>
              </a:rPr>
              <a:t>’</a:t>
            </a:r>
            <a:r>
              <a:rPr lang="en-US" altLang="ja-JP">
                <a:latin typeface="Verdana" charset="0"/>
                <a:ea typeface="ＭＳ Ｐゴシック" charset="0"/>
              </a:rPr>
              <a:t>s </a:t>
            </a:r>
            <a:r>
              <a:rPr lang="en-US" altLang="ja-JP" i="1">
                <a:latin typeface="Verdana" charset="0"/>
                <a:ea typeface="ＭＳ Ｐゴシック" charset="0"/>
              </a:rPr>
              <a:t>state</a:t>
            </a:r>
          </a:p>
          <a:p>
            <a:pPr lvl="1" eaLnBrk="1" hangingPunct="1"/>
            <a:r>
              <a:rPr lang="en-US" altLang="ja-JP">
                <a:latin typeface="Verdana" charset="0"/>
                <a:ea typeface="ＭＳ Ｐゴシック" charset="0"/>
              </a:rPr>
              <a:t>colors, lights and object materials, texture maps</a:t>
            </a:r>
          </a:p>
          <a:p>
            <a:pPr lvl="1" eaLnBrk="1" hangingPunct="1"/>
            <a:r>
              <a:rPr lang="en-US" altLang="ja-JP">
                <a:latin typeface="Verdana" charset="0"/>
                <a:ea typeface="ＭＳ Ｐゴシック" charset="0"/>
              </a:rPr>
              <a:t>drawing styles, depth testing</a:t>
            </a:r>
          </a:p>
        </p:txBody>
      </p:sp>
      <p:grpSp>
        <p:nvGrpSpPr>
          <p:cNvPr id="17412" name="Group 13"/>
          <p:cNvGrpSpPr>
            <a:grpSpLocks/>
          </p:cNvGrpSpPr>
          <p:nvPr/>
        </p:nvGrpSpPr>
        <p:grpSpPr bwMode="auto">
          <a:xfrm>
            <a:off x="1862138" y="1905000"/>
            <a:ext cx="5264150" cy="749300"/>
            <a:chOff x="1173" y="1200"/>
            <a:chExt cx="3316" cy="472"/>
          </a:xfrm>
        </p:grpSpPr>
        <p:sp>
          <p:nvSpPr>
            <p:cNvPr id="744452" name="Rectangle 4"/>
            <p:cNvSpPr>
              <a:spLocks noChangeArrowheads="1"/>
            </p:cNvSpPr>
            <p:nvPr/>
          </p:nvSpPr>
          <p:spPr bwMode="blackWhite">
            <a:xfrm>
              <a:off x="3578" y="1200"/>
              <a:ext cx="911"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744453" name="Rectangle 5"/>
            <p:cNvSpPr>
              <a:spLocks noChangeArrowheads="1"/>
            </p:cNvSpPr>
            <p:nvPr/>
          </p:nvSpPr>
          <p:spPr bwMode="blackWhite">
            <a:xfrm>
              <a:off x="2373" y="1200"/>
              <a:ext cx="952"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744454" name="Rectangle 6"/>
            <p:cNvSpPr>
              <a:spLocks noChangeArrowheads="1"/>
            </p:cNvSpPr>
            <p:nvPr/>
          </p:nvSpPr>
          <p:spPr bwMode="blackWhite">
            <a:xfrm>
              <a:off x="1173" y="1200"/>
              <a:ext cx="952"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7416" name="Rectangle 8"/>
            <p:cNvSpPr>
              <a:spLocks noChangeArrowheads="1"/>
            </p:cNvSpPr>
            <p:nvPr/>
          </p:nvSpPr>
          <p:spPr bwMode="blackWhite">
            <a:xfrm>
              <a:off x="2449" y="1253"/>
              <a:ext cx="805"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Fragment</a:t>
              </a:r>
            </a:p>
            <a:p>
              <a:pPr algn="ctr" eaLnBrk="0" hangingPunct="0"/>
              <a:r>
                <a:rPr kumimoji="0" lang="en-US" altLang="ja-JP" sz="1600" b="1">
                  <a:latin typeface="Arial" charset="0"/>
                </a:rPr>
                <a:t>Processing</a:t>
              </a:r>
            </a:p>
          </p:txBody>
        </p:sp>
        <p:sp>
          <p:nvSpPr>
            <p:cNvPr id="17417" name="Rectangle 9"/>
            <p:cNvSpPr>
              <a:spLocks noChangeArrowheads="1"/>
            </p:cNvSpPr>
            <p:nvPr/>
          </p:nvSpPr>
          <p:spPr bwMode="blackWhite">
            <a:xfrm>
              <a:off x="3619" y="1330"/>
              <a:ext cx="86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Framebuffer</a:t>
              </a:r>
            </a:p>
          </p:txBody>
        </p:sp>
        <p:sp>
          <p:nvSpPr>
            <p:cNvPr id="17418" name="Line 10"/>
            <p:cNvSpPr>
              <a:spLocks noChangeShapeType="1"/>
            </p:cNvSpPr>
            <p:nvPr/>
          </p:nvSpPr>
          <p:spPr bwMode="blackWhite">
            <a:xfrm>
              <a:off x="3329" y="1436"/>
              <a:ext cx="240" cy="0"/>
            </a:xfrm>
            <a:prstGeom prst="line">
              <a:avLst/>
            </a:prstGeom>
            <a:noFill/>
            <a:ln w="12700">
              <a:solidFill>
                <a:schemeClr val="tx1"/>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9" name="Line 11"/>
            <p:cNvSpPr>
              <a:spLocks noChangeShapeType="1"/>
            </p:cNvSpPr>
            <p:nvPr/>
          </p:nvSpPr>
          <p:spPr bwMode="blackWhite">
            <a:xfrm>
              <a:off x="2129" y="1436"/>
              <a:ext cx="240" cy="0"/>
            </a:xfrm>
            <a:prstGeom prst="line">
              <a:avLst/>
            </a:prstGeom>
            <a:noFill/>
            <a:ln w="12700">
              <a:solidFill>
                <a:schemeClr val="tx1"/>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0" name="Rectangle 12"/>
            <p:cNvSpPr>
              <a:spLocks noChangeArrowheads="1"/>
            </p:cNvSpPr>
            <p:nvPr/>
          </p:nvSpPr>
          <p:spPr bwMode="blackWhite">
            <a:xfrm>
              <a:off x="1247" y="1253"/>
              <a:ext cx="805"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Vertex</a:t>
              </a:r>
            </a:p>
            <a:p>
              <a:pPr algn="ctr" eaLnBrk="0" hangingPunct="0"/>
              <a:r>
                <a:rPr kumimoji="0" lang="en-US" altLang="ja-JP" sz="1600" b="1">
                  <a:latin typeface="Arial" charset="0"/>
                </a:rPr>
                <a:t>Processing</a:t>
              </a:r>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GLUT Basics</a:t>
            </a:r>
          </a:p>
        </p:txBody>
      </p:sp>
      <p:sp>
        <p:nvSpPr>
          <p:cNvPr id="18435" name="Rectangle 5"/>
          <p:cNvSpPr>
            <a:spLocks noGrp="1" noChangeArrowheads="1"/>
          </p:cNvSpPr>
          <p:nvPr>
            <p:ph type="body" idx="1"/>
          </p:nvPr>
        </p:nvSpPr>
        <p:spPr/>
        <p:txBody>
          <a:bodyPr/>
          <a:lstStyle/>
          <a:p>
            <a:pPr eaLnBrk="1" hangingPunct="1"/>
            <a:r>
              <a:rPr lang="en-US" altLang="ja-JP">
                <a:latin typeface="Verdana" charset="0"/>
                <a:ea typeface="ＭＳ Ｐゴシック" charset="0"/>
              </a:rPr>
              <a:t>Application Structure</a:t>
            </a:r>
          </a:p>
          <a:p>
            <a:pPr lvl="1" eaLnBrk="1" hangingPunct="1"/>
            <a:r>
              <a:rPr lang="en-US" altLang="ja-JP">
                <a:latin typeface="Verdana" charset="0"/>
                <a:ea typeface="ＭＳ Ｐゴシック" charset="0"/>
              </a:rPr>
              <a:t>Configure and open window</a:t>
            </a:r>
          </a:p>
          <a:p>
            <a:pPr lvl="1" eaLnBrk="1" hangingPunct="1"/>
            <a:r>
              <a:rPr lang="en-US" altLang="ja-JP">
                <a:latin typeface="Verdana" charset="0"/>
                <a:ea typeface="ＭＳ Ｐゴシック" charset="0"/>
              </a:rPr>
              <a:t>Initialize OpenGL state</a:t>
            </a:r>
          </a:p>
          <a:p>
            <a:pPr lvl="1" eaLnBrk="1" hangingPunct="1"/>
            <a:r>
              <a:rPr lang="en-US" altLang="ja-JP">
                <a:latin typeface="Verdana" charset="0"/>
                <a:ea typeface="ＭＳ Ｐゴシック" charset="0"/>
              </a:rPr>
              <a:t>Register input callback functions</a:t>
            </a:r>
          </a:p>
          <a:p>
            <a:pPr lvl="2" eaLnBrk="1" hangingPunct="1"/>
            <a:r>
              <a:rPr lang="en-US" altLang="ja-JP">
                <a:latin typeface="Verdana" charset="0"/>
                <a:ea typeface="ＭＳ Ｐゴシック" charset="0"/>
              </a:rPr>
              <a:t>render</a:t>
            </a:r>
          </a:p>
          <a:p>
            <a:pPr lvl="2" eaLnBrk="1" hangingPunct="1"/>
            <a:r>
              <a:rPr lang="en-US" altLang="ja-JP">
                <a:latin typeface="Verdana" charset="0"/>
                <a:ea typeface="ＭＳ Ｐゴシック" charset="0"/>
              </a:rPr>
              <a:t>resize</a:t>
            </a:r>
          </a:p>
          <a:p>
            <a:pPr lvl="2" eaLnBrk="1" hangingPunct="1"/>
            <a:r>
              <a:rPr lang="en-US" altLang="ja-JP">
                <a:latin typeface="Verdana" charset="0"/>
                <a:ea typeface="ＭＳ Ｐゴシック" charset="0"/>
              </a:rPr>
              <a:t>input: keyboard, mouse, etc.</a:t>
            </a:r>
          </a:p>
          <a:p>
            <a:pPr lvl="1" eaLnBrk="1" hangingPunct="1"/>
            <a:r>
              <a:rPr lang="en-US" altLang="ja-JP">
                <a:latin typeface="Verdana" charset="0"/>
                <a:ea typeface="ＭＳ Ｐゴシック" charset="0"/>
              </a:rPr>
              <a:t>Enter event processing loop</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altLang="ja-JP" sz="3200">
                <a:latin typeface="Verdana" charset="0"/>
                <a:ea typeface="ＭＳ Ｐゴシック" charset="0"/>
              </a:rPr>
              <a:t>Sequence of Most OpenGL Programs</a:t>
            </a:r>
          </a:p>
        </p:txBody>
      </p:sp>
      <p:sp>
        <p:nvSpPr>
          <p:cNvPr id="19459" name="Oval 6"/>
          <p:cNvSpPr>
            <a:spLocks noChangeArrowheads="1"/>
          </p:cNvSpPr>
          <p:nvPr/>
        </p:nvSpPr>
        <p:spPr bwMode="auto">
          <a:xfrm>
            <a:off x="5580063" y="3860800"/>
            <a:ext cx="1527175" cy="152558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p>
            <a:pPr algn="ctr"/>
            <a:r>
              <a:rPr lang="en-US" altLang="ja-JP" sz="1600" b="1">
                <a:solidFill>
                  <a:srgbClr val="FFFF00"/>
                </a:solidFill>
              </a:rPr>
              <a:t>update</a:t>
            </a:r>
          </a:p>
          <a:p>
            <a:pPr algn="ctr"/>
            <a:r>
              <a:rPr lang="en-US" altLang="ja-JP" sz="1600" b="1">
                <a:solidFill>
                  <a:srgbClr val="FFFF00"/>
                </a:solidFill>
              </a:rPr>
              <a:t>OpenGL’s</a:t>
            </a:r>
          </a:p>
          <a:p>
            <a:pPr algn="ctr"/>
            <a:r>
              <a:rPr lang="en-US" altLang="ja-JP" sz="1600" b="1">
                <a:solidFill>
                  <a:srgbClr val="FFFF00"/>
                </a:solidFill>
              </a:rPr>
              <a:t>state</a:t>
            </a:r>
          </a:p>
          <a:p>
            <a:pPr algn="ctr"/>
            <a:r>
              <a:rPr lang="en-US" altLang="ja-JP" sz="1000" b="1">
                <a:solidFill>
                  <a:srgbClr val="FFFF00"/>
                </a:solidFill>
              </a:rPr>
              <a:t>(if necessary)</a:t>
            </a:r>
          </a:p>
        </p:txBody>
      </p:sp>
      <p:sp>
        <p:nvSpPr>
          <p:cNvPr id="19460" name="Oval 7"/>
          <p:cNvSpPr>
            <a:spLocks noChangeArrowheads="1"/>
          </p:cNvSpPr>
          <p:nvPr/>
        </p:nvSpPr>
        <p:spPr bwMode="auto">
          <a:xfrm>
            <a:off x="179388" y="1700213"/>
            <a:ext cx="1527175" cy="1525587"/>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p>
            <a:pPr algn="ctr"/>
            <a:r>
              <a:rPr lang="en-US" altLang="ja-JP" sz="1600" b="1">
                <a:solidFill>
                  <a:srgbClr val="FFFF00"/>
                </a:solidFill>
              </a:rPr>
              <a:t>configure</a:t>
            </a:r>
          </a:p>
          <a:p>
            <a:pPr algn="ctr"/>
            <a:r>
              <a:rPr lang="en-US" altLang="ja-JP" sz="1600" b="1">
                <a:solidFill>
                  <a:srgbClr val="FFFF00"/>
                </a:solidFill>
              </a:rPr>
              <a:t>and open a</a:t>
            </a:r>
          </a:p>
          <a:p>
            <a:pPr algn="ctr"/>
            <a:r>
              <a:rPr lang="en-US" altLang="ja-JP" sz="1600" b="1">
                <a:solidFill>
                  <a:srgbClr val="FFFF00"/>
                </a:solidFill>
              </a:rPr>
              <a:t>window</a:t>
            </a:r>
          </a:p>
        </p:txBody>
      </p:sp>
      <p:sp>
        <p:nvSpPr>
          <p:cNvPr id="19461" name="Oval 8"/>
          <p:cNvSpPr>
            <a:spLocks noChangeArrowheads="1"/>
          </p:cNvSpPr>
          <p:nvPr/>
        </p:nvSpPr>
        <p:spPr bwMode="auto">
          <a:xfrm>
            <a:off x="2051050" y="2420938"/>
            <a:ext cx="1527175" cy="1525587"/>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p>
            <a:pPr algn="ctr"/>
            <a:r>
              <a:rPr lang="en-US" altLang="ja-JP" sz="1600" b="1">
                <a:solidFill>
                  <a:srgbClr val="FFFF00"/>
                </a:solidFill>
              </a:rPr>
              <a:t>initialize</a:t>
            </a:r>
          </a:p>
          <a:p>
            <a:pPr algn="ctr"/>
            <a:r>
              <a:rPr lang="en-US" altLang="ja-JP" sz="1600" b="1">
                <a:solidFill>
                  <a:srgbClr val="FFFF00"/>
                </a:solidFill>
              </a:rPr>
              <a:t>OpenGL’s</a:t>
            </a:r>
          </a:p>
          <a:p>
            <a:pPr algn="ctr"/>
            <a:r>
              <a:rPr lang="en-US" altLang="ja-JP" sz="1600" b="1">
                <a:solidFill>
                  <a:srgbClr val="FFFF00"/>
                </a:solidFill>
              </a:rPr>
              <a:t>state</a:t>
            </a:r>
          </a:p>
        </p:txBody>
      </p:sp>
      <p:sp>
        <p:nvSpPr>
          <p:cNvPr id="19462" name="Oval 9"/>
          <p:cNvSpPr>
            <a:spLocks noChangeArrowheads="1"/>
          </p:cNvSpPr>
          <p:nvPr/>
        </p:nvSpPr>
        <p:spPr bwMode="auto">
          <a:xfrm>
            <a:off x="3779838" y="3141663"/>
            <a:ext cx="1527175" cy="1525587"/>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p>
            <a:pPr algn="ctr"/>
            <a:r>
              <a:rPr lang="en-US" altLang="ja-JP" sz="1600" b="1">
                <a:solidFill>
                  <a:srgbClr val="FFFF00"/>
                </a:solidFill>
              </a:rPr>
              <a:t>process</a:t>
            </a:r>
          </a:p>
          <a:p>
            <a:pPr algn="ctr"/>
            <a:r>
              <a:rPr lang="en-US" altLang="ja-JP" sz="1600" b="1">
                <a:solidFill>
                  <a:srgbClr val="FFFF00"/>
                </a:solidFill>
              </a:rPr>
              <a:t>user events</a:t>
            </a:r>
          </a:p>
        </p:txBody>
      </p:sp>
      <p:sp>
        <p:nvSpPr>
          <p:cNvPr id="19463" name="Oval 10"/>
          <p:cNvSpPr>
            <a:spLocks noChangeArrowheads="1"/>
          </p:cNvSpPr>
          <p:nvPr/>
        </p:nvSpPr>
        <p:spPr bwMode="auto">
          <a:xfrm>
            <a:off x="7380288" y="4581525"/>
            <a:ext cx="1527175" cy="152558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lstStyle/>
          <a:p>
            <a:pPr algn="ctr"/>
            <a:r>
              <a:rPr lang="en-US" altLang="ja-JP" sz="1600" b="1">
                <a:solidFill>
                  <a:srgbClr val="FFFF00"/>
                </a:solidFill>
              </a:rPr>
              <a:t>Draw an</a:t>
            </a:r>
          </a:p>
          <a:p>
            <a:pPr algn="ctr"/>
            <a:r>
              <a:rPr lang="en-US" altLang="ja-JP" sz="1600" b="1">
                <a:solidFill>
                  <a:srgbClr val="FFFF00"/>
                </a:solidFill>
              </a:rPr>
              <a:t>image</a:t>
            </a:r>
          </a:p>
        </p:txBody>
      </p:sp>
      <p:cxnSp>
        <p:nvCxnSpPr>
          <p:cNvPr id="19464" name="AutoShape 13"/>
          <p:cNvCxnSpPr>
            <a:cxnSpLocks noChangeShapeType="1"/>
            <a:stCxn id="19460" idx="7"/>
            <a:endCxn id="19461" idx="0"/>
          </p:cNvCxnSpPr>
          <p:nvPr/>
        </p:nvCxnSpPr>
        <p:spPr bwMode="auto">
          <a:xfrm rot="5400000" flipV="1">
            <a:off x="1900238" y="1506537"/>
            <a:ext cx="496888" cy="1331913"/>
          </a:xfrm>
          <a:prstGeom prst="curvedConnector3">
            <a:avLst>
              <a:gd name="adj1" fmla="val -44093"/>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9465" name="AutoShape 14"/>
          <p:cNvCxnSpPr>
            <a:cxnSpLocks noChangeShapeType="1"/>
            <a:stCxn id="19461" idx="7"/>
            <a:endCxn id="19462" idx="0"/>
          </p:cNvCxnSpPr>
          <p:nvPr/>
        </p:nvCxnSpPr>
        <p:spPr bwMode="auto">
          <a:xfrm rot="5400000" flipV="1">
            <a:off x="3700463" y="2298700"/>
            <a:ext cx="496888" cy="1189037"/>
          </a:xfrm>
          <a:prstGeom prst="curvedConnector3">
            <a:avLst>
              <a:gd name="adj1" fmla="val -91056"/>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9466" name="AutoShape 15"/>
          <p:cNvCxnSpPr>
            <a:cxnSpLocks noChangeShapeType="1"/>
            <a:stCxn id="19462" idx="7"/>
            <a:endCxn id="19459" idx="0"/>
          </p:cNvCxnSpPr>
          <p:nvPr/>
        </p:nvCxnSpPr>
        <p:spPr bwMode="auto">
          <a:xfrm rot="5400000" flipV="1">
            <a:off x="5465763" y="2982912"/>
            <a:ext cx="495300" cy="1260475"/>
          </a:xfrm>
          <a:prstGeom prst="curvedConnector3">
            <a:avLst>
              <a:gd name="adj1" fmla="val -91347"/>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9467" name="AutoShape 16"/>
          <p:cNvCxnSpPr>
            <a:cxnSpLocks noChangeShapeType="1"/>
            <a:stCxn id="19459" idx="7"/>
            <a:endCxn id="19463" idx="0"/>
          </p:cNvCxnSpPr>
          <p:nvPr/>
        </p:nvCxnSpPr>
        <p:spPr bwMode="auto">
          <a:xfrm rot="5400000" flipV="1">
            <a:off x="7265194" y="3702844"/>
            <a:ext cx="496887" cy="1260475"/>
          </a:xfrm>
          <a:prstGeom prst="curvedConnector3">
            <a:avLst>
              <a:gd name="adj1" fmla="val -91056"/>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9468" name="AutoShape 17"/>
          <p:cNvCxnSpPr>
            <a:cxnSpLocks noChangeShapeType="1"/>
            <a:stCxn id="19462" idx="4"/>
            <a:endCxn id="19463" idx="3"/>
          </p:cNvCxnSpPr>
          <p:nvPr/>
        </p:nvCxnSpPr>
        <p:spPr bwMode="auto">
          <a:xfrm rot="16200000" flipH="1">
            <a:off x="5465762" y="3744913"/>
            <a:ext cx="1216025" cy="3060700"/>
          </a:xfrm>
          <a:prstGeom prst="curvedConnector3">
            <a:avLst>
              <a:gd name="adj1" fmla="val 117884"/>
            </a:avLst>
          </a:prstGeom>
          <a:noFill/>
          <a:ln w="38100">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A Simple Program</a:t>
            </a:r>
          </a:p>
        </p:txBody>
      </p:sp>
      <p:sp>
        <p:nvSpPr>
          <p:cNvPr id="20483" name="Rectangle 5"/>
          <p:cNvSpPr>
            <a:spLocks noGrp="1" noChangeArrowheads="1"/>
          </p:cNvSpPr>
          <p:nvPr>
            <p:ph type="body" idx="1"/>
          </p:nvPr>
        </p:nvSpPr>
        <p:spPr>
          <a:xfrm>
            <a:off x="566738" y="1752600"/>
            <a:ext cx="8577262" cy="4267200"/>
          </a:xfrm>
        </p:spPr>
        <p:txBody>
          <a:bodyPr/>
          <a:lstStyle/>
          <a:p>
            <a:pPr eaLnBrk="1" hangingPunct="1"/>
            <a:r>
              <a:rPr lang="en-US" altLang="ja-JP">
                <a:latin typeface="Verdana" charset="0"/>
                <a:ea typeface="ＭＳ Ｐゴシック" charset="0"/>
              </a:rPr>
              <a:t>Generate a square on a solid background</a:t>
            </a:r>
          </a:p>
          <a:p>
            <a:pPr eaLnBrk="1" hangingPunct="1"/>
            <a:endParaRPr lang="en-US" altLang="ja-JP">
              <a:latin typeface="Verdana" charset="0"/>
              <a:ea typeface="ＭＳ Ｐゴシック" charset="0"/>
            </a:endParaRPr>
          </a:p>
        </p:txBody>
      </p:sp>
      <p:pic>
        <p:nvPicPr>
          <p:cNvPr id="2048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2413" y="2378075"/>
            <a:ext cx="3363912"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simple.c</a:t>
            </a:r>
          </a:p>
        </p:txBody>
      </p:sp>
      <p:sp>
        <p:nvSpPr>
          <p:cNvPr id="21507" name="Rectangle 3"/>
          <p:cNvSpPr>
            <a:spLocks noGrp="1" noChangeArrowheads="1"/>
          </p:cNvSpPr>
          <p:nvPr>
            <p:ph type="body" idx="1"/>
          </p:nvPr>
        </p:nvSpPr>
        <p:spPr>
          <a:xfrm>
            <a:off x="566738" y="1752600"/>
            <a:ext cx="8001000" cy="4772025"/>
          </a:xfrm>
        </p:spPr>
        <p:txBody>
          <a:bodyPr/>
          <a:lstStyle/>
          <a:p>
            <a:pPr eaLnBrk="1" hangingPunct="1">
              <a:lnSpc>
                <a:spcPct val="80000"/>
              </a:lnSpc>
              <a:buFont typeface="Wingdings" charset="0"/>
              <a:buNone/>
            </a:pPr>
            <a:r>
              <a:rPr kumimoji="0" lang="en-US" altLang="ja-JP" sz="1900" b="1">
                <a:latin typeface="Courier New" charset="0"/>
                <a:ea typeface="ＭＳ Ｐゴシック" charset="0"/>
              </a:rPr>
              <a:t>#include &lt;GL/glut.h&gt;</a:t>
            </a:r>
          </a:p>
          <a:p>
            <a:pPr eaLnBrk="1" hangingPunct="1">
              <a:lnSpc>
                <a:spcPct val="80000"/>
              </a:lnSpc>
              <a:buFont typeface="Wingdings" charset="0"/>
              <a:buNone/>
            </a:pPr>
            <a:r>
              <a:rPr kumimoji="0" lang="en-US" altLang="ja-JP" sz="1900" b="1">
                <a:latin typeface="Courier New" charset="0"/>
                <a:ea typeface="ＭＳ Ｐゴシック" charset="0"/>
              </a:rPr>
              <a:t>void mydisplay(){</a:t>
            </a:r>
          </a:p>
          <a:p>
            <a:pPr eaLnBrk="1" hangingPunct="1">
              <a:lnSpc>
                <a:spcPct val="80000"/>
              </a:lnSpc>
              <a:buFont typeface="Wingdings" charset="0"/>
              <a:buNone/>
            </a:pPr>
            <a:r>
              <a:rPr kumimoji="0" lang="en-US" altLang="ja-JP" sz="1900" b="1">
                <a:latin typeface="Courier New" charset="0"/>
                <a:ea typeface="ＭＳ Ｐゴシック" charset="0"/>
              </a:rPr>
              <a:t>	glClear(GL_COLOR_BUFFER_BIT); </a:t>
            </a:r>
          </a:p>
          <a:p>
            <a:pPr eaLnBrk="1" hangingPunct="1">
              <a:lnSpc>
                <a:spcPct val="80000"/>
              </a:lnSpc>
              <a:buFont typeface="Wingdings" charset="0"/>
              <a:buNone/>
            </a:pPr>
            <a:r>
              <a:rPr kumimoji="0" lang="en-US" altLang="ja-JP" sz="1900" b="1">
                <a:latin typeface="Courier New" charset="0"/>
                <a:ea typeface="ＭＳ Ｐゴシック" charset="0"/>
              </a:rPr>
              <a:t>	glBegin(GL_POLYGON);        </a:t>
            </a:r>
          </a:p>
          <a:p>
            <a:pPr eaLnBrk="1" hangingPunct="1">
              <a:lnSpc>
                <a:spcPct val="80000"/>
              </a:lnSpc>
              <a:buFont typeface="Wingdings" charset="0"/>
              <a:buNone/>
            </a:pPr>
            <a:r>
              <a:rPr kumimoji="0" lang="en-US" altLang="ja-JP" sz="1900" b="1">
                <a:latin typeface="Courier New" charset="0"/>
                <a:ea typeface="ＭＳ Ｐゴシック" charset="0"/>
              </a:rPr>
              <a:t>		glVertex2f(-0.5, -0.5);        </a:t>
            </a:r>
          </a:p>
          <a:p>
            <a:pPr eaLnBrk="1" hangingPunct="1">
              <a:lnSpc>
                <a:spcPct val="80000"/>
              </a:lnSpc>
              <a:buFont typeface="Wingdings" charset="0"/>
              <a:buNone/>
            </a:pPr>
            <a:r>
              <a:rPr kumimoji="0" lang="en-US" altLang="ja-JP" sz="1900" b="1">
                <a:latin typeface="Courier New" charset="0"/>
                <a:ea typeface="ＭＳ Ｐゴシック" charset="0"/>
              </a:rPr>
              <a:t>		glVertex2f(-0.5, 0.5);        </a:t>
            </a:r>
          </a:p>
          <a:p>
            <a:pPr eaLnBrk="1" hangingPunct="1">
              <a:lnSpc>
                <a:spcPct val="80000"/>
              </a:lnSpc>
              <a:buFont typeface="Wingdings" charset="0"/>
              <a:buNone/>
            </a:pPr>
            <a:r>
              <a:rPr kumimoji="0" lang="en-US" altLang="ja-JP" sz="1900" b="1">
                <a:latin typeface="Courier New" charset="0"/>
                <a:ea typeface="ＭＳ Ｐゴシック" charset="0"/>
              </a:rPr>
              <a:t>		glVertex2f(0.5, 0.5);        </a:t>
            </a:r>
          </a:p>
          <a:p>
            <a:pPr eaLnBrk="1" hangingPunct="1">
              <a:lnSpc>
                <a:spcPct val="80000"/>
              </a:lnSpc>
              <a:buFont typeface="Wingdings" charset="0"/>
              <a:buNone/>
            </a:pPr>
            <a:r>
              <a:rPr kumimoji="0" lang="en-US" altLang="ja-JP" sz="1900" b="1">
                <a:latin typeface="Courier New" charset="0"/>
                <a:ea typeface="ＭＳ Ｐゴシック" charset="0"/>
              </a:rPr>
              <a:t>		glVertex2f(0.5, -0.5);    </a:t>
            </a:r>
          </a:p>
          <a:p>
            <a:pPr eaLnBrk="1" hangingPunct="1">
              <a:lnSpc>
                <a:spcPct val="80000"/>
              </a:lnSpc>
              <a:buFont typeface="Wingdings" charset="0"/>
              <a:buNone/>
            </a:pPr>
            <a:r>
              <a:rPr kumimoji="0" lang="en-US" altLang="ja-JP" sz="1900" b="1">
                <a:latin typeface="Courier New" charset="0"/>
                <a:ea typeface="ＭＳ Ｐゴシック" charset="0"/>
              </a:rPr>
              <a:t>	glEnd();</a:t>
            </a:r>
          </a:p>
          <a:p>
            <a:pPr eaLnBrk="1" hangingPunct="1">
              <a:lnSpc>
                <a:spcPct val="80000"/>
              </a:lnSpc>
              <a:buFont typeface="Wingdings" charset="0"/>
              <a:buNone/>
            </a:pPr>
            <a:r>
              <a:rPr kumimoji="0" lang="en-US" altLang="ja-JP" sz="1900" b="1">
                <a:latin typeface="Courier New" charset="0"/>
                <a:ea typeface="ＭＳ Ｐゴシック" charset="0"/>
              </a:rPr>
              <a:t>	glFlush(); </a:t>
            </a:r>
          </a:p>
          <a:p>
            <a:pPr eaLnBrk="1" hangingPunct="1">
              <a:lnSpc>
                <a:spcPct val="80000"/>
              </a:lnSpc>
              <a:buFont typeface="Wingdings" charset="0"/>
              <a:buNone/>
            </a:pPr>
            <a:r>
              <a:rPr kumimoji="0" lang="en-US" altLang="ja-JP" sz="1900" b="1">
                <a:latin typeface="Courier New" charset="0"/>
                <a:ea typeface="ＭＳ Ｐゴシック" charset="0"/>
              </a:rPr>
              <a:t>}</a:t>
            </a:r>
          </a:p>
          <a:p>
            <a:pPr eaLnBrk="1" hangingPunct="1">
              <a:lnSpc>
                <a:spcPct val="80000"/>
              </a:lnSpc>
              <a:buFont typeface="Wingdings" charset="0"/>
              <a:buNone/>
            </a:pPr>
            <a:r>
              <a:rPr kumimoji="0" lang="en-US" altLang="ja-JP" sz="1900" b="1">
                <a:latin typeface="Courier New" charset="0"/>
                <a:ea typeface="ＭＳ Ｐゴシック" charset="0"/>
              </a:rPr>
              <a:t>int main(int argc, char** argv){</a:t>
            </a:r>
          </a:p>
          <a:p>
            <a:pPr eaLnBrk="1" hangingPunct="1">
              <a:lnSpc>
                <a:spcPct val="80000"/>
              </a:lnSpc>
              <a:buFont typeface="Wingdings" charset="0"/>
              <a:buNone/>
            </a:pPr>
            <a:r>
              <a:rPr kumimoji="0" lang="en-US" altLang="ja-JP" sz="1900" b="1">
                <a:latin typeface="Courier New" charset="0"/>
                <a:ea typeface="ＭＳ Ｐゴシック" charset="0"/>
              </a:rPr>
              <a:t>	glutCreateWindow("simple");     </a:t>
            </a:r>
          </a:p>
          <a:p>
            <a:pPr eaLnBrk="1" hangingPunct="1">
              <a:lnSpc>
                <a:spcPct val="80000"/>
              </a:lnSpc>
              <a:buFont typeface="Wingdings" charset="0"/>
              <a:buNone/>
            </a:pPr>
            <a:r>
              <a:rPr kumimoji="0" lang="en-US" altLang="ja-JP" sz="1900" b="1">
                <a:latin typeface="Courier New" charset="0"/>
                <a:ea typeface="ＭＳ Ｐゴシック" charset="0"/>
              </a:rPr>
              <a:t>	glutDisplayFunc(mydisplay);    </a:t>
            </a:r>
          </a:p>
          <a:p>
            <a:pPr eaLnBrk="1" hangingPunct="1">
              <a:lnSpc>
                <a:spcPct val="80000"/>
              </a:lnSpc>
              <a:buFont typeface="Wingdings" charset="0"/>
              <a:buNone/>
            </a:pPr>
            <a:r>
              <a:rPr kumimoji="0" lang="en-US" altLang="ja-JP" sz="1900" b="1">
                <a:latin typeface="Courier New" charset="0"/>
                <a:ea typeface="ＭＳ Ｐゴシック" charset="0"/>
              </a:rPr>
              <a:t>	glutMainLoop();</a:t>
            </a:r>
          </a:p>
          <a:p>
            <a:pPr eaLnBrk="1" hangingPunct="1">
              <a:lnSpc>
                <a:spcPct val="80000"/>
              </a:lnSpc>
              <a:buFont typeface="Wingdings" charset="0"/>
              <a:buNone/>
            </a:pPr>
            <a:r>
              <a:rPr kumimoji="0" lang="en-US" altLang="ja-JP" sz="1900" b="1">
                <a:latin typeface="Courier New" charset="0"/>
                <a:ea typeface="ＭＳ Ｐゴシック" charset="0"/>
              </a:rPr>
              <a:t>}</a:t>
            </a:r>
            <a:endParaRPr lang="en-US" altLang="ja-JP" sz="1900" b="1">
              <a:latin typeface="Courier New"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pPr eaLnBrk="1" hangingPunct="1"/>
            <a:r>
              <a:rPr lang="en-US" altLang="ja-JP">
                <a:latin typeface="Verdana" charset="0"/>
                <a:ea typeface="ＭＳ Ｐゴシック" charset="0"/>
              </a:rPr>
              <a:t>Introduction to OpenGL</a:t>
            </a:r>
          </a:p>
        </p:txBody>
      </p:sp>
      <p:sp>
        <p:nvSpPr>
          <p:cNvPr id="377862" name="Rectangle 6"/>
          <p:cNvSpPr>
            <a:spLocks noGrp="1" noChangeArrowheads="1"/>
          </p:cNvSpPr>
          <p:nvPr>
            <p:ph type="body" idx="1"/>
          </p:nvPr>
        </p:nvSpPr>
        <p:spPr>
          <a:xfrm>
            <a:off x="566738" y="1752600"/>
            <a:ext cx="8001000" cy="4413250"/>
          </a:xfrm>
        </p:spPr>
        <p:txBody>
          <a:bodyPr/>
          <a:lstStyle/>
          <a:p>
            <a:pPr eaLnBrk="1" hangingPunct="1">
              <a:lnSpc>
                <a:spcPct val="90000"/>
              </a:lnSpc>
            </a:pPr>
            <a:r>
              <a:rPr lang="en-US" altLang="ja-JP" sz="2600">
                <a:latin typeface="Verdana" charset="0"/>
                <a:ea typeface="ＭＳ Ｐゴシック" charset="0"/>
              </a:rPr>
              <a:t>General OpenGL Introduction</a:t>
            </a:r>
          </a:p>
          <a:p>
            <a:pPr eaLnBrk="1" hangingPunct="1">
              <a:lnSpc>
                <a:spcPct val="90000"/>
              </a:lnSpc>
            </a:pPr>
            <a:r>
              <a:rPr lang="en-US" altLang="ja-JP" sz="2600">
                <a:latin typeface="Verdana" charset="0"/>
                <a:ea typeface="ＭＳ Ｐゴシック" charset="0"/>
              </a:rPr>
              <a:t>An Example OpenGL Program</a:t>
            </a:r>
          </a:p>
          <a:p>
            <a:pPr eaLnBrk="1" hangingPunct="1">
              <a:lnSpc>
                <a:spcPct val="90000"/>
              </a:lnSpc>
            </a:pPr>
            <a:r>
              <a:rPr lang="en-US" altLang="ja-JP" sz="2600">
                <a:latin typeface="Verdana" charset="0"/>
                <a:ea typeface="ＭＳ Ｐゴシック" charset="0"/>
              </a:rPr>
              <a:t>Drawing with OpenGL</a:t>
            </a:r>
          </a:p>
          <a:p>
            <a:pPr eaLnBrk="1" hangingPunct="1">
              <a:lnSpc>
                <a:spcPct val="90000"/>
              </a:lnSpc>
            </a:pPr>
            <a:r>
              <a:rPr lang="en-US" altLang="ja-JP" sz="2600">
                <a:latin typeface="Verdana" charset="0"/>
                <a:ea typeface="ＭＳ Ｐゴシック" charset="0"/>
              </a:rPr>
              <a:t>Transformations</a:t>
            </a:r>
          </a:p>
          <a:p>
            <a:pPr eaLnBrk="1" hangingPunct="1">
              <a:lnSpc>
                <a:spcPct val="90000"/>
              </a:lnSpc>
            </a:pPr>
            <a:r>
              <a:rPr lang="en-US" altLang="ja-JP" sz="2600">
                <a:latin typeface="Verdana" charset="0"/>
                <a:ea typeface="ＭＳ Ｐゴシック" charset="0"/>
              </a:rPr>
              <a:t>Animation and Depth Buffering</a:t>
            </a:r>
          </a:p>
          <a:p>
            <a:pPr eaLnBrk="1" hangingPunct="1">
              <a:lnSpc>
                <a:spcPct val="90000"/>
              </a:lnSpc>
            </a:pPr>
            <a:r>
              <a:rPr lang="en-US" altLang="ja-JP" sz="2600">
                <a:latin typeface="Verdana" charset="0"/>
                <a:ea typeface="ＭＳ Ｐゴシック" charset="0"/>
              </a:rPr>
              <a:t>Lighting</a:t>
            </a:r>
          </a:p>
          <a:p>
            <a:pPr eaLnBrk="1" hangingPunct="1">
              <a:lnSpc>
                <a:spcPct val="90000"/>
              </a:lnSpc>
            </a:pPr>
            <a:r>
              <a:rPr lang="en-US" altLang="ja-JP" sz="2600">
                <a:latin typeface="Verdana" charset="0"/>
                <a:ea typeface="ＭＳ Ｐゴシック" charset="0"/>
              </a:rPr>
              <a:t>Evaluation and NURBS</a:t>
            </a:r>
          </a:p>
          <a:p>
            <a:pPr eaLnBrk="1" hangingPunct="1">
              <a:lnSpc>
                <a:spcPct val="90000"/>
              </a:lnSpc>
            </a:pPr>
            <a:r>
              <a:rPr lang="en-US" altLang="ja-JP" sz="2600">
                <a:latin typeface="Verdana" charset="0"/>
                <a:ea typeface="ＭＳ Ｐゴシック" charset="0"/>
              </a:rPr>
              <a:t>Texture Mapping</a:t>
            </a:r>
          </a:p>
          <a:p>
            <a:pPr eaLnBrk="1" hangingPunct="1">
              <a:lnSpc>
                <a:spcPct val="90000"/>
              </a:lnSpc>
            </a:pPr>
            <a:r>
              <a:rPr lang="en-US" altLang="ja-JP" sz="2600">
                <a:latin typeface="Verdana" charset="0"/>
                <a:ea typeface="ＭＳ Ｐゴシック" charset="0"/>
              </a:rPr>
              <a:t>Advanced OpenGL Topics</a:t>
            </a:r>
          </a:p>
          <a:p>
            <a:pPr eaLnBrk="1" hangingPunct="1">
              <a:lnSpc>
                <a:spcPct val="90000"/>
              </a:lnSpc>
            </a:pPr>
            <a:r>
              <a:rPr lang="en-US" altLang="ja-JP" sz="2600">
                <a:latin typeface="Verdana" charset="0"/>
                <a:ea typeface="ＭＳ Ｐゴシック" charset="0"/>
              </a:rPr>
              <a:t>Imaging</a:t>
            </a:r>
          </a:p>
        </p:txBody>
      </p:sp>
      <p:sp>
        <p:nvSpPr>
          <p:cNvPr id="4100" name="Text Box 4"/>
          <p:cNvSpPr txBox="1">
            <a:spLocks noChangeArrowheads="1"/>
          </p:cNvSpPr>
          <p:nvPr/>
        </p:nvSpPr>
        <p:spPr bwMode="auto">
          <a:xfrm>
            <a:off x="3508375" y="5702300"/>
            <a:ext cx="563562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algn="r" eaLnBrk="1" hangingPunct="1"/>
            <a:r>
              <a:rPr lang="en-US" altLang="ja-JP" sz="1400" b="1"/>
              <a:t>modified from</a:t>
            </a:r>
            <a:br>
              <a:rPr lang="en-US" altLang="ja-JP" sz="1400" b="1"/>
            </a:br>
            <a:r>
              <a:rPr lang="en-US" altLang="ja-JP" sz="1400" b="1"/>
              <a:t>Dave Shreiner, Ed Angel, and Vicki Shreiner.</a:t>
            </a:r>
            <a:br>
              <a:rPr lang="en-US" altLang="ja-JP" sz="1400" b="1"/>
            </a:br>
            <a:r>
              <a:rPr lang="en-US" altLang="ja-JP" sz="1400" b="1"/>
              <a:t>An Interactive Introduction to OpenGL Programming.</a:t>
            </a:r>
            <a:br>
              <a:rPr lang="en-US" altLang="ja-JP" sz="1400" b="1"/>
            </a:br>
            <a:r>
              <a:rPr lang="en-US" altLang="ja-JP" sz="1400" b="1" i="1"/>
              <a:t>ACM SIGGRAPH 2001 Conference Course Notes #54</a:t>
            </a:r>
            <a:r>
              <a:rPr lang="en-US" altLang="ja-JP" sz="1400" b="1"/>
              <a:t>.</a:t>
            </a:r>
            <a:br>
              <a:rPr lang="en-US" altLang="ja-JP" sz="1400" b="1"/>
            </a:br>
            <a:r>
              <a:rPr lang="en-US" altLang="ja-JP" sz="1400" b="1"/>
              <a:t>&amp; </a:t>
            </a:r>
            <a:r>
              <a:rPr lang="en-US" altLang="ja-JP" sz="1400" b="1" i="1"/>
              <a:t>ACM SIGGRAPH 2004 Conference Course Notes #29</a:t>
            </a:r>
            <a:r>
              <a:rPr lang="en-US" altLang="ja-JP" sz="1400" b="1"/>
              <a: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500" fill="hold"/>
                                        <p:tgtEl>
                                          <p:spTgt spid="377862">
                                            <p:txEl>
                                              <p:pRg st="2" end="2"/>
                                            </p:txEl>
                                          </p:spTgt>
                                        </p:tgtEl>
                                        <p:attrNameLst>
                                          <p:attrName>style.color</p:attrName>
                                        </p:attrNameLst>
                                      </p:cBhvr>
                                      <p:to>
                                        <a:schemeClr val="accent1"/>
                                      </p:to>
                                    </p:animClr>
                                  </p:childTnLst>
                                </p:cTn>
                              </p:par>
                              <p:par>
                                <p:cTn id="7" presetID="3" presetClass="emph" presetSubtype="2" fill="hold" nodeType="withEffect">
                                  <p:stCondLst>
                                    <p:cond delay="0"/>
                                  </p:stCondLst>
                                  <p:childTnLst>
                                    <p:animClr clrSpc="rgb" dir="cw">
                                      <p:cBhvr override="childStyle">
                                        <p:cTn id="8" dur="500" fill="hold"/>
                                        <p:tgtEl>
                                          <p:spTgt spid="377862">
                                            <p:txEl>
                                              <p:pRg st="4" end="4"/>
                                            </p:txEl>
                                          </p:spTgt>
                                        </p:tgtEl>
                                        <p:attrNameLst>
                                          <p:attrName>style.color</p:attrName>
                                        </p:attrNameLst>
                                      </p:cBhvr>
                                      <p:to>
                                        <a:schemeClr val="accent1"/>
                                      </p:to>
                                    </p:animClr>
                                  </p:childTnLst>
                                </p:cTn>
                              </p:par>
                              <p:par>
                                <p:cTn id="9" presetID="3" presetClass="emph" presetSubtype="2" fill="hold" nodeType="withEffect">
                                  <p:stCondLst>
                                    <p:cond delay="0"/>
                                  </p:stCondLst>
                                  <p:childTnLst>
                                    <p:animClr clrSpc="rgb" dir="cw">
                                      <p:cBhvr override="childStyle">
                                        <p:cTn id="10" dur="500" fill="hold"/>
                                        <p:tgtEl>
                                          <p:spTgt spid="377862">
                                            <p:txEl>
                                              <p:pRg st="3" end="3"/>
                                            </p:txEl>
                                          </p:spTgt>
                                        </p:tgtEl>
                                        <p:attrNameLst>
                                          <p:attrName>style.color</p:attrName>
                                        </p:attrNameLst>
                                      </p:cBhvr>
                                      <p:to>
                                        <a:schemeClr val="accent1"/>
                                      </p:to>
                                    </p:animClr>
                                  </p:childTnLst>
                                </p:cTn>
                              </p:par>
                              <p:par>
                                <p:cTn id="11" presetID="3" presetClass="emph" presetSubtype="2" fill="hold" nodeType="withEffect">
                                  <p:stCondLst>
                                    <p:cond delay="0"/>
                                  </p:stCondLst>
                                  <p:childTnLst>
                                    <p:animClr clrSpc="rgb" dir="cw">
                                      <p:cBhvr override="childStyle">
                                        <p:cTn id="12" dur="500" fill="hold"/>
                                        <p:tgtEl>
                                          <p:spTgt spid="377862">
                                            <p:txEl>
                                              <p:pRg st="5" end="5"/>
                                            </p:txEl>
                                          </p:spTgt>
                                        </p:tgtEl>
                                        <p:attrNameLst>
                                          <p:attrName>style.color</p:attrName>
                                        </p:attrNameLst>
                                      </p:cBhvr>
                                      <p:to>
                                        <a:schemeClr val="accent1"/>
                                      </p:to>
                                    </p:animClr>
                                  </p:childTnLst>
                                </p:cTn>
                              </p:par>
                              <p:par>
                                <p:cTn id="13" presetID="3" presetClass="emph" presetSubtype="2" fill="hold" nodeType="withEffect">
                                  <p:stCondLst>
                                    <p:cond delay="0"/>
                                  </p:stCondLst>
                                  <p:childTnLst>
                                    <p:animClr clrSpc="rgb" dir="cw">
                                      <p:cBhvr override="childStyle">
                                        <p:cTn id="14" dur="500" fill="hold"/>
                                        <p:tgtEl>
                                          <p:spTgt spid="377862">
                                            <p:txEl>
                                              <p:pRg st="6" end="6"/>
                                            </p:txEl>
                                          </p:spTgt>
                                        </p:tgtEl>
                                        <p:attrNameLst>
                                          <p:attrName>style.color</p:attrName>
                                        </p:attrNameLst>
                                      </p:cBhvr>
                                      <p:to>
                                        <a:schemeClr val="accent1"/>
                                      </p:to>
                                    </p:animClr>
                                  </p:childTnLst>
                                </p:cTn>
                              </p:par>
                              <p:par>
                                <p:cTn id="15" presetID="3" presetClass="emph" presetSubtype="2" fill="hold" nodeType="withEffect">
                                  <p:stCondLst>
                                    <p:cond delay="0"/>
                                  </p:stCondLst>
                                  <p:childTnLst>
                                    <p:animClr clrSpc="rgb" dir="cw">
                                      <p:cBhvr override="childStyle">
                                        <p:cTn id="16" dur="500" fill="hold"/>
                                        <p:tgtEl>
                                          <p:spTgt spid="377862">
                                            <p:txEl>
                                              <p:pRg st="7" end="7"/>
                                            </p:txEl>
                                          </p:spTgt>
                                        </p:tgtEl>
                                        <p:attrNameLst>
                                          <p:attrName>style.color</p:attrName>
                                        </p:attrNameLst>
                                      </p:cBhvr>
                                      <p:to>
                                        <a:schemeClr val="accent1"/>
                                      </p:to>
                                    </p:animClr>
                                  </p:childTnLst>
                                </p:cTn>
                              </p:par>
                              <p:par>
                                <p:cTn id="17" presetID="3" presetClass="emph" presetSubtype="2" fill="hold" nodeType="withEffect">
                                  <p:stCondLst>
                                    <p:cond delay="0"/>
                                  </p:stCondLst>
                                  <p:childTnLst>
                                    <p:animClr clrSpc="rgb" dir="cw">
                                      <p:cBhvr override="childStyle">
                                        <p:cTn id="18" dur="500" fill="hold"/>
                                        <p:tgtEl>
                                          <p:spTgt spid="377862">
                                            <p:txEl>
                                              <p:pRg st="8" end="8"/>
                                            </p:txEl>
                                          </p:spTgt>
                                        </p:tgtEl>
                                        <p:attrNameLst>
                                          <p:attrName>style.color</p:attrName>
                                        </p:attrNameLst>
                                      </p:cBhvr>
                                      <p:to>
                                        <a:schemeClr val="accent1"/>
                                      </p:to>
                                    </p:animClr>
                                  </p:childTnLst>
                                </p:cTn>
                              </p:par>
                              <p:par>
                                <p:cTn id="19" presetID="3" presetClass="emph" presetSubtype="2" fill="hold" nodeType="withEffect">
                                  <p:stCondLst>
                                    <p:cond delay="0"/>
                                  </p:stCondLst>
                                  <p:childTnLst>
                                    <p:animClr clrSpc="rgb" dir="cw">
                                      <p:cBhvr override="childStyle">
                                        <p:cTn id="20" dur="500" fill="hold"/>
                                        <p:tgtEl>
                                          <p:spTgt spid="377862">
                                            <p:txEl>
                                              <p:pRg st="9" end="9"/>
                                            </p:txEl>
                                          </p:spTgt>
                                        </p:tgtEl>
                                        <p:attrNameLst>
                                          <p:attrName>style.color</p:attrName>
                                        </p:attrNameLst>
                                      </p:cBhvr>
                                      <p:to>
                                        <a:schemeClr val="accent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Event Loop</a:t>
            </a:r>
          </a:p>
        </p:txBody>
      </p:sp>
      <p:sp>
        <p:nvSpPr>
          <p:cNvPr id="22531" name="Rectangle 3"/>
          <p:cNvSpPr>
            <a:spLocks noGrp="1" noChangeArrowheads="1"/>
          </p:cNvSpPr>
          <p:nvPr>
            <p:ph type="body" idx="1"/>
          </p:nvPr>
        </p:nvSpPr>
        <p:spPr>
          <a:xfrm>
            <a:off x="566738" y="1752600"/>
            <a:ext cx="8001000" cy="4556125"/>
          </a:xfrm>
        </p:spPr>
        <p:txBody>
          <a:bodyPr/>
          <a:lstStyle/>
          <a:p>
            <a:pPr eaLnBrk="1" hangingPunct="1">
              <a:lnSpc>
                <a:spcPct val="90000"/>
              </a:lnSpc>
            </a:pPr>
            <a:r>
              <a:rPr lang="en-US" altLang="ja-JP">
                <a:latin typeface="Verdana" charset="0"/>
                <a:ea typeface="ＭＳ Ｐゴシック" charset="0"/>
              </a:rPr>
              <a:t>Note that the program defines a </a:t>
            </a:r>
            <a:r>
              <a:rPr lang="en-US" altLang="ja-JP" i="1">
                <a:latin typeface="Verdana" charset="0"/>
                <a:ea typeface="ＭＳ Ｐゴシック" charset="0"/>
              </a:rPr>
              <a:t>display callback</a:t>
            </a:r>
            <a:r>
              <a:rPr lang="en-US" altLang="ja-JP">
                <a:latin typeface="Verdana" charset="0"/>
                <a:ea typeface="ＭＳ Ｐゴシック" charset="0"/>
              </a:rPr>
              <a:t> function named </a:t>
            </a:r>
            <a:r>
              <a:rPr lang="en-US" altLang="ja-JP" b="1">
                <a:latin typeface="Courier New" charset="0"/>
                <a:ea typeface="ＭＳ Ｐゴシック" charset="0"/>
              </a:rPr>
              <a:t>mydisplay</a:t>
            </a:r>
          </a:p>
          <a:p>
            <a:pPr lvl="1" eaLnBrk="1" hangingPunct="1">
              <a:lnSpc>
                <a:spcPct val="90000"/>
              </a:lnSpc>
            </a:pPr>
            <a:r>
              <a:rPr lang="en-US" altLang="ja-JP">
                <a:latin typeface="Verdana" charset="0"/>
                <a:ea typeface="ＭＳ Ｐゴシック" charset="0"/>
              </a:rPr>
              <a:t>Every glut program must have a display callback</a:t>
            </a:r>
          </a:p>
          <a:p>
            <a:pPr lvl="1" eaLnBrk="1" hangingPunct="1">
              <a:lnSpc>
                <a:spcPct val="90000"/>
              </a:lnSpc>
            </a:pPr>
            <a:r>
              <a:rPr lang="en-US" altLang="ja-JP">
                <a:latin typeface="Verdana" charset="0"/>
                <a:ea typeface="ＭＳ Ｐゴシック" charset="0"/>
              </a:rPr>
              <a:t>The display callback is executed whenever OpenGL decides the display must be refreshed, for example when the window is opened</a:t>
            </a:r>
          </a:p>
          <a:p>
            <a:pPr lvl="1" eaLnBrk="1" hangingPunct="1">
              <a:lnSpc>
                <a:spcPct val="90000"/>
              </a:lnSpc>
            </a:pPr>
            <a:r>
              <a:rPr lang="en-US" altLang="ja-JP">
                <a:latin typeface="Verdana" charset="0"/>
                <a:ea typeface="ＭＳ Ｐゴシック" charset="0"/>
              </a:rPr>
              <a:t>The </a:t>
            </a:r>
            <a:r>
              <a:rPr lang="en-US" altLang="ja-JP" b="1">
                <a:latin typeface="Courier New" charset="0"/>
                <a:ea typeface="ＭＳ Ｐゴシック" charset="0"/>
              </a:rPr>
              <a:t>main</a:t>
            </a:r>
            <a:r>
              <a:rPr lang="en-US" altLang="ja-JP">
                <a:latin typeface="Verdana" charset="0"/>
                <a:ea typeface="ＭＳ Ｐゴシック" charset="0"/>
              </a:rPr>
              <a:t> function ends with the program entering an event loop</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Notes on Compilation</a:t>
            </a:r>
          </a:p>
        </p:txBody>
      </p:sp>
      <p:sp>
        <p:nvSpPr>
          <p:cNvPr id="23555" name="Rectangle 3"/>
          <p:cNvSpPr>
            <a:spLocks noGrp="1" noChangeArrowheads="1"/>
          </p:cNvSpPr>
          <p:nvPr>
            <p:ph type="body" idx="1"/>
          </p:nvPr>
        </p:nvSpPr>
        <p:spPr/>
        <p:txBody>
          <a:bodyPr/>
          <a:lstStyle/>
          <a:p>
            <a:pPr eaLnBrk="1" hangingPunct="1"/>
            <a:r>
              <a:rPr lang="en-US" altLang="ja-JP">
                <a:latin typeface="Verdana" charset="0"/>
                <a:ea typeface="ＭＳ Ｐゴシック" charset="0"/>
              </a:rPr>
              <a:t>Unix/linux</a:t>
            </a:r>
          </a:p>
          <a:p>
            <a:pPr lvl="1" eaLnBrk="1" hangingPunct="1"/>
            <a:r>
              <a:rPr lang="en-US" altLang="ja-JP">
                <a:latin typeface="Verdana" charset="0"/>
                <a:ea typeface="ＭＳ Ｐゴシック" charset="0"/>
              </a:rPr>
              <a:t>Include files usually in </a:t>
            </a:r>
            <a:r>
              <a:rPr lang="en-US" altLang="ja-JP">
                <a:latin typeface="Arial" charset="0"/>
                <a:ea typeface="ＭＳ Ｐゴシック" charset="0"/>
              </a:rPr>
              <a:t>…</a:t>
            </a:r>
            <a:r>
              <a:rPr lang="en-US" altLang="ja-JP">
                <a:latin typeface="Verdana" charset="0"/>
                <a:ea typeface="ＭＳ Ｐゴシック" charset="0"/>
              </a:rPr>
              <a:t>/include/GL</a:t>
            </a:r>
          </a:p>
          <a:p>
            <a:pPr lvl="1" eaLnBrk="1" hangingPunct="1"/>
            <a:r>
              <a:rPr lang="en-US" altLang="ja-JP">
                <a:latin typeface="Verdana" charset="0"/>
                <a:ea typeface="ＭＳ Ｐゴシック" charset="0"/>
              </a:rPr>
              <a:t>Compile with </a:t>
            </a:r>
            <a:r>
              <a:rPr lang="en-US" altLang="ja-JP">
                <a:latin typeface="Arial" charset="0"/>
                <a:ea typeface="ＭＳ Ｐゴシック" charset="0"/>
              </a:rPr>
              <a:t>–</a:t>
            </a:r>
            <a:r>
              <a:rPr lang="en-US" altLang="ja-JP">
                <a:latin typeface="Verdana" charset="0"/>
                <a:ea typeface="ＭＳ Ｐゴシック" charset="0"/>
              </a:rPr>
              <a:t>lglut </a:t>
            </a:r>
            <a:r>
              <a:rPr lang="en-US" altLang="ja-JP">
                <a:latin typeface="Arial" charset="0"/>
                <a:ea typeface="ＭＳ Ｐゴシック" charset="0"/>
              </a:rPr>
              <a:t>–</a:t>
            </a:r>
            <a:r>
              <a:rPr lang="en-US" altLang="ja-JP">
                <a:latin typeface="Verdana" charset="0"/>
                <a:ea typeface="ＭＳ Ｐゴシック" charset="0"/>
              </a:rPr>
              <a:t>lglu </a:t>
            </a:r>
            <a:r>
              <a:rPr lang="en-US" altLang="ja-JP">
                <a:latin typeface="Arial" charset="0"/>
                <a:ea typeface="ＭＳ Ｐゴシック" charset="0"/>
              </a:rPr>
              <a:t>–</a:t>
            </a:r>
            <a:r>
              <a:rPr lang="en-US" altLang="ja-JP">
                <a:latin typeface="Verdana" charset="0"/>
                <a:ea typeface="ＭＳ Ｐゴシック" charset="0"/>
              </a:rPr>
              <a:t>lgl loader flags</a:t>
            </a:r>
          </a:p>
          <a:p>
            <a:pPr lvl="1" eaLnBrk="1" hangingPunct="1"/>
            <a:r>
              <a:rPr lang="en-US" altLang="ja-JP">
                <a:latin typeface="Verdana" charset="0"/>
                <a:ea typeface="ＭＳ Ｐゴシック" charset="0"/>
              </a:rPr>
              <a:t>May have to add </a:t>
            </a:r>
            <a:r>
              <a:rPr lang="en-US" altLang="ja-JP">
                <a:latin typeface="Arial" charset="0"/>
                <a:ea typeface="ＭＳ Ｐゴシック" charset="0"/>
              </a:rPr>
              <a:t>–</a:t>
            </a:r>
            <a:r>
              <a:rPr lang="en-US" altLang="ja-JP">
                <a:latin typeface="Verdana" charset="0"/>
                <a:ea typeface="ＭＳ Ｐゴシック" charset="0"/>
              </a:rPr>
              <a:t>L flag for X libraries</a:t>
            </a:r>
          </a:p>
          <a:p>
            <a:pPr lvl="1" eaLnBrk="1" hangingPunct="1"/>
            <a:r>
              <a:rPr lang="en-US" altLang="ja-JP">
                <a:latin typeface="Verdana" charset="0"/>
                <a:ea typeface="ＭＳ Ｐゴシック" charset="0"/>
              </a:rPr>
              <a:t>Mesa implementation included with most linux distributions</a:t>
            </a:r>
          </a:p>
          <a:p>
            <a:pPr lvl="1" eaLnBrk="1" hangingPunct="1"/>
            <a:r>
              <a:rPr lang="en-US" altLang="ja-JP">
                <a:latin typeface="Verdana" charset="0"/>
                <a:ea typeface="ＭＳ Ｐゴシック" charset="0"/>
              </a:rPr>
              <a:t>Check web for latest versions of Mesa and glut</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Compilation on Windows</a:t>
            </a:r>
          </a:p>
        </p:txBody>
      </p:sp>
      <p:sp>
        <p:nvSpPr>
          <p:cNvPr id="24579" name="Rectangle 3"/>
          <p:cNvSpPr>
            <a:spLocks noGrp="1" noChangeArrowheads="1"/>
          </p:cNvSpPr>
          <p:nvPr>
            <p:ph type="body" idx="1"/>
          </p:nvPr>
        </p:nvSpPr>
        <p:spPr/>
        <p:txBody>
          <a:bodyPr/>
          <a:lstStyle/>
          <a:p>
            <a:pPr eaLnBrk="1" hangingPunct="1"/>
            <a:r>
              <a:rPr lang="en-US" altLang="ja-JP">
                <a:latin typeface="Verdana" charset="0"/>
                <a:ea typeface="ＭＳ Ｐゴシック" charset="0"/>
              </a:rPr>
              <a:t>Visual C++ / Borland C </a:t>
            </a:r>
          </a:p>
          <a:p>
            <a:pPr lvl="1" eaLnBrk="1" hangingPunct="1"/>
            <a:r>
              <a:rPr lang="en-US" altLang="ja-JP">
                <a:latin typeface="Verdana" charset="0"/>
                <a:ea typeface="ＭＳ Ｐゴシック" charset="0"/>
              </a:rPr>
              <a:t>Get glut.h, glut32.lib and glut32.dll</a:t>
            </a:r>
          </a:p>
          <a:p>
            <a:pPr lvl="1" eaLnBrk="1" hangingPunct="1"/>
            <a:r>
              <a:rPr lang="en-US" altLang="ja-JP">
                <a:latin typeface="Verdana" charset="0"/>
                <a:ea typeface="ＭＳ Ｐゴシック" charset="0"/>
              </a:rPr>
              <a:t>Create a console application</a:t>
            </a:r>
          </a:p>
          <a:p>
            <a:pPr lvl="1" eaLnBrk="1" hangingPunct="1"/>
            <a:r>
              <a:rPr lang="en-US" altLang="ja-JP">
                <a:latin typeface="Verdana" charset="0"/>
                <a:ea typeface="ＭＳ Ｐゴシック" charset="0"/>
              </a:rPr>
              <a:t>Add opengl32.lib, glu32.lib, glut32.lib to project settings (under link tab)</a:t>
            </a:r>
          </a:p>
          <a:p>
            <a:pPr eaLnBrk="1" hangingPunct="1"/>
            <a:r>
              <a:rPr lang="en-US" altLang="ja-JP">
                <a:latin typeface="Verdana" charset="0"/>
                <a:ea typeface="ＭＳ Ｐゴシック" charset="0"/>
              </a:rPr>
              <a:t>Cygwin (linux under Windows)</a:t>
            </a:r>
          </a:p>
          <a:p>
            <a:pPr lvl="1" eaLnBrk="1" hangingPunct="1"/>
            <a:r>
              <a:rPr lang="en-US" altLang="ja-JP">
                <a:latin typeface="Verdana" charset="0"/>
                <a:ea typeface="ＭＳ Ｐゴシック" charset="0"/>
              </a:rPr>
              <a:t>Can use gcc and similar makefile to linux</a:t>
            </a:r>
          </a:p>
          <a:p>
            <a:pPr lvl="1" eaLnBrk="1" hangingPunct="1"/>
            <a:r>
              <a:rPr lang="en-US" altLang="ja-JP">
                <a:latin typeface="Verdana" charset="0"/>
                <a:ea typeface="ＭＳ Ｐゴシック" charset="0"/>
              </a:rPr>
              <a:t>Use </a:t>
            </a:r>
            <a:r>
              <a:rPr lang="en-US" altLang="ja-JP">
                <a:latin typeface="Arial" charset="0"/>
                <a:ea typeface="ＭＳ Ｐゴシック" charset="0"/>
              </a:rPr>
              <a:t>–</a:t>
            </a:r>
            <a:r>
              <a:rPr lang="en-US" altLang="ja-JP">
                <a:latin typeface="Verdana" charset="0"/>
                <a:ea typeface="ＭＳ Ｐゴシック" charset="0"/>
              </a:rPr>
              <a:t>lopengl32 </a:t>
            </a:r>
            <a:r>
              <a:rPr lang="en-US" altLang="ja-JP">
                <a:latin typeface="Arial" charset="0"/>
                <a:ea typeface="ＭＳ Ｐゴシック" charset="0"/>
              </a:rPr>
              <a:t>–</a:t>
            </a:r>
            <a:r>
              <a:rPr lang="en-US" altLang="ja-JP">
                <a:latin typeface="Verdana" charset="0"/>
                <a:ea typeface="ＭＳ Ｐゴシック" charset="0"/>
              </a:rPr>
              <a:t>lglu32 </a:t>
            </a:r>
            <a:r>
              <a:rPr lang="en-US" altLang="ja-JP">
                <a:latin typeface="Arial" charset="0"/>
                <a:ea typeface="ＭＳ Ｐゴシック" charset="0"/>
              </a:rPr>
              <a:t>–</a:t>
            </a:r>
            <a:r>
              <a:rPr lang="en-US" altLang="ja-JP">
                <a:latin typeface="Verdana" charset="0"/>
                <a:ea typeface="ＭＳ Ｐゴシック" charset="0"/>
              </a:rPr>
              <a:t>lglut32 flags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Another Sample Program</a:t>
            </a:r>
          </a:p>
        </p:txBody>
      </p:sp>
      <p:sp>
        <p:nvSpPr>
          <p:cNvPr id="25603" name="Rectangle 5"/>
          <p:cNvSpPr>
            <a:spLocks noGrp="1" noChangeArrowheads="1"/>
          </p:cNvSpPr>
          <p:nvPr>
            <p:ph type="body" idx="1"/>
          </p:nvPr>
        </p:nvSpPr>
        <p:spPr/>
        <p:txBody>
          <a:bodyPr/>
          <a:lstStyle/>
          <a:p>
            <a:pPr eaLnBrk="1" hangingPunct="1">
              <a:lnSpc>
                <a:spcPct val="90000"/>
              </a:lnSpc>
              <a:buFont typeface="Wingdings" charset="0"/>
              <a:buNone/>
            </a:pPr>
            <a:r>
              <a:rPr lang="en-US" altLang="ja-JP" sz="2200" b="1">
                <a:latin typeface="Courier New" charset="0"/>
                <a:ea typeface="ＭＳ Ｐゴシック" charset="0"/>
              </a:rPr>
              <a:t>	void main( int argc, char** argv )</a:t>
            </a:r>
          </a:p>
          <a:p>
            <a:pPr eaLnBrk="1" hangingPunct="1">
              <a:lnSpc>
                <a:spcPct val="90000"/>
              </a:lnSpc>
              <a:buFont typeface="Wingdings" charset="0"/>
              <a:buNone/>
            </a:pPr>
            <a:r>
              <a:rPr lang="en-US" altLang="ja-JP" sz="2200" b="1">
                <a:latin typeface="Courier New" charset="0"/>
                <a:ea typeface="ＭＳ Ｐゴシック" charset="0"/>
              </a:rPr>
              <a:t>	{</a:t>
            </a:r>
          </a:p>
          <a:p>
            <a:pPr eaLnBrk="1" hangingPunct="1">
              <a:lnSpc>
                <a:spcPct val="90000"/>
              </a:lnSpc>
              <a:buFont typeface="Wingdings" charset="0"/>
              <a:buNone/>
            </a:pPr>
            <a:r>
              <a:rPr lang="en-US" altLang="ja-JP" sz="2200" b="1">
                <a:latin typeface="Courier New" charset="0"/>
                <a:ea typeface="ＭＳ Ｐゴシック" charset="0"/>
              </a:rPr>
              <a:t>	  int mode = GLUT_RGB|GLUT_DOUBLE; </a:t>
            </a:r>
          </a:p>
          <a:p>
            <a:pPr eaLnBrk="1" hangingPunct="1">
              <a:lnSpc>
                <a:spcPct val="90000"/>
              </a:lnSpc>
              <a:buFont typeface="Wingdings" charset="0"/>
              <a:buNone/>
            </a:pPr>
            <a:r>
              <a:rPr lang="en-US" altLang="ja-JP" sz="2200" b="1">
                <a:latin typeface="Courier New" charset="0"/>
                <a:ea typeface="ＭＳ Ｐゴシック" charset="0"/>
              </a:rPr>
              <a:t>	  glutInitDisplayMode( mode );</a:t>
            </a:r>
          </a:p>
          <a:p>
            <a:pPr eaLnBrk="1" hangingPunct="1">
              <a:lnSpc>
                <a:spcPct val="90000"/>
              </a:lnSpc>
              <a:buFont typeface="Wingdings" charset="0"/>
              <a:buNone/>
            </a:pPr>
            <a:r>
              <a:rPr lang="en-US" altLang="ja-JP" sz="2200" b="1">
                <a:latin typeface="Courier New" charset="0"/>
                <a:ea typeface="ＭＳ Ｐゴシック" charset="0"/>
              </a:rPr>
              <a:t>	  glutCreateWindow( argv[0] );</a:t>
            </a:r>
          </a:p>
          <a:p>
            <a:pPr eaLnBrk="1" hangingPunct="1">
              <a:lnSpc>
                <a:spcPct val="90000"/>
              </a:lnSpc>
              <a:buFont typeface="Wingdings" charset="0"/>
              <a:buNone/>
            </a:pPr>
            <a:r>
              <a:rPr lang="en-US" altLang="ja-JP" sz="2200" b="1">
                <a:latin typeface="Courier New" charset="0"/>
                <a:ea typeface="ＭＳ Ｐゴシック" charset="0"/>
              </a:rPr>
              <a:t>	  init();</a:t>
            </a:r>
          </a:p>
          <a:p>
            <a:pPr eaLnBrk="1" hangingPunct="1">
              <a:lnSpc>
                <a:spcPct val="90000"/>
              </a:lnSpc>
              <a:buFont typeface="Wingdings" charset="0"/>
              <a:buNone/>
            </a:pPr>
            <a:r>
              <a:rPr lang="en-US" altLang="ja-JP" sz="2200" b="1">
                <a:latin typeface="Courier New" charset="0"/>
                <a:ea typeface="ＭＳ Ｐゴシック" charset="0"/>
              </a:rPr>
              <a:t>	  glutDisplayFunc( display );</a:t>
            </a:r>
          </a:p>
          <a:p>
            <a:pPr eaLnBrk="1" hangingPunct="1">
              <a:lnSpc>
                <a:spcPct val="90000"/>
              </a:lnSpc>
              <a:buFont typeface="Wingdings" charset="0"/>
              <a:buNone/>
            </a:pPr>
            <a:r>
              <a:rPr lang="en-US" altLang="ja-JP" sz="2200" b="1">
                <a:latin typeface="Courier New" charset="0"/>
                <a:ea typeface="ＭＳ Ｐゴシック" charset="0"/>
              </a:rPr>
              <a:t>	  glutReshapeFunc( resize );   </a:t>
            </a:r>
          </a:p>
          <a:p>
            <a:pPr eaLnBrk="1" hangingPunct="1">
              <a:lnSpc>
                <a:spcPct val="90000"/>
              </a:lnSpc>
              <a:buFont typeface="Wingdings" charset="0"/>
              <a:buNone/>
            </a:pPr>
            <a:r>
              <a:rPr lang="en-US" altLang="ja-JP" sz="2200" b="1">
                <a:latin typeface="Courier New" charset="0"/>
                <a:ea typeface="ＭＳ Ｐゴシック" charset="0"/>
              </a:rPr>
              <a:t>	  glutKeyboardFunc( key );</a:t>
            </a:r>
          </a:p>
          <a:p>
            <a:pPr eaLnBrk="1" hangingPunct="1">
              <a:lnSpc>
                <a:spcPct val="90000"/>
              </a:lnSpc>
              <a:buFont typeface="Wingdings" charset="0"/>
              <a:buNone/>
            </a:pPr>
            <a:r>
              <a:rPr lang="en-US" altLang="ja-JP" sz="2200" b="1">
                <a:latin typeface="Courier New" charset="0"/>
                <a:ea typeface="ＭＳ Ｐゴシック" charset="0"/>
              </a:rPr>
              <a:t>	  glutIdleFunc( idle );</a:t>
            </a:r>
          </a:p>
          <a:p>
            <a:pPr eaLnBrk="1" hangingPunct="1">
              <a:lnSpc>
                <a:spcPct val="90000"/>
              </a:lnSpc>
              <a:buFont typeface="Wingdings" charset="0"/>
              <a:buNone/>
            </a:pPr>
            <a:r>
              <a:rPr lang="en-US" altLang="ja-JP" sz="2200" b="1">
                <a:latin typeface="Courier New" charset="0"/>
                <a:ea typeface="ＭＳ Ｐゴシック" charset="0"/>
              </a:rPr>
              <a:t>	  glutMainLoop();</a:t>
            </a:r>
          </a:p>
          <a:p>
            <a:pPr eaLnBrk="1" hangingPunct="1">
              <a:lnSpc>
                <a:spcPct val="90000"/>
              </a:lnSpc>
              <a:buFont typeface="Wingdings" charset="0"/>
              <a:buNone/>
            </a:pPr>
            <a:r>
              <a:rPr lang="en-US" altLang="ja-JP" sz="2200" b="1">
                <a:latin typeface="Courier New" charset="0"/>
                <a:ea typeface="ＭＳ Ｐゴシック"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OpenGL Initialization</a:t>
            </a:r>
          </a:p>
        </p:txBody>
      </p:sp>
      <p:sp>
        <p:nvSpPr>
          <p:cNvPr id="26627" name="Rectangle 5"/>
          <p:cNvSpPr>
            <a:spLocks noGrp="1" noChangeArrowheads="1"/>
          </p:cNvSpPr>
          <p:nvPr>
            <p:ph type="body" idx="1"/>
          </p:nvPr>
        </p:nvSpPr>
        <p:spPr/>
        <p:txBody>
          <a:bodyPr/>
          <a:lstStyle/>
          <a:p>
            <a:pPr eaLnBrk="1" hangingPunct="1"/>
            <a:r>
              <a:rPr lang="en-US" altLang="ja-JP" sz="2600">
                <a:latin typeface="Verdana" charset="0"/>
                <a:ea typeface="ＭＳ Ｐゴシック" charset="0"/>
              </a:rPr>
              <a:t>Set up whatever state you</a:t>
            </a:r>
            <a:r>
              <a:rPr lang="en-US" altLang="ja-JP" sz="2600">
                <a:latin typeface="Arial" charset="0"/>
                <a:ea typeface="ＭＳ Ｐゴシック" charset="0"/>
              </a:rPr>
              <a:t>’</a:t>
            </a:r>
            <a:r>
              <a:rPr lang="en-US" altLang="ja-JP" sz="2600">
                <a:latin typeface="Verdana" charset="0"/>
                <a:ea typeface="ＭＳ Ｐゴシック" charset="0"/>
              </a:rPr>
              <a:t>re going to use</a:t>
            </a:r>
          </a:p>
          <a:p>
            <a:pPr eaLnBrk="1" hangingPunct="1">
              <a:spcBef>
                <a:spcPct val="50000"/>
              </a:spcBef>
              <a:buFont typeface="Wingdings" charset="0"/>
              <a:buNone/>
            </a:pPr>
            <a:r>
              <a:rPr lang="en-US" altLang="ja-JP" sz="2200" b="1">
                <a:latin typeface="Courier New" charset="0"/>
                <a:ea typeface="ＭＳ Ｐゴシック" charset="0"/>
              </a:rPr>
              <a:t>	void init( void )</a:t>
            </a:r>
          </a:p>
          <a:p>
            <a:pPr eaLnBrk="1" hangingPunct="1">
              <a:buFont typeface="Wingdings" charset="0"/>
              <a:buNone/>
            </a:pPr>
            <a:r>
              <a:rPr lang="en-US" altLang="ja-JP" sz="2200" b="1">
                <a:latin typeface="Courier New" charset="0"/>
                <a:ea typeface="ＭＳ Ｐゴシック" charset="0"/>
              </a:rPr>
              <a:t>	{</a:t>
            </a:r>
          </a:p>
          <a:p>
            <a:pPr eaLnBrk="1" hangingPunct="1">
              <a:buFont typeface="Wingdings" charset="0"/>
              <a:buNone/>
            </a:pPr>
            <a:r>
              <a:rPr lang="en-US" altLang="ja-JP" sz="2200" b="1">
                <a:latin typeface="Courier New" charset="0"/>
                <a:ea typeface="ＭＳ Ｐゴシック" charset="0"/>
              </a:rPr>
              <a:t>	  glClearColor( 0.0, 0.0, 0.0, 1.0 );</a:t>
            </a:r>
          </a:p>
          <a:p>
            <a:pPr eaLnBrk="1" hangingPunct="1">
              <a:buFont typeface="Wingdings" charset="0"/>
              <a:buNone/>
            </a:pPr>
            <a:r>
              <a:rPr lang="en-US" altLang="ja-JP" sz="2200" b="1">
                <a:latin typeface="Courier New" charset="0"/>
                <a:ea typeface="ＭＳ Ｐゴシック" charset="0"/>
              </a:rPr>
              <a:t>	  glClearDepth( 1.0 );</a:t>
            </a:r>
          </a:p>
          <a:p>
            <a:pPr eaLnBrk="1" hangingPunct="1">
              <a:buFont typeface="Wingdings" charset="0"/>
              <a:buNone/>
            </a:pPr>
            <a:r>
              <a:rPr lang="en-US" altLang="ja-JP" sz="2200" b="1">
                <a:latin typeface="Courier New" charset="0"/>
                <a:ea typeface="ＭＳ Ｐゴシック" charset="0"/>
              </a:rPr>
              <a:t>	</a:t>
            </a:r>
          </a:p>
          <a:p>
            <a:pPr eaLnBrk="1" hangingPunct="1">
              <a:buFont typeface="Wingdings" charset="0"/>
              <a:buNone/>
            </a:pPr>
            <a:r>
              <a:rPr lang="en-US" altLang="ja-JP" sz="2200" b="1">
                <a:latin typeface="Courier New" charset="0"/>
                <a:ea typeface="ＭＳ Ｐゴシック" charset="0"/>
              </a:rPr>
              <a:t>	  glEnable( GL_LIGHT0 );</a:t>
            </a:r>
          </a:p>
          <a:p>
            <a:pPr eaLnBrk="1" hangingPunct="1">
              <a:buFont typeface="Wingdings" charset="0"/>
              <a:buNone/>
            </a:pPr>
            <a:r>
              <a:rPr lang="en-US" altLang="ja-JP" sz="2200" b="1">
                <a:latin typeface="Courier New" charset="0"/>
                <a:ea typeface="ＭＳ Ｐゴシック" charset="0"/>
              </a:rPr>
              <a:t>	  glEnable( GL_LIGHTING );</a:t>
            </a:r>
          </a:p>
          <a:p>
            <a:pPr eaLnBrk="1" hangingPunct="1">
              <a:buFont typeface="Wingdings" charset="0"/>
              <a:buNone/>
            </a:pPr>
            <a:r>
              <a:rPr lang="en-US" altLang="ja-JP" sz="2200" b="1">
                <a:latin typeface="Courier New" charset="0"/>
                <a:ea typeface="ＭＳ Ｐゴシック" charset="0"/>
              </a:rPr>
              <a:t>	  glEnable( GL_DEPTH_TEST );</a:t>
            </a:r>
          </a:p>
          <a:p>
            <a:pPr eaLnBrk="1" hangingPunct="1">
              <a:buFont typeface="Wingdings" charset="0"/>
              <a:buNone/>
            </a:pPr>
            <a:r>
              <a:rPr lang="en-US" altLang="ja-JP" sz="2200" b="1">
                <a:latin typeface="Courier New" charset="0"/>
                <a:ea typeface="ＭＳ Ｐゴシック"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GLUT Callback Functions</a:t>
            </a:r>
          </a:p>
        </p:txBody>
      </p:sp>
      <p:sp>
        <p:nvSpPr>
          <p:cNvPr id="27651" name="Rectangle 5"/>
          <p:cNvSpPr>
            <a:spLocks noGrp="1" noChangeArrowheads="1"/>
          </p:cNvSpPr>
          <p:nvPr>
            <p:ph type="body" idx="1"/>
          </p:nvPr>
        </p:nvSpPr>
        <p:spPr/>
        <p:txBody>
          <a:bodyPr/>
          <a:lstStyle/>
          <a:p>
            <a:pPr eaLnBrk="1" hangingPunct="1"/>
            <a:r>
              <a:rPr lang="en-US" altLang="ja-JP">
                <a:latin typeface="Verdana" charset="0"/>
                <a:ea typeface="ＭＳ Ｐゴシック" charset="0"/>
              </a:rPr>
              <a:t>Routine to call</a:t>
            </a:r>
            <a:br>
              <a:rPr lang="en-US" altLang="ja-JP">
                <a:latin typeface="Verdana" charset="0"/>
                <a:ea typeface="ＭＳ Ｐゴシック" charset="0"/>
              </a:rPr>
            </a:br>
            <a:r>
              <a:rPr lang="en-US" altLang="ja-JP">
                <a:latin typeface="Verdana" charset="0"/>
                <a:ea typeface="ＭＳ Ｐゴシック" charset="0"/>
              </a:rPr>
              <a:t>when something happens</a:t>
            </a:r>
          </a:p>
          <a:p>
            <a:pPr lvl="1" eaLnBrk="1" hangingPunct="1"/>
            <a:r>
              <a:rPr lang="en-US" altLang="ja-JP">
                <a:latin typeface="Verdana" charset="0"/>
                <a:ea typeface="ＭＳ Ｐゴシック" charset="0"/>
              </a:rPr>
              <a:t>window resize or redraw</a:t>
            </a:r>
          </a:p>
          <a:p>
            <a:pPr lvl="1" eaLnBrk="1" hangingPunct="1"/>
            <a:r>
              <a:rPr lang="en-US" altLang="ja-JP">
                <a:latin typeface="Verdana" charset="0"/>
                <a:ea typeface="ＭＳ Ｐゴシック" charset="0"/>
              </a:rPr>
              <a:t>user input</a:t>
            </a:r>
          </a:p>
          <a:p>
            <a:pPr lvl="1" eaLnBrk="1" hangingPunct="1"/>
            <a:r>
              <a:rPr lang="en-US" altLang="ja-JP">
                <a:latin typeface="Verdana" charset="0"/>
                <a:ea typeface="ＭＳ Ｐゴシック" charset="0"/>
              </a:rPr>
              <a:t>animation</a:t>
            </a:r>
          </a:p>
          <a:p>
            <a:pPr eaLnBrk="1" hangingPunct="1"/>
            <a:r>
              <a:rPr lang="en-US" altLang="ja-JP">
                <a:latin typeface="Arial" charset="0"/>
                <a:ea typeface="ＭＳ Ｐゴシック" charset="0"/>
              </a:rPr>
              <a:t>“</a:t>
            </a:r>
            <a:r>
              <a:rPr lang="en-US" altLang="ja-JP">
                <a:latin typeface="Verdana" charset="0"/>
                <a:ea typeface="ＭＳ Ｐゴシック" charset="0"/>
              </a:rPr>
              <a:t>Register</a:t>
            </a:r>
            <a:r>
              <a:rPr lang="en-US" altLang="ja-JP">
                <a:latin typeface="Arial" charset="0"/>
                <a:ea typeface="ＭＳ Ｐゴシック" charset="0"/>
              </a:rPr>
              <a:t>”</a:t>
            </a:r>
            <a:r>
              <a:rPr lang="en-US" altLang="ja-JP">
                <a:latin typeface="Verdana" charset="0"/>
                <a:ea typeface="ＭＳ Ｐゴシック" charset="0"/>
              </a:rPr>
              <a:t> callbacks with GLUT</a:t>
            </a:r>
          </a:p>
          <a:p>
            <a:pPr lvl="2" eaLnBrk="1" hangingPunct="1">
              <a:buFont typeface="Wingdings" charset="0"/>
              <a:buNone/>
            </a:pPr>
            <a:r>
              <a:rPr lang="en-US" altLang="ja-JP" b="1">
                <a:latin typeface="Courier New" charset="0"/>
                <a:ea typeface="ＭＳ Ｐゴシック" charset="0"/>
              </a:rPr>
              <a:t>glutDisplayFunc( </a:t>
            </a:r>
            <a:r>
              <a:rPr lang="en-US" altLang="ja-JP" b="1" i="1">
                <a:latin typeface="Courier New" charset="0"/>
                <a:ea typeface="ＭＳ Ｐゴシック" charset="0"/>
              </a:rPr>
              <a:t>display</a:t>
            </a:r>
            <a:r>
              <a:rPr lang="en-US" altLang="ja-JP" b="1">
                <a:latin typeface="Courier New" charset="0"/>
                <a:ea typeface="ＭＳ Ｐゴシック" charset="0"/>
              </a:rPr>
              <a:t> );</a:t>
            </a:r>
          </a:p>
          <a:p>
            <a:pPr lvl="2" eaLnBrk="1" hangingPunct="1">
              <a:buFont typeface="Wingdings" charset="0"/>
              <a:buNone/>
            </a:pPr>
            <a:r>
              <a:rPr lang="en-US" altLang="ja-JP" b="1">
                <a:latin typeface="Courier New" charset="0"/>
                <a:ea typeface="ＭＳ Ｐゴシック" charset="0"/>
              </a:rPr>
              <a:t>glutIdleFunc( </a:t>
            </a:r>
            <a:r>
              <a:rPr lang="en-US" altLang="ja-JP" b="1" i="1">
                <a:latin typeface="Courier New" charset="0"/>
                <a:ea typeface="ＭＳ Ｐゴシック" charset="0"/>
              </a:rPr>
              <a:t>idle</a:t>
            </a:r>
            <a:r>
              <a:rPr lang="en-US" altLang="ja-JP" b="1">
                <a:latin typeface="Courier New" charset="0"/>
                <a:ea typeface="ＭＳ Ｐゴシック" charset="0"/>
              </a:rPr>
              <a:t> );</a:t>
            </a:r>
          </a:p>
          <a:p>
            <a:pPr lvl="2" eaLnBrk="1" hangingPunct="1">
              <a:buFont typeface="Wingdings" charset="0"/>
              <a:buNone/>
            </a:pPr>
            <a:r>
              <a:rPr lang="en-US" altLang="ja-JP" b="1">
                <a:latin typeface="Courier New" charset="0"/>
                <a:ea typeface="ＭＳ Ｐゴシック" charset="0"/>
              </a:rPr>
              <a:t>glutKeyboardFunc( </a:t>
            </a:r>
            <a:r>
              <a:rPr lang="en-US" altLang="ja-JP" b="1" i="1">
                <a:latin typeface="Courier New" charset="0"/>
                <a:ea typeface="ＭＳ Ｐゴシック" charset="0"/>
              </a:rPr>
              <a:t>keyboard</a:t>
            </a:r>
            <a:r>
              <a:rPr lang="en-US" altLang="ja-JP" b="1">
                <a:latin typeface="Courier New" charset="0"/>
                <a:ea typeface="ＭＳ Ｐゴシック"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Rendering Callback</a:t>
            </a:r>
          </a:p>
        </p:txBody>
      </p:sp>
      <p:sp>
        <p:nvSpPr>
          <p:cNvPr id="28675" name="Rectangle 5"/>
          <p:cNvSpPr>
            <a:spLocks noGrp="1" noChangeArrowheads="1"/>
          </p:cNvSpPr>
          <p:nvPr>
            <p:ph type="body" idx="1"/>
          </p:nvPr>
        </p:nvSpPr>
        <p:spPr/>
        <p:txBody>
          <a:bodyPr/>
          <a:lstStyle/>
          <a:p>
            <a:pPr eaLnBrk="1" hangingPunct="1">
              <a:lnSpc>
                <a:spcPct val="80000"/>
              </a:lnSpc>
            </a:pPr>
            <a:r>
              <a:rPr lang="en-US" altLang="ja-JP" sz="2100">
                <a:latin typeface="Verdana" charset="0"/>
                <a:ea typeface="ＭＳ Ｐゴシック" charset="0"/>
              </a:rPr>
              <a:t>Do all of your drawing here</a:t>
            </a:r>
          </a:p>
          <a:p>
            <a:pPr algn="ctr" eaLnBrk="1" hangingPunct="1">
              <a:lnSpc>
                <a:spcPct val="80000"/>
              </a:lnSpc>
              <a:buFont typeface="Wingdings" charset="0"/>
              <a:buNone/>
            </a:pPr>
            <a:r>
              <a:rPr lang="en-US" altLang="ja-JP" sz="2100" b="1">
                <a:solidFill>
                  <a:schemeClr val="accent2"/>
                </a:solidFill>
                <a:latin typeface="Courier New" charset="0"/>
                <a:ea typeface="ＭＳ Ｐゴシック" charset="0"/>
              </a:rPr>
              <a:t>glutDisplayFunc( </a:t>
            </a:r>
            <a:r>
              <a:rPr lang="en-US" altLang="ja-JP" sz="2100" b="1" i="1">
                <a:solidFill>
                  <a:schemeClr val="accent2"/>
                </a:solidFill>
                <a:latin typeface="Courier New" charset="0"/>
                <a:ea typeface="ＭＳ Ｐゴシック" charset="0"/>
              </a:rPr>
              <a:t>display</a:t>
            </a:r>
            <a:r>
              <a:rPr lang="en-US" altLang="ja-JP" sz="2100" b="1">
                <a:solidFill>
                  <a:schemeClr val="accent2"/>
                </a:solidFill>
                <a:latin typeface="Courier New" charset="0"/>
                <a:ea typeface="ＭＳ Ｐゴシック" charset="0"/>
              </a:rPr>
              <a:t> );</a:t>
            </a:r>
          </a:p>
          <a:p>
            <a:pPr eaLnBrk="1" hangingPunct="1">
              <a:lnSpc>
                <a:spcPct val="80000"/>
              </a:lnSpc>
              <a:buFont typeface="Wingdings" charset="0"/>
              <a:buNone/>
            </a:pPr>
            <a:r>
              <a:rPr lang="en-US" altLang="ja-JP" sz="2100" b="1">
                <a:latin typeface="Courier New" charset="0"/>
                <a:ea typeface="ＭＳ Ｐゴシック" charset="0"/>
              </a:rPr>
              <a:t>	void display( void )</a:t>
            </a:r>
          </a:p>
          <a:p>
            <a:pPr eaLnBrk="1" hangingPunct="1">
              <a:lnSpc>
                <a:spcPct val="80000"/>
              </a:lnSpc>
              <a:buFont typeface="Wingdings" charset="0"/>
              <a:buNone/>
            </a:pPr>
            <a:r>
              <a:rPr lang="en-US" altLang="ja-JP" sz="2100" b="1">
                <a:latin typeface="Courier New" charset="0"/>
                <a:ea typeface="ＭＳ Ｐゴシック" charset="0"/>
              </a:rPr>
              <a:t>	{</a:t>
            </a:r>
          </a:p>
          <a:p>
            <a:pPr eaLnBrk="1" hangingPunct="1">
              <a:lnSpc>
                <a:spcPct val="80000"/>
              </a:lnSpc>
              <a:buFont typeface="Wingdings" charset="0"/>
              <a:buNone/>
            </a:pPr>
            <a:r>
              <a:rPr lang="en-US" altLang="ja-JP" sz="2100" b="1">
                <a:latin typeface="Courier New" charset="0"/>
                <a:ea typeface="ＭＳ Ｐゴシック" charset="0"/>
              </a:rPr>
              <a:t>	  glClear( GL_COLOR_BUFFER_BIT );</a:t>
            </a:r>
          </a:p>
          <a:p>
            <a:pPr eaLnBrk="1" hangingPunct="1">
              <a:lnSpc>
                <a:spcPct val="80000"/>
              </a:lnSpc>
              <a:buFont typeface="Wingdings" charset="0"/>
              <a:buNone/>
            </a:pPr>
            <a:r>
              <a:rPr lang="en-US" altLang="ja-JP" sz="2100" b="1">
                <a:latin typeface="Courier New" charset="0"/>
                <a:ea typeface="ＭＳ Ｐゴシック" charset="0"/>
              </a:rPr>
              <a:t>	  glBegin( GL_TRIANGLE_STRIP );</a:t>
            </a:r>
          </a:p>
          <a:p>
            <a:pPr eaLnBrk="1" hangingPunct="1">
              <a:lnSpc>
                <a:spcPct val="80000"/>
              </a:lnSpc>
              <a:buFont typeface="Wingdings" charset="0"/>
              <a:buNone/>
            </a:pPr>
            <a:r>
              <a:rPr lang="en-US" altLang="ja-JP" sz="2100" b="1">
                <a:latin typeface="Courier New" charset="0"/>
                <a:ea typeface="ＭＳ Ｐゴシック" charset="0"/>
              </a:rPr>
              <a:t>	    glVertex3fv( v[0] );</a:t>
            </a:r>
          </a:p>
          <a:p>
            <a:pPr eaLnBrk="1" hangingPunct="1">
              <a:lnSpc>
                <a:spcPct val="80000"/>
              </a:lnSpc>
              <a:buFont typeface="Wingdings" charset="0"/>
              <a:buNone/>
            </a:pPr>
            <a:r>
              <a:rPr lang="en-US" altLang="ja-JP" sz="2100" b="1">
                <a:latin typeface="Courier New" charset="0"/>
                <a:ea typeface="ＭＳ Ｐゴシック" charset="0"/>
              </a:rPr>
              <a:t>	    glVertex3fv( v[1] );</a:t>
            </a:r>
          </a:p>
          <a:p>
            <a:pPr eaLnBrk="1" hangingPunct="1">
              <a:lnSpc>
                <a:spcPct val="80000"/>
              </a:lnSpc>
              <a:buFont typeface="Wingdings" charset="0"/>
              <a:buNone/>
            </a:pPr>
            <a:r>
              <a:rPr lang="en-US" altLang="ja-JP" sz="2100" b="1">
                <a:latin typeface="Courier New" charset="0"/>
                <a:ea typeface="ＭＳ Ｐゴシック" charset="0"/>
              </a:rPr>
              <a:t>	    glVertex3fv( v[2] );</a:t>
            </a:r>
          </a:p>
          <a:p>
            <a:pPr eaLnBrk="1" hangingPunct="1">
              <a:lnSpc>
                <a:spcPct val="80000"/>
              </a:lnSpc>
              <a:buFont typeface="Wingdings" charset="0"/>
              <a:buNone/>
            </a:pPr>
            <a:r>
              <a:rPr lang="en-US" altLang="ja-JP" sz="2100" b="1">
                <a:latin typeface="Courier New" charset="0"/>
                <a:ea typeface="ＭＳ Ｐゴシック" charset="0"/>
              </a:rPr>
              <a:t>	    glVertex3fv( v[3] );</a:t>
            </a:r>
          </a:p>
          <a:p>
            <a:pPr eaLnBrk="1" hangingPunct="1">
              <a:lnSpc>
                <a:spcPct val="80000"/>
              </a:lnSpc>
              <a:buFont typeface="Wingdings" charset="0"/>
              <a:buNone/>
            </a:pPr>
            <a:r>
              <a:rPr lang="en-US" altLang="ja-JP" sz="2100" b="1">
                <a:latin typeface="Courier New" charset="0"/>
                <a:ea typeface="ＭＳ Ｐゴシック" charset="0"/>
              </a:rPr>
              <a:t>	  glEnd();</a:t>
            </a:r>
          </a:p>
          <a:p>
            <a:pPr eaLnBrk="1" hangingPunct="1">
              <a:lnSpc>
                <a:spcPct val="80000"/>
              </a:lnSpc>
              <a:buFont typeface="Wingdings" charset="0"/>
              <a:buNone/>
            </a:pPr>
            <a:r>
              <a:rPr lang="en-US" altLang="ja-JP" sz="2100" b="1">
                <a:latin typeface="Courier New" charset="0"/>
                <a:ea typeface="ＭＳ Ｐゴシック" charset="0"/>
              </a:rPr>
              <a:t>	  glutSwapBuffers();</a:t>
            </a:r>
          </a:p>
          <a:p>
            <a:pPr eaLnBrk="1" hangingPunct="1">
              <a:lnSpc>
                <a:spcPct val="80000"/>
              </a:lnSpc>
              <a:buFont typeface="Wingdings" charset="0"/>
              <a:buNone/>
            </a:pPr>
            <a:r>
              <a:rPr lang="en-US" altLang="ja-JP" sz="2100" b="1">
                <a:latin typeface="Courier New" charset="0"/>
                <a:ea typeface="ＭＳ Ｐゴシック"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Idle Callbacks</a:t>
            </a:r>
          </a:p>
        </p:txBody>
      </p:sp>
      <p:sp>
        <p:nvSpPr>
          <p:cNvPr id="29699" name="Rectangle 5"/>
          <p:cNvSpPr>
            <a:spLocks noGrp="1" noChangeArrowheads="1"/>
          </p:cNvSpPr>
          <p:nvPr>
            <p:ph type="body" idx="1"/>
          </p:nvPr>
        </p:nvSpPr>
        <p:spPr>
          <a:xfrm>
            <a:off x="566738" y="1752600"/>
            <a:ext cx="8253412" cy="4267200"/>
          </a:xfrm>
        </p:spPr>
        <p:txBody>
          <a:bodyPr/>
          <a:lstStyle/>
          <a:p>
            <a:pPr eaLnBrk="1" hangingPunct="1"/>
            <a:r>
              <a:rPr lang="en-US" altLang="ja-JP">
                <a:latin typeface="Verdana" charset="0"/>
                <a:ea typeface="ＭＳ Ｐゴシック" charset="0"/>
              </a:rPr>
              <a:t>Use for animation &amp; continuous update</a:t>
            </a:r>
          </a:p>
          <a:p>
            <a:pPr algn="ctr" eaLnBrk="1" hangingPunct="1">
              <a:buFont typeface="Wingdings" charset="0"/>
              <a:buNone/>
            </a:pPr>
            <a:r>
              <a:rPr lang="en-US" altLang="ja-JP" b="1">
                <a:solidFill>
                  <a:schemeClr val="accent2"/>
                </a:solidFill>
                <a:latin typeface="Courier New" charset="0"/>
                <a:ea typeface="ＭＳ Ｐゴシック" charset="0"/>
              </a:rPr>
              <a:t>glutIdleFunc( </a:t>
            </a:r>
            <a:r>
              <a:rPr lang="en-US" altLang="ja-JP" b="1" i="1">
                <a:solidFill>
                  <a:schemeClr val="accent2"/>
                </a:solidFill>
                <a:latin typeface="Courier New" charset="0"/>
                <a:ea typeface="ＭＳ Ｐゴシック" charset="0"/>
              </a:rPr>
              <a:t>idle</a:t>
            </a:r>
            <a:r>
              <a:rPr lang="en-US" altLang="ja-JP" b="1">
                <a:solidFill>
                  <a:schemeClr val="accent2"/>
                </a:solidFill>
                <a:latin typeface="Courier New" charset="0"/>
                <a:ea typeface="ＭＳ Ｐゴシック" charset="0"/>
              </a:rPr>
              <a:t> );</a:t>
            </a:r>
          </a:p>
          <a:p>
            <a:pPr eaLnBrk="1" hangingPunct="1">
              <a:buFont typeface="Wingdings" charset="0"/>
              <a:buNone/>
            </a:pPr>
            <a:r>
              <a:rPr lang="en-US" altLang="ja-JP" b="1">
                <a:latin typeface="Courier New" charset="0"/>
                <a:ea typeface="ＭＳ Ｐゴシック" charset="0"/>
              </a:rPr>
              <a:t>	void idle( void )</a:t>
            </a:r>
          </a:p>
          <a:p>
            <a:pPr eaLnBrk="1" hangingPunct="1">
              <a:buFont typeface="Wingdings" charset="0"/>
              <a:buNone/>
            </a:pPr>
            <a:r>
              <a:rPr lang="en-US" altLang="ja-JP" b="1">
                <a:latin typeface="Courier New" charset="0"/>
                <a:ea typeface="ＭＳ Ｐゴシック" charset="0"/>
              </a:rPr>
              <a:t>	{</a:t>
            </a:r>
          </a:p>
          <a:p>
            <a:pPr eaLnBrk="1" hangingPunct="1">
              <a:buFont typeface="Wingdings" charset="0"/>
              <a:buNone/>
            </a:pPr>
            <a:r>
              <a:rPr lang="en-US" altLang="ja-JP" b="1">
                <a:latin typeface="Courier New" charset="0"/>
                <a:ea typeface="ＭＳ Ｐゴシック" charset="0"/>
              </a:rPr>
              <a:t>	  t += dt;</a:t>
            </a:r>
          </a:p>
          <a:p>
            <a:pPr eaLnBrk="1" hangingPunct="1">
              <a:buFont typeface="Wingdings" charset="0"/>
              <a:buNone/>
            </a:pPr>
            <a:r>
              <a:rPr lang="en-US" altLang="ja-JP" b="1">
                <a:latin typeface="Courier New" charset="0"/>
                <a:ea typeface="ＭＳ Ｐゴシック" charset="0"/>
              </a:rPr>
              <a:t>	  glutPostRedisplay();</a:t>
            </a:r>
          </a:p>
          <a:p>
            <a:pPr eaLnBrk="1" hangingPunct="1">
              <a:buFont typeface="Wingdings" charset="0"/>
              <a:buNone/>
            </a:pPr>
            <a:r>
              <a:rPr lang="en-US" altLang="ja-JP" b="1">
                <a:latin typeface="Courier New" charset="0"/>
                <a:ea typeface="ＭＳ Ｐゴシック"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User Input Callbacks</a:t>
            </a:r>
          </a:p>
        </p:txBody>
      </p:sp>
      <p:sp>
        <p:nvSpPr>
          <p:cNvPr id="30723" name="Rectangle 3"/>
          <p:cNvSpPr>
            <a:spLocks noGrp="1" noChangeArrowheads="1"/>
          </p:cNvSpPr>
          <p:nvPr>
            <p:ph type="body" idx="1"/>
          </p:nvPr>
        </p:nvSpPr>
        <p:spPr>
          <a:xfrm>
            <a:off x="566738" y="1752600"/>
            <a:ext cx="8001000" cy="4413250"/>
          </a:xfrm>
        </p:spPr>
        <p:txBody>
          <a:bodyPr/>
          <a:lstStyle/>
          <a:p>
            <a:pPr eaLnBrk="1" hangingPunct="1">
              <a:lnSpc>
                <a:spcPct val="80000"/>
              </a:lnSpc>
            </a:pPr>
            <a:r>
              <a:rPr lang="en-US" altLang="ja-JP" sz="2000">
                <a:latin typeface="Verdana" charset="0"/>
                <a:ea typeface="ＭＳ Ｐゴシック" charset="0"/>
              </a:rPr>
              <a:t>Process user input</a:t>
            </a:r>
          </a:p>
          <a:p>
            <a:pPr algn="ctr" eaLnBrk="1" hangingPunct="1">
              <a:lnSpc>
                <a:spcPct val="80000"/>
              </a:lnSpc>
              <a:buFont typeface="Wingdings" charset="0"/>
              <a:buNone/>
            </a:pPr>
            <a:r>
              <a:rPr lang="en-US" altLang="ja-JP" sz="2000" b="1">
                <a:solidFill>
                  <a:schemeClr val="accent2"/>
                </a:solidFill>
                <a:latin typeface="Courier New" charset="0"/>
                <a:ea typeface="ＭＳ Ｐゴシック" charset="0"/>
              </a:rPr>
              <a:t>glutKeyboardFunc( </a:t>
            </a:r>
            <a:r>
              <a:rPr lang="en-US" altLang="ja-JP" sz="2000" b="1" i="1">
                <a:solidFill>
                  <a:schemeClr val="accent2"/>
                </a:solidFill>
                <a:latin typeface="Courier New" charset="0"/>
                <a:ea typeface="ＭＳ Ｐゴシック" charset="0"/>
              </a:rPr>
              <a:t>keyboard</a:t>
            </a:r>
            <a:r>
              <a:rPr lang="en-US" altLang="ja-JP" sz="2000" b="1">
                <a:solidFill>
                  <a:schemeClr val="accent2"/>
                </a:solidFill>
                <a:latin typeface="Courier New" charset="0"/>
                <a:ea typeface="ＭＳ Ｐゴシック" charset="0"/>
              </a:rPr>
              <a:t> );</a:t>
            </a:r>
          </a:p>
          <a:p>
            <a:pPr eaLnBrk="1" hangingPunct="1">
              <a:lnSpc>
                <a:spcPct val="80000"/>
              </a:lnSpc>
              <a:buFont typeface="Wingdings" charset="0"/>
              <a:buNone/>
            </a:pPr>
            <a:r>
              <a:rPr lang="en-US" altLang="ja-JP" sz="2000" b="1">
                <a:latin typeface="Courier New" charset="0"/>
                <a:ea typeface="ＭＳ Ｐゴシック" charset="0"/>
              </a:rPr>
              <a:t>	void keyboard( unsigned char key, int x, int y )</a:t>
            </a:r>
          </a:p>
          <a:p>
            <a:pPr eaLnBrk="1" hangingPunct="1">
              <a:lnSpc>
                <a:spcPct val="80000"/>
              </a:lnSpc>
              <a:buFont typeface="Wingdings" charset="0"/>
              <a:buNone/>
            </a:pPr>
            <a:r>
              <a:rPr lang="en-US" altLang="ja-JP" sz="2000" b="1">
                <a:latin typeface="Courier New" charset="0"/>
                <a:ea typeface="ＭＳ Ｐゴシック" charset="0"/>
              </a:rPr>
              <a:t>	{</a:t>
            </a:r>
          </a:p>
          <a:p>
            <a:pPr eaLnBrk="1" hangingPunct="1">
              <a:lnSpc>
                <a:spcPct val="80000"/>
              </a:lnSpc>
              <a:buFont typeface="Wingdings" charset="0"/>
              <a:buNone/>
            </a:pPr>
            <a:r>
              <a:rPr lang="en-US" altLang="ja-JP" sz="2000" b="1">
                <a:latin typeface="Courier New" charset="0"/>
                <a:ea typeface="ＭＳ Ｐゴシック" charset="0"/>
              </a:rPr>
              <a:t>	  switch( key ) {</a:t>
            </a:r>
          </a:p>
          <a:p>
            <a:pPr eaLnBrk="1" hangingPunct="1">
              <a:lnSpc>
                <a:spcPct val="80000"/>
              </a:lnSpc>
              <a:buFont typeface="Wingdings" charset="0"/>
              <a:buNone/>
            </a:pPr>
            <a:r>
              <a:rPr lang="en-US" altLang="ja-JP" sz="2000" b="1">
                <a:latin typeface="Courier New" charset="0"/>
                <a:ea typeface="ＭＳ Ｐゴシック" charset="0"/>
              </a:rPr>
              <a:t>	    case ‘q’ : case ‘Q’ :</a:t>
            </a:r>
          </a:p>
          <a:p>
            <a:pPr eaLnBrk="1" hangingPunct="1">
              <a:lnSpc>
                <a:spcPct val="80000"/>
              </a:lnSpc>
              <a:buFont typeface="Wingdings" charset="0"/>
              <a:buNone/>
            </a:pPr>
            <a:r>
              <a:rPr lang="en-US" altLang="ja-JP" sz="2000" b="1">
                <a:latin typeface="Courier New" charset="0"/>
                <a:ea typeface="ＭＳ Ｐゴシック" charset="0"/>
              </a:rPr>
              <a:t>	      exit( EXIT_SUCCESS );</a:t>
            </a:r>
          </a:p>
          <a:p>
            <a:pPr eaLnBrk="1" hangingPunct="1">
              <a:lnSpc>
                <a:spcPct val="80000"/>
              </a:lnSpc>
              <a:buFont typeface="Wingdings" charset="0"/>
              <a:buNone/>
            </a:pPr>
            <a:r>
              <a:rPr lang="en-US" altLang="ja-JP" sz="2000" b="1">
                <a:latin typeface="Courier New" charset="0"/>
                <a:ea typeface="ＭＳ Ｐゴシック" charset="0"/>
              </a:rPr>
              <a:t>	      break;</a:t>
            </a:r>
          </a:p>
          <a:p>
            <a:pPr eaLnBrk="1" hangingPunct="1">
              <a:lnSpc>
                <a:spcPct val="80000"/>
              </a:lnSpc>
              <a:buFont typeface="Wingdings" charset="0"/>
              <a:buNone/>
            </a:pPr>
            <a:r>
              <a:rPr lang="en-US" altLang="ja-JP" sz="2000" b="1">
                <a:latin typeface="Courier New" charset="0"/>
                <a:ea typeface="ＭＳ Ｐゴシック" charset="0"/>
              </a:rPr>
              <a:t>	    case ‘r’ : case ‘R’ :</a:t>
            </a:r>
          </a:p>
          <a:p>
            <a:pPr eaLnBrk="1" hangingPunct="1">
              <a:lnSpc>
                <a:spcPct val="80000"/>
              </a:lnSpc>
              <a:buFont typeface="Wingdings" charset="0"/>
              <a:buNone/>
            </a:pPr>
            <a:r>
              <a:rPr lang="en-US" altLang="ja-JP" sz="2000" b="1">
                <a:latin typeface="Courier New" charset="0"/>
                <a:ea typeface="ＭＳ Ｐゴシック" charset="0"/>
              </a:rPr>
              <a:t>	      rotate = GL_TRUE;</a:t>
            </a:r>
          </a:p>
          <a:p>
            <a:pPr eaLnBrk="1" hangingPunct="1">
              <a:lnSpc>
                <a:spcPct val="80000"/>
              </a:lnSpc>
              <a:buFont typeface="Wingdings" charset="0"/>
              <a:buNone/>
            </a:pPr>
            <a:r>
              <a:rPr lang="en-US" altLang="ja-JP" sz="2000" b="1">
                <a:latin typeface="Courier New" charset="0"/>
                <a:ea typeface="ＭＳ Ｐゴシック" charset="0"/>
              </a:rPr>
              <a:t>	      glutPostRedisplay();</a:t>
            </a:r>
          </a:p>
          <a:p>
            <a:pPr eaLnBrk="1" hangingPunct="1">
              <a:lnSpc>
                <a:spcPct val="80000"/>
              </a:lnSpc>
              <a:buFont typeface="Wingdings" charset="0"/>
              <a:buNone/>
            </a:pPr>
            <a:r>
              <a:rPr lang="en-US" altLang="ja-JP" sz="2000" b="1">
                <a:latin typeface="Courier New" charset="0"/>
                <a:ea typeface="ＭＳ Ｐゴシック" charset="0"/>
              </a:rPr>
              <a:t>	      break;</a:t>
            </a:r>
          </a:p>
          <a:p>
            <a:pPr eaLnBrk="1" hangingPunct="1">
              <a:lnSpc>
                <a:spcPct val="80000"/>
              </a:lnSpc>
              <a:buFont typeface="Wingdings" charset="0"/>
              <a:buNone/>
            </a:pPr>
            <a:r>
              <a:rPr lang="en-US" altLang="ja-JP" sz="2000" b="1">
                <a:latin typeface="Courier New" charset="0"/>
                <a:ea typeface="ＭＳ Ｐゴシック" charset="0"/>
              </a:rPr>
              <a:t>	  }</a:t>
            </a:r>
          </a:p>
          <a:p>
            <a:pPr eaLnBrk="1" hangingPunct="1">
              <a:lnSpc>
                <a:spcPct val="80000"/>
              </a:lnSpc>
              <a:buFont typeface="Wingdings" charset="0"/>
              <a:buNone/>
            </a:pPr>
            <a:r>
              <a:rPr lang="en-US" altLang="ja-JP" sz="2000" b="1">
                <a:latin typeface="Courier New" charset="0"/>
                <a:ea typeface="ＭＳ Ｐゴシック" charset="0"/>
              </a:rPr>
              <a:t>	}</a:t>
            </a:r>
            <a:endParaRPr lang="en-US" altLang="ja-JP" sz="1300" b="1">
              <a:latin typeface="Courier New"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On-Line Resources</a:t>
            </a:r>
          </a:p>
        </p:txBody>
      </p:sp>
      <p:sp>
        <p:nvSpPr>
          <p:cNvPr id="31747" name="Rectangle 5"/>
          <p:cNvSpPr>
            <a:spLocks noGrp="1" noChangeArrowheads="1"/>
          </p:cNvSpPr>
          <p:nvPr>
            <p:ph type="body" idx="1"/>
          </p:nvPr>
        </p:nvSpPr>
        <p:spPr>
          <a:xfrm>
            <a:off x="566738" y="1752600"/>
            <a:ext cx="8108950" cy="4267200"/>
          </a:xfrm>
        </p:spPr>
        <p:txBody>
          <a:bodyPr/>
          <a:lstStyle/>
          <a:p>
            <a:pPr eaLnBrk="1" hangingPunct="1">
              <a:lnSpc>
                <a:spcPct val="90000"/>
              </a:lnSpc>
            </a:pPr>
            <a:r>
              <a:rPr lang="en-US" altLang="ja-JP" sz="2400">
                <a:solidFill>
                  <a:schemeClr val="accent2"/>
                </a:solidFill>
                <a:latin typeface="Verdana" charset="0"/>
                <a:ea typeface="ＭＳ Ｐゴシック" charset="0"/>
              </a:rPr>
              <a:t>http://www.opengl.org/</a:t>
            </a:r>
          </a:p>
          <a:p>
            <a:pPr lvl="1" eaLnBrk="1" hangingPunct="1">
              <a:lnSpc>
                <a:spcPct val="90000"/>
              </a:lnSpc>
            </a:pPr>
            <a:r>
              <a:rPr lang="en-US" altLang="ja-JP" sz="2200">
                <a:latin typeface="Verdana" charset="0"/>
                <a:ea typeface="ＭＳ Ｐゴシック" charset="0"/>
              </a:rPr>
              <a:t>start here; up to date specification and lots of sample code</a:t>
            </a:r>
          </a:p>
          <a:p>
            <a:pPr eaLnBrk="1" hangingPunct="1">
              <a:lnSpc>
                <a:spcPct val="90000"/>
              </a:lnSpc>
            </a:pPr>
            <a:r>
              <a:rPr lang="en-US" altLang="ja-JP" sz="2400">
                <a:solidFill>
                  <a:schemeClr val="accent2"/>
                </a:solidFill>
                <a:latin typeface="Verdana" charset="0"/>
                <a:ea typeface="ＭＳ Ｐゴシック" charset="0"/>
              </a:rPr>
              <a:t>news:comp.graphics.api.opengl</a:t>
            </a:r>
          </a:p>
          <a:p>
            <a:pPr eaLnBrk="1" hangingPunct="1">
              <a:lnSpc>
                <a:spcPct val="90000"/>
              </a:lnSpc>
            </a:pPr>
            <a:r>
              <a:rPr lang="en-US" altLang="ja-JP" sz="2400">
                <a:solidFill>
                  <a:schemeClr val="accent2"/>
                </a:solidFill>
                <a:latin typeface="Verdana" charset="0"/>
                <a:ea typeface="ＭＳ Ｐゴシック" charset="0"/>
              </a:rPr>
              <a:t>http://www.sgi.com/software/opengl/</a:t>
            </a:r>
          </a:p>
          <a:p>
            <a:pPr eaLnBrk="1" hangingPunct="1">
              <a:lnSpc>
                <a:spcPct val="90000"/>
              </a:lnSpc>
            </a:pPr>
            <a:r>
              <a:rPr lang="en-US" altLang="ja-JP" sz="2400">
                <a:solidFill>
                  <a:schemeClr val="accent2"/>
                </a:solidFill>
                <a:latin typeface="Verdana" charset="0"/>
                <a:ea typeface="ＭＳ Ｐゴシック" charset="0"/>
              </a:rPr>
              <a:t>http://www.mesa3d.org/</a:t>
            </a:r>
          </a:p>
          <a:p>
            <a:pPr lvl="1" eaLnBrk="1" hangingPunct="1">
              <a:lnSpc>
                <a:spcPct val="90000"/>
              </a:lnSpc>
            </a:pPr>
            <a:r>
              <a:rPr lang="en-US" altLang="ja-JP" sz="2200">
                <a:latin typeface="Verdana" charset="0"/>
                <a:ea typeface="ＭＳ Ｐゴシック" charset="0"/>
              </a:rPr>
              <a:t>Brian Paul</a:t>
            </a:r>
            <a:r>
              <a:rPr lang="en-US" altLang="ja-JP" sz="2200">
                <a:latin typeface="Arial" charset="0"/>
                <a:ea typeface="ＭＳ Ｐゴシック" charset="0"/>
              </a:rPr>
              <a:t>’</a:t>
            </a:r>
            <a:r>
              <a:rPr lang="en-US" altLang="ja-JP" sz="2200">
                <a:latin typeface="Verdana" charset="0"/>
                <a:ea typeface="ＭＳ Ｐゴシック" charset="0"/>
              </a:rPr>
              <a:t>s Mesa 3D</a:t>
            </a:r>
          </a:p>
          <a:p>
            <a:pPr eaLnBrk="1" hangingPunct="1">
              <a:lnSpc>
                <a:spcPct val="90000"/>
              </a:lnSpc>
            </a:pPr>
            <a:r>
              <a:rPr lang="en-US" altLang="ja-JP" sz="2400">
                <a:solidFill>
                  <a:schemeClr val="accent2"/>
                </a:solidFill>
                <a:latin typeface="Verdana" charset="0"/>
                <a:ea typeface="ＭＳ Ｐゴシック" charset="0"/>
              </a:rPr>
              <a:t>http://www.cs.utah.edu/~narobins/opengl.html</a:t>
            </a:r>
          </a:p>
          <a:p>
            <a:pPr lvl="1" eaLnBrk="1" hangingPunct="1">
              <a:lnSpc>
                <a:spcPct val="90000"/>
              </a:lnSpc>
            </a:pPr>
            <a:r>
              <a:rPr lang="en-US" altLang="ja-JP" sz="2200">
                <a:latin typeface="Verdana" charset="0"/>
                <a:ea typeface="ＭＳ Ｐゴシック" charset="0"/>
              </a:rPr>
              <a:t>very special thanks to Nate Robins for the OpenGL Tutors</a:t>
            </a:r>
          </a:p>
          <a:p>
            <a:pPr lvl="1" eaLnBrk="1" hangingPunct="1">
              <a:lnSpc>
                <a:spcPct val="90000"/>
              </a:lnSpc>
            </a:pPr>
            <a:r>
              <a:rPr lang="en-US" altLang="ja-JP" sz="2200">
                <a:latin typeface="Verdana" charset="0"/>
                <a:ea typeface="ＭＳ Ｐゴシック" charset="0"/>
              </a:rPr>
              <a:t>source code for tutors available here!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en-US" altLang="ja-JP" sz="3400">
                <a:latin typeface="Verdana" charset="0"/>
                <a:ea typeface="ＭＳ Ｐゴシック" charset="0"/>
              </a:rPr>
              <a:t>What is OpenGL? &amp;</a:t>
            </a:r>
            <a:br>
              <a:rPr lang="en-US" altLang="ja-JP" sz="3400">
                <a:latin typeface="Verdana" charset="0"/>
                <a:ea typeface="ＭＳ Ｐゴシック" charset="0"/>
              </a:rPr>
            </a:br>
            <a:r>
              <a:rPr lang="en-US" altLang="ja-JP" sz="3400">
                <a:latin typeface="Verdana" charset="0"/>
                <a:ea typeface="ＭＳ Ｐゴシック" charset="0"/>
              </a:rPr>
              <a:t>What can it do for me?</a:t>
            </a:r>
          </a:p>
        </p:txBody>
      </p:sp>
      <p:sp>
        <p:nvSpPr>
          <p:cNvPr id="5123" name="Rectangle 5"/>
          <p:cNvSpPr>
            <a:spLocks noGrp="1" noChangeArrowheads="1"/>
          </p:cNvSpPr>
          <p:nvPr>
            <p:ph type="body" idx="1"/>
          </p:nvPr>
        </p:nvSpPr>
        <p:spPr/>
        <p:txBody>
          <a:bodyPr/>
          <a:lstStyle/>
          <a:p>
            <a:pPr eaLnBrk="1" hangingPunct="1"/>
            <a:r>
              <a:rPr lang="en-US" altLang="ja-JP">
                <a:latin typeface="Verdana" charset="0"/>
                <a:ea typeface="ＭＳ Ｐゴシック" charset="0"/>
              </a:rPr>
              <a:t>OpenGL is</a:t>
            </a:r>
          </a:p>
          <a:p>
            <a:pPr lvl="1" eaLnBrk="1" hangingPunct="1"/>
            <a:r>
              <a:rPr lang="en-US" altLang="ja-JP">
                <a:latin typeface="Verdana" charset="0"/>
                <a:ea typeface="ＭＳ Ｐゴシック" charset="0"/>
              </a:rPr>
              <a:t>a computer graphics </a:t>
            </a:r>
            <a:r>
              <a:rPr lang="en-US" altLang="ja-JP" i="1">
                <a:latin typeface="Verdana" charset="0"/>
                <a:ea typeface="ＭＳ Ｐゴシック" charset="0"/>
              </a:rPr>
              <a:t>rendering </a:t>
            </a:r>
            <a:r>
              <a:rPr lang="en-US" altLang="ja-JP">
                <a:latin typeface="Verdana" charset="0"/>
                <a:ea typeface="ＭＳ Ｐゴシック" charset="0"/>
              </a:rPr>
              <a:t>API</a:t>
            </a:r>
          </a:p>
          <a:p>
            <a:pPr lvl="2" eaLnBrk="1" hangingPunct="1"/>
            <a:r>
              <a:rPr lang="en-US" altLang="ja-JP">
                <a:latin typeface="Verdana" charset="0"/>
                <a:ea typeface="ＭＳ Ｐゴシック" charset="0"/>
              </a:rPr>
              <a:t>generate high-quality color images by rendering with geometric and image primitives</a:t>
            </a:r>
          </a:p>
          <a:p>
            <a:pPr lvl="2" eaLnBrk="1" hangingPunct="1"/>
            <a:r>
              <a:rPr lang="en-US" altLang="ja-JP">
                <a:latin typeface="Verdana" charset="0"/>
                <a:ea typeface="ＭＳ Ｐゴシック" charset="0"/>
              </a:rPr>
              <a:t>create interactive applications with 3D graphics</a:t>
            </a:r>
          </a:p>
          <a:p>
            <a:pPr lvl="1" eaLnBrk="1" hangingPunct="1"/>
            <a:r>
              <a:rPr lang="en-US" altLang="ja-JP">
                <a:latin typeface="Verdana" charset="0"/>
                <a:ea typeface="ＭＳ Ｐゴシック" charset="0"/>
              </a:rPr>
              <a:t>window system independent</a:t>
            </a:r>
          </a:p>
          <a:p>
            <a:pPr lvl="1" eaLnBrk="1" hangingPunct="1"/>
            <a:r>
              <a:rPr lang="en-US" altLang="ja-JP">
                <a:latin typeface="Verdana" charset="0"/>
                <a:ea typeface="ＭＳ Ｐゴシック" charset="0"/>
              </a:rPr>
              <a:t>operating system independent</a:t>
            </a:r>
          </a:p>
        </p:txBody>
      </p:sp>
    </p:spTree>
  </p:cSld>
  <p:clrMapOvr>
    <a:masterClrMapping/>
  </p:clrMapOvr>
  <p:transition xmlns:p14="http://schemas.microsoft.com/office/powerpoint/2010/mai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Books</a:t>
            </a:r>
          </a:p>
        </p:txBody>
      </p:sp>
      <p:sp>
        <p:nvSpPr>
          <p:cNvPr id="32771" name="Rectangle 3"/>
          <p:cNvSpPr>
            <a:spLocks noGrp="1" noChangeArrowheads="1"/>
          </p:cNvSpPr>
          <p:nvPr>
            <p:ph type="body" sz="half" idx="1"/>
          </p:nvPr>
        </p:nvSpPr>
        <p:spPr>
          <a:xfrm>
            <a:off x="566738" y="1752600"/>
            <a:ext cx="4365625" cy="4267200"/>
          </a:xfrm>
        </p:spPr>
        <p:txBody>
          <a:bodyPr/>
          <a:lstStyle/>
          <a:p>
            <a:pPr eaLnBrk="1" hangingPunct="1"/>
            <a:r>
              <a:rPr lang="en-US" altLang="ja-JP" sz="2600">
                <a:latin typeface="Verdana" charset="0"/>
                <a:ea typeface="ＭＳ Ｐゴシック" charset="0"/>
              </a:rPr>
              <a:t>D. Shreiner</a:t>
            </a:r>
            <a:r>
              <a:rPr lang="en-US" altLang="zh-TW" sz="2600">
                <a:latin typeface="Verdana" charset="0"/>
                <a:ea typeface="ＭＳ Ｐゴシック" charset="0"/>
              </a:rPr>
              <a:t>,</a:t>
            </a:r>
            <a:br>
              <a:rPr lang="en-US" altLang="zh-TW" sz="2600">
                <a:latin typeface="Verdana" charset="0"/>
                <a:ea typeface="ＭＳ Ｐゴシック" charset="0"/>
              </a:rPr>
            </a:br>
            <a:r>
              <a:rPr lang="en-US" altLang="ja-JP" sz="2600">
                <a:latin typeface="Verdana" charset="0"/>
                <a:ea typeface="ＭＳ Ｐゴシック" charset="0"/>
              </a:rPr>
              <a:t>M. Woo,</a:t>
            </a:r>
            <a:br>
              <a:rPr lang="en-US" altLang="ja-JP" sz="2600">
                <a:latin typeface="Verdana" charset="0"/>
                <a:ea typeface="ＭＳ Ｐゴシック" charset="0"/>
              </a:rPr>
            </a:br>
            <a:r>
              <a:rPr lang="en-US" altLang="ja-JP" sz="2600">
                <a:latin typeface="Verdana" charset="0"/>
                <a:ea typeface="ＭＳ Ｐゴシック" charset="0"/>
              </a:rPr>
              <a:t>J. Neider,</a:t>
            </a:r>
            <a:br>
              <a:rPr lang="en-US" altLang="ja-JP" sz="2600">
                <a:latin typeface="Verdana" charset="0"/>
                <a:ea typeface="ＭＳ Ｐゴシック" charset="0"/>
              </a:rPr>
            </a:br>
            <a:r>
              <a:rPr lang="en-US" altLang="ja-JP" sz="2600">
                <a:latin typeface="Verdana" charset="0"/>
                <a:ea typeface="ＭＳ Ｐゴシック" charset="0"/>
              </a:rPr>
              <a:t>T. Davis.</a:t>
            </a:r>
            <a:br>
              <a:rPr lang="en-US" altLang="ja-JP" sz="2600">
                <a:latin typeface="Verdana" charset="0"/>
                <a:ea typeface="ＭＳ Ｐゴシック" charset="0"/>
              </a:rPr>
            </a:br>
            <a:r>
              <a:rPr lang="en-US" altLang="ja-JP" sz="2600" i="1">
                <a:solidFill>
                  <a:schemeClr val="accent2"/>
                </a:solidFill>
                <a:latin typeface="Verdana" charset="0"/>
                <a:ea typeface="ＭＳ Ｐゴシック" charset="0"/>
              </a:rPr>
              <a:t>OpenGL</a:t>
            </a:r>
            <a:r>
              <a:rPr lang="en-US" altLang="ja-JP" sz="2600" i="1">
                <a:solidFill>
                  <a:schemeClr val="accent2"/>
                </a:solidFill>
                <a:latin typeface="Arial" charset="0"/>
                <a:ea typeface="ＭＳ Ｐゴシック" charset="0"/>
              </a:rPr>
              <a:t>®</a:t>
            </a:r>
            <a:r>
              <a:rPr lang="en-US" altLang="ja-JP" sz="2600" i="1">
                <a:solidFill>
                  <a:schemeClr val="accent2"/>
                </a:solidFill>
                <a:latin typeface="Verdana" charset="0"/>
                <a:ea typeface="ＭＳ Ｐゴシック" charset="0"/>
              </a:rPr>
              <a:t> Programming Guide: The Official Guide to Learning OpenGL,</a:t>
            </a:r>
            <a:br>
              <a:rPr lang="en-US" altLang="ja-JP" sz="2600" i="1">
                <a:solidFill>
                  <a:schemeClr val="accent2"/>
                </a:solidFill>
                <a:latin typeface="Verdana" charset="0"/>
                <a:ea typeface="ＭＳ Ｐゴシック" charset="0"/>
              </a:rPr>
            </a:br>
            <a:r>
              <a:rPr lang="en-US" altLang="ja-JP" sz="2600" i="1">
                <a:solidFill>
                  <a:schemeClr val="accent2"/>
                </a:solidFill>
                <a:latin typeface="Verdana" charset="0"/>
                <a:ea typeface="ＭＳ Ｐゴシック" charset="0"/>
              </a:rPr>
              <a:t>ver. 2, </a:t>
            </a:r>
            <a:r>
              <a:rPr lang="en-US" altLang="zh-TW" sz="2600" i="1">
                <a:solidFill>
                  <a:schemeClr val="accent2"/>
                </a:solidFill>
                <a:latin typeface="Verdana" charset="0"/>
                <a:ea typeface="ＭＳ Ｐゴシック" charset="0"/>
              </a:rPr>
              <a:t>5th</a:t>
            </a:r>
            <a:r>
              <a:rPr lang="en-US" altLang="ja-JP" sz="2600" i="1">
                <a:solidFill>
                  <a:schemeClr val="accent2"/>
                </a:solidFill>
                <a:latin typeface="Verdana" charset="0"/>
                <a:ea typeface="ＭＳ Ｐゴシック" charset="0"/>
              </a:rPr>
              <a:t>. ed.</a:t>
            </a:r>
            <a:r>
              <a:rPr lang="en-US" altLang="ja-JP" sz="2600">
                <a:latin typeface="Verdana" charset="0"/>
                <a:ea typeface="ＭＳ Ｐゴシック" charset="0"/>
              </a:rPr>
              <a:t>,</a:t>
            </a:r>
            <a:br>
              <a:rPr lang="en-US" altLang="ja-JP" sz="2600">
                <a:latin typeface="Verdana" charset="0"/>
                <a:ea typeface="ＭＳ Ｐゴシック" charset="0"/>
              </a:rPr>
            </a:br>
            <a:r>
              <a:rPr lang="en-US" altLang="ja-JP" sz="2600">
                <a:latin typeface="Verdana" charset="0"/>
                <a:ea typeface="ＭＳ Ｐゴシック" charset="0"/>
              </a:rPr>
              <a:t>Addison-Wesley, </a:t>
            </a:r>
            <a:r>
              <a:rPr lang="en-US" altLang="zh-TW" sz="2600">
                <a:latin typeface="Verdana" charset="0"/>
                <a:ea typeface="ＭＳ Ｐゴシック" charset="0"/>
              </a:rPr>
              <a:t>2005</a:t>
            </a:r>
            <a:r>
              <a:rPr lang="en-US" altLang="ja-JP" sz="2600">
                <a:latin typeface="Verdana" charset="0"/>
                <a:ea typeface="ＭＳ Ｐゴシック" charset="0"/>
              </a:rPr>
              <a:t>. </a:t>
            </a:r>
          </a:p>
        </p:txBody>
      </p:sp>
      <p:pic>
        <p:nvPicPr>
          <p:cNvPr id="32772" name="Picture 4" descr="Show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75" y="1733550"/>
            <a:ext cx="3275013" cy="427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Books</a:t>
            </a:r>
          </a:p>
        </p:txBody>
      </p:sp>
      <p:sp>
        <p:nvSpPr>
          <p:cNvPr id="33795" name="Rectangle 3"/>
          <p:cNvSpPr>
            <a:spLocks noGrp="1" noChangeArrowheads="1"/>
          </p:cNvSpPr>
          <p:nvPr>
            <p:ph type="body" sz="half" idx="1"/>
          </p:nvPr>
        </p:nvSpPr>
        <p:spPr>
          <a:xfrm>
            <a:off x="566738" y="1752600"/>
            <a:ext cx="4365625" cy="4267200"/>
          </a:xfrm>
        </p:spPr>
        <p:txBody>
          <a:bodyPr/>
          <a:lstStyle/>
          <a:p>
            <a:pPr eaLnBrk="1" hangingPunct="1"/>
            <a:r>
              <a:rPr lang="en-US" altLang="ja-JP" sz="2600">
                <a:latin typeface="Verdana" charset="0"/>
                <a:ea typeface="ＭＳ Ｐゴシック" charset="0"/>
              </a:rPr>
              <a:t>D. Shreiner.</a:t>
            </a:r>
            <a:br>
              <a:rPr lang="en-US" altLang="ja-JP" sz="2600">
                <a:latin typeface="Verdana" charset="0"/>
                <a:ea typeface="ＭＳ Ｐゴシック" charset="0"/>
              </a:rPr>
            </a:br>
            <a:r>
              <a:rPr lang="en-US" altLang="ja-JP" sz="2600" i="1">
                <a:solidFill>
                  <a:schemeClr val="accent2"/>
                </a:solidFill>
                <a:latin typeface="Verdana" charset="0"/>
                <a:ea typeface="ＭＳ Ｐゴシック" charset="0"/>
              </a:rPr>
              <a:t>OpenGL</a:t>
            </a:r>
            <a:r>
              <a:rPr lang="en-US" altLang="ja-JP" sz="2600" i="1">
                <a:solidFill>
                  <a:schemeClr val="accent2"/>
                </a:solidFill>
                <a:latin typeface="Arial" charset="0"/>
                <a:ea typeface="ＭＳ Ｐゴシック" charset="0"/>
              </a:rPr>
              <a:t>®</a:t>
            </a:r>
            <a:r>
              <a:rPr lang="en-US" altLang="ja-JP" sz="2600" i="1">
                <a:solidFill>
                  <a:schemeClr val="accent2"/>
                </a:solidFill>
                <a:latin typeface="Verdana" charset="0"/>
                <a:ea typeface="ＭＳ Ｐゴシック" charset="0"/>
              </a:rPr>
              <a:t/>
            </a:r>
            <a:br>
              <a:rPr lang="en-US" altLang="ja-JP" sz="2600" i="1">
                <a:solidFill>
                  <a:schemeClr val="accent2"/>
                </a:solidFill>
                <a:latin typeface="Verdana" charset="0"/>
                <a:ea typeface="ＭＳ Ｐゴシック" charset="0"/>
              </a:rPr>
            </a:br>
            <a:r>
              <a:rPr lang="en-US" altLang="ja-JP" sz="2600" i="1">
                <a:solidFill>
                  <a:schemeClr val="accent2"/>
                </a:solidFill>
                <a:latin typeface="Verdana" charset="0"/>
                <a:ea typeface="ＭＳ Ｐゴシック" charset="0"/>
              </a:rPr>
              <a:t>Reference Manual: The Official Reference Document to OpenGL, ver. 1.4, 4th. ed.</a:t>
            </a:r>
            <a:r>
              <a:rPr lang="en-US" altLang="ja-JP" sz="2600">
                <a:latin typeface="Verdana" charset="0"/>
                <a:ea typeface="ＭＳ Ｐゴシック" charset="0"/>
              </a:rPr>
              <a:t>,</a:t>
            </a:r>
            <a:br>
              <a:rPr lang="en-US" altLang="ja-JP" sz="2600">
                <a:latin typeface="Verdana" charset="0"/>
                <a:ea typeface="ＭＳ Ｐゴシック" charset="0"/>
              </a:rPr>
            </a:br>
            <a:r>
              <a:rPr lang="en-US" altLang="ja-JP" sz="2600">
                <a:latin typeface="Verdana" charset="0"/>
                <a:ea typeface="ＭＳ Ｐゴシック" charset="0"/>
              </a:rPr>
              <a:t>Addison-Wesley, 2004. </a:t>
            </a:r>
          </a:p>
        </p:txBody>
      </p:sp>
      <p:pic>
        <p:nvPicPr>
          <p:cNvPr id="33796" name="Picture 10" descr="Show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75" y="1733550"/>
            <a:ext cx="3408363" cy="427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Books</a:t>
            </a:r>
          </a:p>
        </p:txBody>
      </p:sp>
      <p:sp>
        <p:nvSpPr>
          <p:cNvPr id="34819" name="Rectangle 3"/>
          <p:cNvSpPr>
            <a:spLocks noGrp="1" noChangeArrowheads="1"/>
          </p:cNvSpPr>
          <p:nvPr>
            <p:ph type="body" sz="half" idx="1"/>
          </p:nvPr>
        </p:nvSpPr>
        <p:spPr>
          <a:xfrm>
            <a:off x="566738" y="1752600"/>
            <a:ext cx="4365625" cy="4267200"/>
          </a:xfrm>
        </p:spPr>
        <p:txBody>
          <a:bodyPr/>
          <a:lstStyle/>
          <a:p>
            <a:pPr eaLnBrk="1" hangingPunct="1"/>
            <a:r>
              <a:rPr lang="en-US" altLang="ja-JP" sz="2600">
                <a:latin typeface="Verdana" charset="0"/>
                <a:ea typeface="ＭＳ Ｐゴシック" charset="0"/>
              </a:rPr>
              <a:t>R. Rost.</a:t>
            </a:r>
            <a:br>
              <a:rPr lang="en-US" altLang="ja-JP" sz="2600">
                <a:latin typeface="Verdana" charset="0"/>
                <a:ea typeface="ＭＳ Ｐゴシック" charset="0"/>
              </a:rPr>
            </a:br>
            <a:r>
              <a:rPr lang="en-US" altLang="ja-JP" sz="2600" i="1">
                <a:solidFill>
                  <a:schemeClr val="accent2"/>
                </a:solidFill>
                <a:latin typeface="Verdana" charset="0"/>
                <a:ea typeface="ＭＳ Ｐゴシック" charset="0"/>
              </a:rPr>
              <a:t>OpenGL</a:t>
            </a:r>
            <a:r>
              <a:rPr lang="en-US" altLang="ja-JP" sz="2600" i="1">
                <a:solidFill>
                  <a:schemeClr val="accent2"/>
                </a:solidFill>
                <a:latin typeface="Arial" charset="0"/>
                <a:ea typeface="ＭＳ Ｐゴシック" charset="0"/>
              </a:rPr>
              <a:t>®</a:t>
            </a:r>
            <a:r>
              <a:rPr lang="en-US" altLang="ja-JP" sz="2600" i="1">
                <a:solidFill>
                  <a:schemeClr val="accent2"/>
                </a:solidFill>
                <a:latin typeface="Verdana" charset="0"/>
                <a:ea typeface="ＭＳ Ｐゴシック" charset="0"/>
              </a:rPr>
              <a:t/>
            </a:r>
            <a:br>
              <a:rPr lang="en-US" altLang="ja-JP" sz="2600" i="1">
                <a:solidFill>
                  <a:schemeClr val="accent2"/>
                </a:solidFill>
                <a:latin typeface="Verdana" charset="0"/>
                <a:ea typeface="ＭＳ Ｐゴシック" charset="0"/>
              </a:rPr>
            </a:br>
            <a:r>
              <a:rPr lang="en-US" altLang="ja-JP" sz="2600" i="1">
                <a:solidFill>
                  <a:schemeClr val="accent2"/>
                </a:solidFill>
                <a:latin typeface="Verdana" charset="0"/>
                <a:ea typeface="ＭＳ Ｐゴシック" charset="0"/>
              </a:rPr>
              <a:t>Shading Language,</a:t>
            </a:r>
            <a:br>
              <a:rPr lang="en-US" altLang="ja-JP" sz="2600" i="1">
                <a:solidFill>
                  <a:schemeClr val="accent2"/>
                </a:solidFill>
                <a:latin typeface="Verdana" charset="0"/>
                <a:ea typeface="ＭＳ Ｐゴシック" charset="0"/>
              </a:rPr>
            </a:br>
            <a:r>
              <a:rPr lang="en-US" altLang="ja-JP" sz="2600" i="1">
                <a:solidFill>
                  <a:schemeClr val="accent2"/>
                </a:solidFill>
                <a:latin typeface="Verdana" charset="0"/>
                <a:ea typeface="ＭＳ Ｐゴシック" charset="0"/>
              </a:rPr>
              <a:t>2nd. ed.</a:t>
            </a:r>
            <a:r>
              <a:rPr lang="en-US" altLang="ja-JP" sz="2600">
                <a:latin typeface="Verdana" charset="0"/>
                <a:ea typeface="ＭＳ Ｐゴシック" charset="0"/>
              </a:rPr>
              <a:t>,</a:t>
            </a:r>
            <a:br>
              <a:rPr lang="en-US" altLang="ja-JP" sz="2600">
                <a:latin typeface="Verdana" charset="0"/>
                <a:ea typeface="ＭＳ Ｐゴシック" charset="0"/>
              </a:rPr>
            </a:br>
            <a:r>
              <a:rPr lang="en-US" altLang="ja-JP" sz="2600">
                <a:latin typeface="Verdana" charset="0"/>
                <a:ea typeface="ＭＳ Ｐゴシック" charset="0"/>
              </a:rPr>
              <a:t>Addison-Wesley, </a:t>
            </a:r>
            <a:r>
              <a:rPr lang="en-US" altLang="zh-TW" sz="2600">
                <a:latin typeface="Verdana" charset="0"/>
                <a:ea typeface="ＭＳ Ｐゴシック" charset="0"/>
              </a:rPr>
              <a:t>200</a:t>
            </a:r>
            <a:r>
              <a:rPr lang="en-US" altLang="ja-JP" sz="2600">
                <a:latin typeface="Verdana" charset="0"/>
                <a:ea typeface="ＭＳ Ｐゴシック" charset="0"/>
              </a:rPr>
              <a:t>6. </a:t>
            </a:r>
          </a:p>
        </p:txBody>
      </p:sp>
      <p:pic>
        <p:nvPicPr>
          <p:cNvPr id="34820" name="Picture 6" descr="Show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75" y="1733550"/>
            <a:ext cx="3232150" cy="427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Books</a:t>
            </a:r>
          </a:p>
        </p:txBody>
      </p:sp>
      <p:sp>
        <p:nvSpPr>
          <p:cNvPr id="35843" name="Rectangle 3"/>
          <p:cNvSpPr>
            <a:spLocks noGrp="1" noChangeArrowheads="1"/>
          </p:cNvSpPr>
          <p:nvPr>
            <p:ph type="body" sz="half" idx="1"/>
          </p:nvPr>
        </p:nvSpPr>
        <p:spPr>
          <a:xfrm>
            <a:off x="566738" y="1752600"/>
            <a:ext cx="4941887" cy="4267200"/>
          </a:xfrm>
        </p:spPr>
        <p:txBody>
          <a:bodyPr/>
          <a:lstStyle/>
          <a:p>
            <a:pPr eaLnBrk="1" hangingPunct="1"/>
            <a:r>
              <a:rPr lang="en-US" altLang="ja-JP" sz="2600">
                <a:latin typeface="Verdana" charset="0"/>
                <a:ea typeface="ＭＳ Ｐゴシック" charset="0"/>
              </a:rPr>
              <a:t>E</a:t>
            </a:r>
            <a:r>
              <a:rPr lang="en-US" altLang="zh-TW" sz="2600">
                <a:latin typeface="Verdana" charset="0"/>
                <a:ea typeface="ＭＳ Ｐゴシック" charset="0"/>
              </a:rPr>
              <a:t>.</a:t>
            </a:r>
            <a:r>
              <a:rPr lang="en-US" altLang="ja-JP" sz="2600">
                <a:latin typeface="Verdana" charset="0"/>
                <a:ea typeface="ＭＳ Ｐゴシック" charset="0"/>
              </a:rPr>
              <a:t> Angel.</a:t>
            </a:r>
            <a:br>
              <a:rPr lang="en-US" altLang="ja-JP" sz="2600">
                <a:latin typeface="Verdana" charset="0"/>
                <a:ea typeface="ＭＳ Ｐゴシック" charset="0"/>
              </a:rPr>
            </a:br>
            <a:r>
              <a:rPr lang="en-US" altLang="ja-JP" sz="2600" i="1">
                <a:solidFill>
                  <a:schemeClr val="accent2"/>
                </a:solidFill>
                <a:latin typeface="Verdana" charset="0"/>
                <a:ea typeface="ＭＳ Ｐゴシック" charset="0"/>
              </a:rPr>
              <a:t>Interactive</a:t>
            </a:r>
            <a:br>
              <a:rPr lang="en-US" altLang="ja-JP" sz="2600" i="1">
                <a:solidFill>
                  <a:schemeClr val="accent2"/>
                </a:solidFill>
                <a:latin typeface="Verdana" charset="0"/>
                <a:ea typeface="ＭＳ Ｐゴシック" charset="0"/>
              </a:rPr>
            </a:br>
            <a:r>
              <a:rPr lang="en-US" altLang="ja-JP" sz="2600" i="1">
                <a:solidFill>
                  <a:schemeClr val="accent2"/>
                </a:solidFill>
                <a:latin typeface="Verdana" charset="0"/>
                <a:ea typeface="ＭＳ Ｐゴシック" charset="0"/>
              </a:rPr>
              <a:t>Computer Graphics:</a:t>
            </a:r>
            <a:r>
              <a:rPr lang="en-US" altLang="zh-TW" sz="2600" i="1">
                <a:solidFill>
                  <a:schemeClr val="accent2"/>
                </a:solidFill>
                <a:latin typeface="Verdana" charset="0"/>
                <a:ea typeface="ＭＳ Ｐゴシック" charset="0"/>
              </a:rPr>
              <a:t/>
            </a:r>
            <a:br>
              <a:rPr lang="en-US" altLang="zh-TW" sz="2600" i="1">
                <a:solidFill>
                  <a:schemeClr val="accent2"/>
                </a:solidFill>
                <a:latin typeface="Verdana" charset="0"/>
                <a:ea typeface="ＭＳ Ｐゴシック" charset="0"/>
              </a:rPr>
            </a:br>
            <a:r>
              <a:rPr lang="en-US" altLang="ja-JP" sz="2600" i="1">
                <a:solidFill>
                  <a:schemeClr val="accent2"/>
                </a:solidFill>
                <a:latin typeface="Verdana" charset="0"/>
                <a:ea typeface="ＭＳ Ｐゴシック" charset="0"/>
              </a:rPr>
              <a:t>A Top-Down Approach with OpenGL</a:t>
            </a:r>
            <a:r>
              <a:rPr lang="en-US" altLang="ja-JP" sz="2600" i="1">
                <a:solidFill>
                  <a:schemeClr val="accent2"/>
                </a:solidFill>
                <a:latin typeface="Arial" charset="0"/>
                <a:ea typeface="ＭＳ Ｐゴシック" charset="0"/>
              </a:rPr>
              <a:t>™</a:t>
            </a:r>
            <a:r>
              <a:rPr lang="en-US" altLang="ja-JP" sz="2600" i="1">
                <a:solidFill>
                  <a:schemeClr val="accent2"/>
                </a:solidFill>
                <a:latin typeface="Verdana" charset="0"/>
                <a:ea typeface="ＭＳ Ｐゴシック" charset="0"/>
              </a:rPr>
              <a:t>,</a:t>
            </a:r>
            <a:r>
              <a:rPr lang="en-US" altLang="zh-TW" sz="2600" i="1">
                <a:solidFill>
                  <a:schemeClr val="accent2"/>
                </a:solidFill>
                <a:latin typeface="Verdana" charset="0"/>
                <a:ea typeface="ＭＳ Ｐゴシック" charset="0"/>
              </a:rPr>
              <a:t> </a:t>
            </a:r>
            <a:r>
              <a:rPr lang="en-US" altLang="ja-JP" sz="2600" i="1">
                <a:solidFill>
                  <a:schemeClr val="accent2"/>
                </a:solidFill>
                <a:latin typeface="Verdana" charset="0"/>
                <a:ea typeface="ＭＳ Ｐゴシック" charset="0"/>
              </a:rPr>
              <a:t>3rd. ed.</a:t>
            </a:r>
            <a:r>
              <a:rPr lang="en-US" altLang="ja-JP" sz="2600">
                <a:latin typeface="Verdana" charset="0"/>
                <a:ea typeface="ＭＳ Ｐゴシック" charset="0"/>
              </a:rPr>
              <a:t>,</a:t>
            </a:r>
            <a:br>
              <a:rPr lang="en-US" altLang="ja-JP" sz="2600">
                <a:latin typeface="Verdana" charset="0"/>
                <a:ea typeface="ＭＳ Ｐゴシック" charset="0"/>
              </a:rPr>
            </a:br>
            <a:r>
              <a:rPr lang="en-US" altLang="ja-JP" sz="2600">
                <a:latin typeface="Verdana" charset="0"/>
                <a:ea typeface="ＭＳ Ｐゴシック" charset="0"/>
              </a:rPr>
              <a:t>Addison-Wesley, </a:t>
            </a:r>
            <a:r>
              <a:rPr lang="en-US" altLang="zh-TW" sz="2600">
                <a:latin typeface="Verdana" charset="0"/>
                <a:ea typeface="ＭＳ Ｐゴシック" charset="0"/>
              </a:rPr>
              <a:t>2002</a:t>
            </a:r>
            <a:r>
              <a:rPr lang="en-US" altLang="ja-JP" sz="2600">
                <a:latin typeface="Verdana" charset="0"/>
                <a:ea typeface="ＭＳ Ｐゴシック" charset="0"/>
              </a:rPr>
              <a:t>.</a:t>
            </a:r>
            <a:endParaRPr lang="en-US" altLang="zh-TW" sz="2600">
              <a:latin typeface="Verdana" charset="0"/>
              <a:ea typeface="ＭＳ Ｐゴシック" charset="0"/>
            </a:endParaRPr>
          </a:p>
        </p:txBody>
      </p:sp>
      <p:pic>
        <p:nvPicPr>
          <p:cNvPr id="35844" name="Picture 4" descr="Show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75" y="1733550"/>
            <a:ext cx="3638550" cy="427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eaLnBrk="1" hangingPunct="1"/>
            <a:r>
              <a:rPr lang="en-US" altLang="ja-JP">
                <a:latin typeface="Verdana" charset="0"/>
                <a:ea typeface="ＭＳ Ｐゴシック" charset="0"/>
              </a:rPr>
              <a:t>OpenGL as a Renderer</a:t>
            </a:r>
          </a:p>
        </p:txBody>
      </p:sp>
      <p:sp>
        <p:nvSpPr>
          <p:cNvPr id="6147" name="Rectangle 5"/>
          <p:cNvSpPr>
            <a:spLocks noGrp="1" noChangeArrowheads="1"/>
          </p:cNvSpPr>
          <p:nvPr>
            <p:ph type="body" idx="1"/>
          </p:nvPr>
        </p:nvSpPr>
        <p:spPr/>
        <p:txBody>
          <a:bodyPr/>
          <a:lstStyle/>
          <a:p>
            <a:pPr eaLnBrk="1" hangingPunct="1"/>
            <a:r>
              <a:rPr lang="en-US" altLang="ja-JP">
                <a:latin typeface="Verdana" charset="0"/>
                <a:ea typeface="ＭＳ Ｐゴシック" charset="0"/>
              </a:rPr>
              <a:t>Geometric primitives</a:t>
            </a:r>
          </a:p>
          <a:p>
            <a:pPr lvl="1" eaLnBrk="1" hangingPunct="1"/>
            <a:r>
              <a:rPr lang="en-US" altLang="ja-JP">
                <a:latin typeface="Verdana" charset="0"/>
                <a:ea typeface="ＭＳ Ｐゴシック" charset="0"/>
              </a:rPr>
              <a:t>points, lines and polygons</a:t>
            </a:r>
          </a:p>
          <a:p>
            <a:pPr eaLnBrk="1" hangingPunct="1"/>
            <a:r>
              <a:rPr lang="en-US" altLang="ja-JP">
                <a:latin typeface="Verdana" charset="0"/>
                <a:ea typeface="ＭＳ Ｐゴシック" charset="0"/>
              </a:rPr>
              <a:t>Image Primitives</a:t>
            </a:r>
          </a:p>
          <a:p>
            <a:pPr lvl="1" eaLnBrk="1" hangingPunct="1"/>
            <a:r>
              <a:rPr lang="en-US" altLang="ja-JP">
                <a:latin typeface="Verdana" charset="0"/>
                <a:ea typeface="ＭＳ Ｐゴシック" charset="0"/>
              </a:rPr>
              <a:t>images and bitmaps</a:t>
            </a:r>
          </a:p>
          <a:p>
            <a:pPr lvl="1" eaLnBrk="1" hangingPunct="1"/>
            <a:r>
              <a:rPr lang="en-US" altLang="ja-JP">
                <a:latin typeface="Verdana" charset="0"/>
                <a:ea typeface="ＭＳ Ｐゴシック" charset="0"/>
              </a:rPr>
              <a:t>separate pipeline for images &amp; geometry</a:t>
            </a:r>
          </a:p>
          <a:p>
            <a:pPr lvl="2" eaLnBrk="1" hangingPunct="1"/>
            <a:r>
              <a:rPr lang="en-US" altLang="ja-JP">
                <a:latin typeface="Verdana" charset="0"/>
                <a:ea typeface="ＭＳ Ｐゴシック" charset="0"/>
              </a:rPr>
              <a:t>linked through texture mapping</a:t>
            </a:r>
          </a:p>
          <a:p>
            <a:pPr eaLnBrk="1" hangingPunct="1"/>
            <a:r>
              <a:rPr lang="en-US" altLang="ja-JP">
                <a:latin typeface="Verdana" charset="0"/>
                <a:ea typeface="ＭＳ Ｐゴシック" charset="0"/>
              </a:rPr>
              <a:t>Rendering depends on state</a:t>
            </a:r>
          </a:p>
          <a:p>
            <a:pPr lvl="1" eaLnBrk="1" hangingPunct="1"/>
            <a:r>
              <a:rPr lang="en-US" altLang="ja-JP">
                <a:latin typeface="Verdana" charset="0"/>
                <a:ea typeface="ＭＳ Ｐゴシック" charset="0"/>
              </a:rPr>
              <a:t>colors, materials, light sources, etc.</a:t>
            </a:r>
          </a:p>
        </p:txBody>
      </p:sp>
    </p:spTree>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OpenGL Libraries</a:t>
            </a:r>
          </a:p>
        </p:txBody>
      </p:sp>
      <p:sp>
        <p:nvSpPr>
          <p:cNvPr id="7171" name="Rectangle 3"/>
          <p:cNvSpPr>
            <a:spLocks noGrp="1" noChangeArrowheads="1"/>
          </p:cNvSpPr>
          <p:nvPr>
            <p:ph type="body" idx="1"/>
          </p:nvPr>
        </p:nvSpPr>
        <p:spPr/>
        <p:txBody>
          <a:bodyPr/>
          <a:lstStyle/>
          <a:p>
            <a:pPr eaLnBrk="1" hangingPunct="1"/>
            <a:r>
              <a:rPr lang="en-US" altLang="ja-JP">
                <a:latin typeface="Verdana" charset="0"/>
                <a:ea typeface="ＭＳ Ｐゴシック" charset="0"/>
              </a:rPr>
              <a:t>OpenGL core library</a:t>
            </a:r>
          </a:p>
          <a:p>
            <a:pPr lvl="1" eaLnBrk="1" hangingPunct="1"/>
            <a:r>
              <a:rPr lang="en-US" altLang="ja-JP">
                <a:latin typeface="Verdana" charset="0"/>
                <a:ea typeface="ＭＳ Ｐゴシック" charset="0"/>
              </a:rPr>
              <a:t>OpenGL32 on Windows</a:t>
            </a:r>
          </a:p>
          <a:p>
            <a:pPr lvl="1" eaLnBrk="1" hangingPunct="1"/>
            <a:r>
              <a:rPr lang="en-US" altLang="ja-JP">
                <a:latin typeface="Verdana" charset="0"/>
                <a:ea typeface="ＭＳ Ｐゴシック" charset="0"/>
              </a:rPr>
              <a:t>GL on most unix/linux systems</a:t>
            </a:r>
          </a:p>
          <a:p>
            <a:pPr eaLnBrk="1" hangingPunct="1"/>
            <a:r>
              <a:rPr lang="en-US" altLang="ja-JP">
                <a:latin typeface="Verdana" charset="0"/>
                <a:ea typeface="ＭＳ Ｐゴシック" charset="0"/>
              </a:rPr>
              <a:t>OpenGL Utility Library (GLU)</a:t>
            </a:r>
          </a:p>
          <a:p>
            <a:pPr lvl="1" eaLnBrk="1" hangingPunct="1"/>
            <a:r>
              <a:rPr lang="en-US" altLang="ja-JP">
                <a:latin typeface="Verdana" charset="0"/>
                <a:ea typeface="ＭＳ Ｐゴシック" charset="0"/>
              </a:rPr>
              <a:t>part of OpenGL</a:t>
            </a:r>
          </a:p>
          <a:p>
            <a:pPr lvl="1" eaLnBrk="1" hangingPunct="1"/>
            <a:r>
              <a:rPr lang="en-US" altLang="ja-JP">
                <a:latin typeface="Verdana" charset="0"/>
                <a:ea typeface="ＭＳ Ｐゴシック" charset="0"/>
              </a:rPr>
              <a:t>Provides functionality in OpenGL core but avoids having to rewrite code</a:t>
            </a:r>
          </a:p>
          <a:p>
            <a:pPr lvl="1" eaLnBrk="1" hangingPunct="1"/>
            <a:r>
              <a:rPr lang="en-US" altLang="ja-JP">
                <a:latin typeface="Verdana" charset="0"/>
                <a:ea typeface="ＭＳ Ｐゴシック" charset="0"/>
              </a:rPr>
              <a:t>NURBS, tessellators, quadric shapes, etc.</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OpenGL Libraries</a:t>
            </a:r>
          </a:p>
        </p:txBody>
      </p:sp>
      <p:sp>
        <p:nvSpPr>
          <p:cNvPr id="8195" name="Rectangle 3"/>
          <p:cNvSpPr>
            <a:spLocks noGrp="1" noChangeArrowheads="1"/>
          </p:cNvSpPr>
          <p:nvPr>
            <p:ph type="body" idx="1"/>
          </p:nvPr>
        </p:nvSpPr>
        <p:spPr/>
        <p:txBody>
          <a:bodyPr/>
          <a:lstStyle/>
          <a:p>
            <a:pPr eaLnBrk="1" hangingPunct="1"/>
            <a:r>
              <a:rPr lang="en-US" altLang="ja-JP">
                <a:latin typeface="Verdana" charset="0"/>
                <a:ea typeface="ＭＳ Ｐゴシック" charset="0"/>
              </a:rPr>
              <a:t>Links with window system</a:t>
            </a:r>
          </a:p>
          <a:p>
            <a:pPr lvl="1" eaLnBrk="1" hangingPunct="1"/>
            <a:r>
              <a:rPr lang="en-US" altLang="ja-JP">
                <a:latin typeface="Verdana" charset="0"/>
                <a:ea typeface="ＭＳ Ｐゴシック" charset="0"/>
              </a:rPr>
              <a:t>GLX for X window systems</a:t>
            </a:r>
          </a:p>
          <a:p>
            <a:pPr lvl="1" eaLnBrk="1" hangingPunct="1"/>
            <a:r>
              <a:rPr lang="en-US" altLang="ja-JP">
                <a:latin typeface="Verdana" charset="0"/>
                <a:ea typeface="ＭＳ Ｐゴシック" charset="0"/>
              </a:rPr>
              <a:t>WGL for Windows</a:t>
            </a:r>
          </a:p>
          <a:p>
            <a:pPr lvl="1" eaLnBrk="1" hangingPunct="1"/>
            <a:r>
              <a:rPr lang="en-US" altLang="ja-JP">
                <a:latin typeface="Verdana" charset="0"/>
                <a:ea typeface="ＭＳ Ｐゴシック" charset="0"/>
              </a:rPr>
              <a:t>AGL for Macintosh</a:t>
            </a:r>
          </a:p>
          <a:p>
            <a:pPr lvl="1" eaLnBrk="1" hangingPunct="1"/>
            <a:r>
              <a:rPr lang="en-US" altLang="ja-JP">
                <a:latin typeface="Verdana" charset="0"/>
                <a:ea typeface="ＭＳ Ｐゴシック" charset="0"/>
              </a:rPr>
              <a:t>glue between OpenGL &amp; windowing systems </a:t>
            </a:r>
          </a:p>
          <a:p>
            <a:pPr lvl="1" eaLnBrk="1" hangingPunct="1"/>
            <a:endParaRPr lang="en-US" altLang="ja-JP">
              <a:latin typeface="Verdana"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a:latin typeface="Verdana" charset="0"/>
                <a:ea typeface="ＭＳ Ｐゴシック" charset="0"/>
              </a:rPr>
              <a:t>GLUT</a:t>
            </a:r>
          </a:p>
        </p:txBody>
      </p:sp>
      <p:sp>
        <p:nvSpPr>
          <p:cNvPr id="9219" name="Rectangle 3"/>
          <p:cNvSpPr>
            <a:spLocks noGrp="1" noChangeArrowheads="1"/>
          </p:cNvSpPr>
          <p:nvPr>
            <p:ph type="body" idx="1"/>
          </p:nvPr>
        </p:nvSpPr>
        <p:spPr/>
        <p:txBody>
          <a:bodyPr/>
          <a:lstStyle/>
          <a:p>
            <a:pPr eaLnBrk="1" hangingPunct="1"/>
            <a:r>
              <a:rPr lang="en-US" altLang="ja-JP" sz="2600">
                <a:latin typeface="Verdana" charset="0"/>
                <a:ea typeface="ＭＳ Ｐゴシック" charset="0"/>
              </a:rPr>
              <a:t>OpenGL Utility Library (GLUT)</a:t>
            </a:r>
          </a:p>
          <a:p>
            <a:pPr lvl="1" eaLnBrk="1" hangingPunct="1"/>
            <a:r>
              <a:rPr lang="en-US" altLang="ja-JP" sz="2200">
                <a:latin typeface="Verdana" charset="0"/>
                <a:ea typeface="ＭＳ Ｐゴシック" charset="0"/>
              </a:rPr>
              <a:t>Provides functionality common to all window systems</a:t>
            </a:r>
          </a:p>
          <a:p>
            <a:pPr lvl="2" eaLnBrk="1" hangingPunct="1"/>
            <a:r>
              <a:rPr lang="en-US" altLang="ja-JP" sz="2100">
                <a:latin typeface="Verdana" charset="0"/>
                <a:ea typeface="ＭＳ Ｐゴシック" charset="0"/>
              </a:rPr>
              <a:t>Open a window</a:t>
            </a:r>
          </a:p>
          <a:p>
            <a:pPr lvl="2" eaLnBrk="1" hangingPunct="1"/>
            <a:r>
              <a:rPr lang="en-US" altLang="ja-JP" sz="2100">
                <a:latin typeface="Verdana" charset="0"/>
                <a:ea typeface="ＭＳ Ｐゴシック" charset="0"/>
              </a:rPr>
              <a:t>Get input from mouse and keyboard</a:t>
            </a:r>
          </a:p>
          <a:p>
            <a:pPr lvl="2" eaLnBrk="1" hangingPunct="1"/>
            <a:r>
              <a:rPr lang="en-US" altLang="ja-JP" sz="2100">
                <a:latin typeface="Verdana" charset="0"/>
                <a:ea typeface="ＭＳ Ｐゴシック" charset="0"/>
              </a:rPr>
              <a:t>Menus</a:t>
            </a:r>
          </a:p>
          <a:p>
            <a:pPr lvl="2" eaLnBrk="1" hangingPunct="1"/>
            <a:r>
              <a:rPr lang="en-US" altLang="ja-JP" sz="2100">
                <a:latin typeface="Verdana" charset="0"/>
                <a:ea typeface="ＭＳ Ｐゴシック" charset="0"/>
              </a:rPr>
              <a:t>Event-driven</a:t>
            </a:r>
          </a:p>
          <a:p>
            <a:pPr lvl="1" eaLnBrk="1" hangingPunct="1"/>
            <a:r>
              <a:rPr lang="en-US" altLang="ja-JP" sz="2200">
                <a:latin typeface="Verdana" charset="0"/>
                <a:ea typeface="ＭＳ Ｐゴシック" charset="0"/>
              </a:rPr>
              <a:t>Code is portable but GLUT lacks the functionality of a good toolkit for a specific platform</a:t>
            </a:r>
          </a:p>
          <a:p>
            <a:pPr lvl="2" eaLnBrk="1" hangingPunct="1"/>
            <a:r>
              <a:rPr lang="en-US" altLang="ja-JP" sz="2100">
                <a:latin typeface="Verdana" charset="0"/>
                <a:ea typeface="ＭＳ Ｐゴシック" charset="0"/>
              </a:rPr>
              <a:t>Slide bars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lIns="90488" tIns="44450" rIns="90488" bIns="44450"/>
          <a:lstStyle/>
          <a:p>
            <a:pPr eaLnBrk="1" hangingPunct="1"/>
            <a:r>
              <a:rPr lang="en-US" altLang="ja-JP">
                <a:latin typeface="Verdana" charset="0"/>
                <a:ea typeface="ＭＳ Ｐゴシック" charset="0"/>
              </a:rPr>
              <a:t>OpenGL and Related APIs</a:t>
            </a:r>
          </a:p>
        </p:txBody>
      </p:sp>
      <p:grpSp>
        <p:nvGrpSpPr>
          <p:cNvPr id="10243" name="Group 3"/>
          <p:cNvGrpSpPr>
            <a:grpSpLocks/>
          </p:cNvGrpSpPr>
          <p:nvPr/>
        </p:nvGrpSpPr>
        <p:grpSpPr bwMode="auto">
          <a:xfrm>
            <a:off x="1073150" y="2001838"/>
            <a:ext cx="6997700" cy="3573462"/>
            <a:chOff x="676" y="1243"/>
            <a:chExt cx="4408" cy="2251"/>
          </a:xfrm>
        </p:grpSpPr>
        <p:sp>
          <p:nvSpPr>
            <p:cNvPr id="394244" name="Rectangle 4"/>
            <p:cNvSpPr>
              <a:spLocks noChangeArrowheads="1"/>
            </p:cNvSpPr>
            <p:nvPr/>
          </p:nvSpPr>
          <p:spPr bwMode="blackWhite">
            <a:xfrm>
              <a:off x="676" y="1742"/>
              <a:ext cx="4408" cy="12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0245" name="Rectangle 5"/>
            <p:cNvSpPr>
              <a:spLocks noChangeArrowheads="1"/>
            </p:cNvSpPr>
            <p:nvPr/>
          </p:nvSpPr>
          <p:spPr bwMode="blackWhite">
            <a:xfrm>
              <a:off x="2308" y="1742"/>
              <a:ext cx="1144" cy="424"/>
            </a:xfrm>
            <a:prstGeom prst="rect">
              <a:avLst/>
            </a:prstGeom>
            <a:solidFill>
              <a:schemeClr val="bg1"/>
            </a:solidFill>
            <a:ln w="12700">
              <a:solidFill>
                <a:schemeClr val="tx1"/>
              </a:solidFill>
              <a:miter lim="800000"/>
              <a:headEnd/>
              <a:tailEnd/>
            </a:ln>
          </p:spPr>
          <p:txBody>
            <a:bodyPr wrap="none" anchor="ctr"/>
            <a:lstStyle/>
            <a:p>
              <a:endParaRPr lang="ja-JP" altLang="en-US"/>
            </a:p>
          </p:txBody>
        </p:sp>
        <p:sp>
          <p:nvSpPr>
            <p:cNvPr id="10246" name="Line 6"/>
            <p:cNvSpPr>
              <a:spLocks noChangeShapeType="1"/>
            </p:cNvSpPr>
            <p:nvPr/>
          </p:nvSpPr>
          <p:spPr bwMode="blackWhite">
            <a:xfrm>
              <a:off x="4176" y="1738"/>
              <a:ext cx="0" cy="86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Line 7"/>
            <p:cNvSpPr>
              <a:spLocks noChangeShapeType="1"/>
            </p:cNvSpPr>
            <p:nvPr/>
          </p:nvSpPr>
          <p:spPr bwMode="blackWhite">
            <a:xfrm flipH="1">
              <a:off x="3168" y="2602"/>
              <a:ext cx="100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8" name="Line 8"/>
            <p:cNvSpPr>
              <a:spLocks noChangeShapeType="1"/>
            </p:cNvSpPr>
            <p:nvPr/>
          </p:nvSpPr>
          <p:spPr bwMode="blackWhite">
            <a:xfrm>
              <a:off x="3168" y="2170"/>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9" name="Line 9"/>
            <p:cNvSpPr>
              <a:spLocks noChangeShapeType="1"/>
            </p:cNvSpPr>
            <p:nvPr/>
          </p:nvSpPr>
          <p:spPr bwMode="blackWhite">
            <a:xfrm>
              <a:off x="1584" y="2170"/>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50" name="Line 10"/>
            <p:cNvSpPr>
              <a:spLocks noChangeShapeType="1"/>
            </p:cNvSpPr>
            <p:nvPr/>
          </p:nvSpPr>
          <p:spPr bwMode="blackWhite">
            <a:xfrm flipH="1">
              <a:off x="1584" y="2602"/>
              <a:ext cx="100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51" name="Line 11"/>
            <p:cNvSpPr>
              <a:spLocks noChangeShapeType="1"/>
            </p:cNvSpPr>
            <p:nvPr/>
          </p:nvSpPr>
          <p:spPr bwMode="blackWhite">
            <a:xfrm>
              <a:off x="2592" y="2170"/>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52" name="Line 12"/>
            <p:cNvSpPr>
              <a:spLocks noChangeShapeType="1"/>
            </p:cNvSpPr>
            <p:nvPr/>
          </p:nvSpPr>
          <p:spPr bwMode="blackWhite">
            <a:xfrm>
              <a:off x="2880" y="2170"/>
              <a:ext cx="0" cy="86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53" name="Rectangle 13"/>
            <p:cNvSpPr>
              <a:spLocks noChangeArrowheads="1"/>
            </p:cNvSpPr>
            <p:nvPr/>
          </p:nvSpPr>
          <p:spPr bwMode="blackWhite">
            <a:xfrm>
              <a:off x="2582" y="1824"/>
              <a:ext cx="6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GLUT</a:t>
              </a:r>
            </a:p>
          </p:txBody>
        </p:sp>
        <p:sp>
          <p:nvSpPr>
            <p:cNvPr id="10254" name="Rectangle 14"/>
            <p:cNvSpPr>
              <a:spLocks noChangeArrowheads="1"/>
            </p:cNvSpPr>
            <p:nvPr/>
          </p:nvSpPr>
          <p:spPr bwMode="blackWhite">
            <a:xfrm>
              <a:off x="3542" y="2256"/>
              <a:ext cx="5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GLU</a:t>
              </a:r>
            </a:p>
          </p:txBody>
        </p:sp>
        <p:sp>
          <p:nvSpPr>
            <p:cNvPr id="10255" name="Rectangle 15"/>
            <p:cNvSpPr>
              <a:spLocks noChangeArrowheads="1"/>
            </p:cNvSpPr>
            <p:nvPr/>
          </p:nvSpPr>
          <p:spPr bwMode="blackWhite">
            <a:xfrm>
              <a:off x="3878" y="2640"/>
              <a:ext cx="38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GL</a:t>
              </a:r>
            </a:p>
          </p:txBody>
        </p:sp>
        <p:sp>
          <p:nvSpPr>
            <p:cNvPr id="10256" name="Rectangle 16"/>
            <p:cNvSpPr>
              <a:spLocks noChangeArrowheads="1"/>
            </p:cNvSpPr>
            <p:nvPr/>
          </p:nvSpPr>
          <p:spPr bwMode="blackWhite">
            <a:xfrm>
              <a:off x="1653" y="2150"/>
              <a:ext cx="871"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2000" b="1">
                  <a:latin typeface="Arial" charset="0"/>
                </a:rPr>
                <a:t>GLX, AGL</a:t>
              </a:r>
              <a:br>
                <a:rPr kumimoji="0" lang="en-US" altLang="ja-JP" sz="2000" b="1">
                  <a:latin typeface="Arial" charset="0"/>
                </a:rPr>
              </a:br>
              <a:r>
                <a:rPr kumimoji="0" lang="en-US" altLang="ja-JP" sz="2000" b="1">
                  <a:latin typeface="Arial" charset="0"/>
                </a:rPr>
                <a:t>or WGL</a:t>
              </a:r>
            </a:p>
          </p:txBody>
        </p:sp>
        <p:sp>
          <p:nvSpPr>
            <p:cNvPr id="10257" name="Rectangle 17"/>
            <p:cNvSpPr>
              <a:spLocks noChangeArrowheads="1"/>
            </p:cNvSpPr>
            <p:nvPr/>
          </p:nvSpPr>
          <p:spPr bwMode="blackWhite">
            <a:xfrm>
              <a:off x="890" y="2688"/>
              <a:ext cx="17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X, Win32, Mac O/S</a:t>
              </a:r>
            </a:p>
          </p:txBody>
        </p:sp>
        <p:sp>
          <p:nvSpPr>
            <p:cNvPr id="394258" name="Rectangle 18"/>
            <p:cNvSpPr>
              <a:spLocks noChangeArrowheads="1"/>
            </p:cNvSpPr>
            <p:nvPr/>
          </p:nvSpPr>
          <p:spPr bwMode="blackWhite">
            <a:xfrm>
              <a:off x="676" y="3230"/>
              <a:ext cx="4408" cy="23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0259" name="Rectangle 19"/>
            <p:cNvSpPr>
              <a:spLocks noChangeArrowheads="1"/>
            </p:cNvSpPr>
            <p:nvPr/>
          </p:nvSpPr>
          <p:spPr bwMode="blackWhite">
            <a:xfrm>
              <a:off x="1654" y="3206"/>
              <a:ext cx="24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software and/or hardware</a:t>
              </a:r>
            </a:p>
          </p:txBody>
        </p:sp>
        <p:sp>
          <p:nvSpPr>
            <p:cNvPr id="394260" name="Rectangle 20"/>
            <p:cNvSpPr>
              <a:spLocks noChangeArrowheads="1"/>
            </p:cNvSpPr>
            <p:nvPr/>
          </p:nvSpPr>
          <p:spPr bwMode="blackWhite">
            <a:xfrm>
              <a:off x="676" y="1296"/>
              <a:ext cx="4408" cy="23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0261" name="Rectangle 21"/>
            <p:cNvSpPr>
              <a:spLocks noChangeArrowheads="1"/>
            </p:cNvSpPr>
            <p:nvPr/>
          </p:nvSpPr>
          <p:spPr bwMode="blackWhite">
            <a:xfrm>
              <a:off x="1899" y="1243"/>
              <a:ext cx="19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application program</a:t>
              </a:r>
            </a:p>
          </p:txBody>
        </p:sp>
        <p:sp>
          <p:nvSpPr>
            <p:cNvPr id="10262" name="Line 22"/>
            <p:cNvSpPr>
              <a:spLocks noChangeShapeType="1"/>
            </p:cNvSpPr>
            <p:nvPr/>
          </p:nvSpPr>
          <p:spPr bwMode="blackWhite">
            <a:xfrm flipH="1">
              <a:off x="1584" y="2170"/>
              <a:ext cx="4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63" name="Line 23"/>
            <p:cNvSpPr>
              <a:spLocks noChangeShapeType="1"/>
            </p:cNvSpPr>
            <p:nvPr/>
          </p:nvSpPr>
          <p:spPr bwMode="blackWhite">
            <a:xfrm flipH="1">
              <a:off x="960" y="2170"/>
              <a:ext cx="62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64" name="Rectangle 24"/>
            <p:cNvSpPr>
              <a:spLocks noChangeArrowheads="1"/>
            </p:cNvSpPr>
            <p:nvPr/>
          </p:nvSpPr>
          <p:spPr bwMode="blackWhite">
            <a:xfrm>
              <a:off x="946" y="1785"/>
              <a:ext cx="1136"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OpenGL Motif</a:t>
              </a:r>
            </a:p>
            <a:p>
              <a:pPr algn="ctr" eaLnBrk="0" hangingPunct="0"/>
              <a:r>
                <a:rPr kumimoji="0" lang="en-US" altLang="ja-JP" sz="1600" b="1">
                  <a:latin typeface="Arial" charset="0"/>
                </a:rPr>
                <a:t>widget or similar</a:t>
              </a:r>
            </a:p>
          </p:txBody>
        </p:sp>
        <p:sp>
          <p:nvSpPr>
            <p:cNvPr id="10265" name="Line 25"/>
            <p:cNvSpPr>
              <a:spLocks noChangeShapeType="1"/>
            </p:cNvSpPr>
            <p:nvPr/>
          </p:nvSpPr>
          <p:spPr bwMode="blackWhite">
            <a:xfrm>
              <a:off x="1536"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66" name="Line 26"/>
            <p:cNvSpPr>
              <a:spLocks noChangeShapeType="1"/>
            </p:cNvSpPr>
            <p:nvPr/>
          </p:nvSpPr>
          <p:spPr bwMode="blackWhite">
            <a:xfrm>
              <a:off x="2064" y="1738"/>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67" name="Line 27"/>
            <p:cNvSpPr>
              <a:spLocks noChangeShapeType="1"/>
            </p:cNvSpPr>
            <p:nvPr/>
          </p:nvSpPr>
          <p:spPr bwMode="blackWhite">
            <a:xfrm>
              <a:off x="960" y="1738"/>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68" name="Line 28"/>
            <p:cNvSpPr>
              <a:spLocks noChangeShapeType="1"/>
            </p:cNvSpPr>
            <p:nvPr/>
          </p:nvSpPr>
          <p:spPr bwMode="blackWhite">
            <a:xfrm>
              <a:off x="816"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69" name="Line 29"/>
            <p:cNvSpPr>
              <a:spLocks noChangeShapeType="1"/>
            </p:cNvSpPr>
            <p:nvPr/>
          </p:nvSpPr>
          <p:spPr bwMode="blackWhite">
            <a:xfrm>
              <a:off x="2160"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70" name="Line 30"/>
            <p:cNvSpPr>
              <a:spLocks noChangeShapeType="1"/>
            </p:cNvSpPr>
            <p:nvPr/>
          </p:nvSpPr>
          <p:spPr bwMode="blackWhite">
            <a:xfrm>
              <a:off x="2880"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71" name="Line 31"/>
            <p:cNvSpPr>
              <a:spLocks noChangeShapeType="1"/>
            </p:cNvSpPr>
            <p:nvPr/>
          </p:nvSpPr>
          <p:spPr bwMode="blackWhite">
            <a:xfrm>
              <a:off x="3792"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72" name="Line 32"/>
            <p:cNvSpPr>
              <a:spLocks noChangeShapeType="1"/>
            </p:cNvSpPr>
            <p:nvPr/>
          </p:nvSpPr>
          <p:spPr bwMode="blackWhite">
            <a:xfrm>
              <a:off x="4560"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73" name="Line 33"/>
            <p:cNvSpPr>
              <a:spLocks noChangeShapeType="1"/>
            </p:cNvSpPr>
            <p:nvPr/>
          </p:nvSpPr>
          <p:spPr bwMode="blackWhite">
            <a:xfrm>
              <a:off x="4032" y="3034"/>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74" name="Line 34"/>
            <p:cNvSpPr>
              <a:spLocks noChangeShapeType="1"/>
            </p:cNvSpPr>
            <p:nvPr/>
          </p:nvSpPr>
          <p:spPr bwMode="blackWhite">
            <a:xfrm>
              <a:off x="1680" y="3034"/>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1"/>
          <p:cNvSpPr>
            <a:spLocks noGrp="1" noChangeArrowheads="1"/>
          </p:cNvSpPr>
          <p:nvPr>
            <p:ph type="title"/>
          </p:nvPr>
        </p:nvSpPr>
        <p:spPr/>
        <p:txBody>
          <a:bodyPr/>
          <a:lstStyle/>
          <a:p>
            <a:pPr eaLnBrk="1" hangingPunct="1"/>
            <a:r>
              <a:rPr lang="en-US" altLang="ja-JP">
                <a:latin typeface="Verdana" charset="0"/>
                <a:ea typeface="ＭＳ Ｐゴシック" charset="0"/>
              </a:rPr>
              <a:t>OpenGL Architecture</a:t>
            </a:r>
          </a:p>
        </p:txBody>
      </p:sp>
      <p:grpSp>
        <p:nvGrpSpPr>
          <p:cNvPr id="11267" name="Group 43"/>
          <p:cNvGrpSpPr>
            <a:grpSpLocks/>
          </p:cNvGrpSpPr>
          <p:nvPr/>
        </p:nvGrpSpPr>
        <p:grpSpPr bwMode="auto">
          <a:xfrm>
            <a:off x="344488" y="1700213"/>
            <a:ext cx="8259762" cy="4451350"/>
            <a:chOff x="217" y="1071"/>
            <a:chExt cx="5203" cy="2804"/>
          </a:xfrm>
        </p:grpSpPr>
        <p:sp>
          <p:nvSpPr>
            <p:cNvPr id="388100" name="Rectangle 4"/>
            <p:cNvSpPr>
              <a:spLocks noChangeArrowheads="1"/>
            </p:cNvSpPr>
            <p:nvPr/>
          </p:nvSpPr>
          <p:spPr bwMode="blackWhite">
            <a:xfrm>
              <a:off x="863" y="2323"/>
              <a:ext cx="664"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1271" name="Rectangle 5"/>
            <p:cNvSpPr>
              <a:spLocks noChangeArrowheads="1"/>
            </p:cNvSpPr>
            <p:nvPr/>
          </p:nvSpPr>
          <p:spPr bwMode="blackWhite">
            <a:xfrm>
              <a:off x="909" y="2367"/>
              <a:ext cx="571"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Display</a:t>
              </a:r>
              <a:br>
                <a:rPr kumimoji="0" lang="en-US" altLang="ja-JP" sz="1600" b="1">
                  <a:latin typeface="Arial" charset="0"/>
                </a:rPr>
              </a:br>
              <a:r>
                <a:rPr kumimoji="0" lang="en-US" altLang="ja-JP" sz="1600" b="1">
                  <a:latin typeface="Arial" charset="0"/>
                </a:rPr>
                <a:t>List</a:t>
              </a:r>
            </a:p>
          </p:txBody>
        </p:sp>
        <p:sp>
          <p:nvSpPr>
            <p:cNvPr id="388102" name="Rectangle 6"/>
            <p:cNvSpPr>
              <a:spLocks noChangeArrowheads="1"/>
            </p:cNvSpPr>
            <p:nvPr/>
          </p:nvSpPr>
          <p:spPr bwMode="blackWhite">
            <a:xfrm>
              <a:off x="4900" y="2323"/>
              <a:ext cx="520"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388103" name="Rectangle 7"/>
            <p:cNvSpPr>
              <a:spLocks noChangeArrowheads="1"/>
            </p:cNvSpPr>
            <p:nvPr/>
          </p:nvSpPr>
          <p:spPr bwMode="blackWhite">
            <a:xfrm>
              <a:off x="3695" y="2323"/>
              <a:ext cx="952"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388104" name="Rectangle 8"/>
            <p:cNvSpPr>
              <a:spLocks noChangeArrowheads="1"/>
            </p:cNvSpPr>
            <p:nvPr/>
          </p:nvSpPr>
          <p:spPr bwMode="blackWhite">
            <a:xfrm>
              <a:off x="2495" y="2323"/>
              <a:ext cx="952"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388105" name="Rectangle 9"/>
            <p:cNvSpPr>
              <a:spLocks noChangeArrowheads="1"/>
            </p:cNvSpPr>
            <p:nvPr/>
          </p:nvSpPr>
          <p:spPr bwMode="blackWhite">
            <a:xfrm>
              <a:off x="2351" y="3043"/>
              <a:ext cx="808"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388106" name="Rectangle 10"/>
            <p:cNvSpPr>
              <a:spLocks noChangeArrowheads="1"/>
            </p:cNvSpPr>
            <p:nvPr/>
          </p:nvSpPr>
          <p:spPr bwMode="blackWhite">
            <a:xfrm>
              <a:off x="2111" y="1315"/>
              <a:ext cx="1048" cy="76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388107" name="Rectangle 11"/>
            <p:cNvSpPr>
              <a:spLocks noChangeArrowheads="1"/>
            </p:cNvSpPr>
            <p:nvPr/>
          </p:nvSpPr>
          <p:spPr bwMode="blackWhite">
            <a:xfrm>
              <a:off x="1062" y="1411"/>
              <a:ext cx="808" cy="52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1278" name="Rectangle 12"/>
            <p:cNvSpPr>
              <a:spLocks noChangeArrowheads="1"/>
            </p:cNvSpPr>
            <p:nvPr/>
          </p:nvSpPr>
          <p:spPr bwMode="blackWhite">
            <a:xfrm>
              <a:off x="1067" y="1507"/>
              <a:ext cx="799"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Polynomial</a:t>
              </a:r>
            </a:p>
            <a:p>
              <a:pPr algn="ctr" eaLnBrk="0" hangingPunct="0"/>
              <a:r>
                <a:rPr kumimoji="0" lang="en-US" altLang="ja-JP" sz="1600" b="1">
                  <a:latin typeface="Arial" charset="0"/>
                </a:rPr>
                <a:t>Evaluator</a:t>
              </a:r>
            </a:p>
          </p:txBody>
        </p:sp>
        <p:sp>
          <p:nvSpPr>
            <p:cNvPr id="11279" name="Rectangle 13"/>
            <p:cNvSpPr>
              <a:spLocks noChangeArrowheads="1"/>
            </p:cNvSpPr>
            <p:nvPr/>
          </p:nvSpPr>
          <p:spPr bwMode="blackWhite">
            <a:xfrm>
              <a:off x="2117" y="1359"/>
              <a:ext cx="1046"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r>
                <a:rPr kumimoji="0" lang="en-US" altLang="ja-JP" sz="1600" b="1">
                  <a:latin typeface="Arial" charset="0"/>
                </a:rPr>
                <a:t>Per Vertex</a:t>
              </a:r>
            </a:p>
            <a:p>
              <a:pPr algn="ctr" eaLnBrk="0" hangingPunct="0"/>
              <a:r>
                <a:rPr kumimoji="0" lang="en-US" altLang="ja-JP" sz="1600" b="1">
                  <a:latin typeface="Arial" charset="0"/>
                </a:rPr>
                <a:t>Operations &amp;</a:t>
              </a:r>
            </a:p>
            <a:p>
              <a:pPr algn="ctr" eaLnBrk="0" hangingPunct="0"/>
              <a:r>
                <a:rPr kumimoji="0" lang="en-US" altLang="ja-JP" sz="1600" b="1">
                  <a:latin typeface="Arial" charset="0"/>
                </a:rPr>
                <a:t>Primitive</a:t>
              </a:r>
            </a:p>
            <a:p>
              <a:pPr algn="ctr" eaLnBrk="0" hangingPunct="0"/>
              <a:r>
                <a:rPr kumimoji="0" lang="en-US" altLang="ja-JP" sz="1600" b="1">
                  <a:latin typeface="Arial" charset="0"/>
                </a:rPr>
                <a:t>Assembly</a:t>
              </a:r>
            </a:p>
          </p:txBody>
        </p:sp>
        <p:sp>
          <p:nvSpPr>
            <p:cNvPr id="11280" name="Rectangle 14"/>
            <p:cNvSpPr>
              <a:spLocks noChangeArrowheads="1"/>
            </p:cNvSpPr>
            <p:nvPr/>
          </p:nvSpPr>
          <p:spPr bwMode="blackWhite">
            <a:xfrm>
              <a:off x="2511" y="2453"/>
              <a:ext cx="92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Rasterization</a:t>
              </a:r>
            </a:p>
          </p:txBody>
        </p:sp>
        <p:sp>
          <p:nvSpPr>
            <p:cNvPr id="11281" name="Rectangle 15"/>
            <p:cNvSpPr>
              <a:spLocks noChangeArrowheads="1"/>
            </p:cNvSpPr>
            <p:nvPr/>
          </p:nvSpPr>
          <p:spPr bwMode="blackWhite">
            <a:xfrm>
              <a:off x="3703" y="2376"/>
              <a:ext cx="941"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Per Fragment</a:t>
              </a:r>
            </a:p>
            <a:p>
              <a:pPr algn="ctr" eaLnBrk="0" hangingPunct="0"/>
              <a:r>
                <a:rPr kumimoji="0" lang="en-US" altLang="ja-JP" sz="1600" b="1">
                  <a:latin typeface="Arial" charset="0"/>
                </a:rPr>
                <a:t>Operations</a:t>
              </a:r>
            </a:p>
          </p:txBody>
        </p:sp>
        <p:sp>
          <p:nvSpPr>
            <p:cNvPr id="11282" name="Rectangle 16"/>
            <p:cNvSpPr>
              <a:spLocks noChangeArrowheads="1"/>
            </p:cNvSpPr>
            <p:nvPr/>
          </p:nvSpPr>
          <p:spPr bwMode="blackWhite">
            <a:xfrm>
              <a:off x="4910" y="2376"/>
              <a:ext cx="5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Frame</a:t>
              </a:r>
            </a:p>
            <a:p>
              <a:pPr algn="ctr" eaLnBrk="0" hangingPunct="0"/>
              <a:r>
                <a:rPr kumimoji="0" lang="en-US" altLang="ja-JP" sz="1600" b="1">
                  <a:latin typeface="Arial" charset="0"/>
                </a:rPr>
                <a:t>buffer</a:t>
              </a:r>
            </a:p>
          </p:txBody>
        </p:sp>
        <p:sp>
          <p:nvSpPr>
            <p:cNvPr id="11283" name="Rectangle 17"/>
            <p:cNvSpPr>
              <a:spLocks noChangeArrowheads="1"/>
            </p:cNvSpPr>
            <p:nvPr/>
          </p:nvSpPr>
          <p:spPr bwMode="blackWhite">
            <a:xfrm>
              <a:off x="2452" y="3096"/>
              <a:ext cx="608"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r>
                <a:rPr kumimoji="0" lang="en-US" altLang="ja-JP" sz="1600" b="1">
                  <a:latin typeface="Arial" charset="0"/>
                </a:rPr>
                <a:t>Texture</a:t>
              </a:r>
            </a:p>
            <a:p>
              <a:pPr algn="ctr" eaLnBrk="0" hangingPunct="0"/>
              <a:r>
                <a:rPr kumimoji="0" lang="en-US" altLang="ja-JP" sz="1600" b="1">
                  <a:latin typeface="Arial" charset="0"/>
                </a:rPr>
                <a:t>Memory</a:t>
              </a:r>
            </a:p>
          </p:txBody>
        </p:sp>
        <p:sp>
          <p:nvSpPr>
            <p:cNvPr id="11284" name="Line 18"/>
            <p:cNvSpPr>
              <a:spLocks noChangeShapeType="1"/>
            </p:cNvSpPr>
            <p:nvPr/>
          </p:nvSpPr>
          <p:spPr bwMode="blackWhite">
            <a:xfrm>
              <a:off x="4651" y="2559"/>
              <a:ext cx="240" cy="0"/>
            </a:xfrm>
            <a:prstGeom prst="line">
              <a:avLst/>
            </a:prstGeom>
            <a:noFill/>
            <a:ln w="12700">
              <a:solidFill>
                <a:schemeClr val="accent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85" name="Line 19"/>
            <p:cNvSpPr>
              <a:spLocks noChangeShapeType="1"/>
            </p:cNvSpPr>
            <p:nvPr/>
          </p:nvSpPr>
          <p:spPr bwMode="blackWhite">
            <a:xfrm>
              <a:off x="3451" y="2559"/>
              <a:ext cx="240" cy="0"/>
            </a:xfrm>
            <a:prstGeom prst="line">
              <a:avLst/>
            </a:prstGeom>
            <a:noFill/>
            <a:ln w="12700">
              <a:solidFill>
                <a:schemeClr val="accent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86" name="Line 20"/>
            <p:cNvSpPr>
              <a:spLocks noChangeShapeType="1"/>
            </p:cNvSpPr>
            <p:nvPr/>
          </p:nvSpPr>
          <p:spPr bwMode="blackWhite">
            <a:xfrm>
              <a:off x="2971" y="2079"/>
              <a:ext cx="0" cy="240"/>
            </a:xfrm>
            <a:prstGeom prst="line">
              <a:avLst/>
            </a:prstGeom>
            <a:noFill/>
            <a:ln w="12700">
              <a:solidFill>
                <a:schemeClr val="accent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87" name="Line 21"/>
            <p:cNvSpPr>
              <a:spLocks noChangeShapeType="1"/>
            </p:cNvSpPr>
            <p:nvPr/>
          </p:nvSpPr>
          <p:spPr bwMode="blackWhite">
            <a:xfrm>
              <a:off x="1867" y="1695"/>
              <a:ext cx="24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88" name="Line 22"/>
            <p:cNvSpPr>
              <a:spLocks noChangeShapeType="1"/>
            </p:cNvSpPr>
            <p:nvPr/>
          </p:nvSpPr>
          <p:spPr bwMode="blackWhite">
            <a:xfrm>
              <a:off x="2971" y="2799"/>
              <a:ext cx="0" cy="240"/>
            </a:xfrm>
            <a:prstGeom prst="line">
              <a:avLst/>
            </a:prstGeom>
            <a:noFill/>
            <a:ln w="12700">
              <a:solidFill>
                <a:schemeClr val="tx1"/>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89" name="Line 23"/>
            <p:cNvSpPr>
              <a:spLocks noChangeShapeType="1"/>
            </p:cNvSpPr>
            <p:nvPr/>
          </p:nvSpPr>
          <p:spPr bwMode="blackWhite">
            <a:xfrm>
              <a:off x="619" y="2559"/>
              <a:ext cx="24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90" name="Line 24"/>
            <p:cNvSpPr>
              <a:spLocks noChangeShapeType="1"/>
            </p:cNvSpPr>
            <p:nvPr/>
          </p:nvSpPr>
          <p:spPr bwMode="blackWhite">
            <a:xfrm flipV="1">
              <a:off x="763" y="1695"/>
              <a:ext cx="0" cy="86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1" name="Line 25"/>
            <p:cNvSpPr>
              <a:spLocks noChangeShapeType="1"/>
            </p:cNvSpPr>
            <p:nvPr/>
          </p:nvSpPr>
          <p:spPr bwMode="blackWhite">
            <a:xfrm>
              <a:off x="763" y="1695"/>
              <a:ext cx="288"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92" name="Line 26"/>
            <p:cNvSpPr>
              <a:spLocks noChangeShapeType="1"/>
            </p:cNvSpPr>
            <p:nvPr/>
          </p:nvSpPr>
          <p:spPr bwMode="blackWhite">
            <a:xfrm>
              <a:off x="715" y="2559"/>
              <a:ext cx="0" cy="1056"/>
            </a:xfrm>
            <a:prstGeom prst="line">
              <a:avLst/>
            </a:prstGeom>
            <a:noFill/>
            <a:ln w="12700">
              <a:solidFill>
                <a:schemeClr val="tx1"/>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3" name="Line 27"/>
            <p:cNvSpPr>
              <a:spLocks noChangeShapeType="1"/>
            </p:cNvSpPr>
            <p:nvPr/>
          </p:nvSpPr>
          <p:spPr bwMode="blackWhite">
            <a:xfrm>
              <a:off x="715" y="3615"/>
              <a:ext cx="672"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94" name="Line 28"/>
            <p:cNvSpPr>
              <a:spLocks noChangeShapeType="1"/>
            </p:cNvSpPr>
            <p:nvPr/>
          </p:nvSpPr>
          <p:spPr bwMode="blackWhite">
            <a:xfrm>
              <a:off x="5179" y="2799"/>
              <a:ext cx="0" cy="81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5" name="Line 29"/>
            <p:cNvSpPr>
              <a:spLocks noChangeShapeType="1"/>
            </p:cNvSpPr>
            <p:nvPr/>
          </p:nvSpPr>
          <p:spPr bwMode="blackWhite">
            <a:xfrm>
              <a:off x="1291" y="1935"/>
              <a:ext cx="0" cy="384"/>
            </a:xfrm>
            <a:prstGeom prst="line">
              <a:avLst/>
            </a:prstGeom>
            <a:noFill/>
            <a:ln w="127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96" name="Line 30"/>
            <p:cNvSpPr>
              <a:spLocks noChangeShapeType="1"/>
            </p:cNvSpPr>
            <p:nvPr/>
          </p:nvSpPr>
          <p:spPr bwMode="blackWhite">
            <a:xfrm>
              <a:off x="1291" y="2799"/>
              <a:ext cx="0" cy="816"/>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97" name="Line 31"/>
            <p:cNvSpPr>
              <a:spLocks noChangeShapeType="1"/>
            </p:cNvSpPr>
            <p:nvPr/>
          </p:nvSpPr>
          <p:spPr bwMode="blackWhite">
            <a:xfrm>
              <a:off x="2155" y="3471"/>
              <a:ext cx="192"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98" name="Line 32"/>
            <p:cNvSpPr>
              <a:spLocks noChangeShapeType="1"/>
            </p:cNvSpPr>
            <p:nvPr/>
          </p:nvSpPr>
          <p:spPr bwMode="blackWhite">
            <a:xfrm flipV="1">
              <a:off x="2251" y="2559"/>
              <a:ext cx="0" cy="9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9" name="Line 33"/>
            <p:cNvSpPr>
              <a:spLocks noChangeShapeType="1"/>
            </p:cNvSpPr>
            <p:nvPr/>
          </p:nvSpPr>
          <p:spPr bwMode="blackWhite">
            <a:xfrm>
              <a:off x="2251" y="2559"/>
              <a:ext cx="24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300" name="Line 34"/>
            <p:cNvSpPr>
              <a:spLocks noChangeShapeType="1"/>
            </p:cNvSpPr>
            <p:nvPr/>
          </p:nvSpPr>
          <p:spPr bwMode="blackWhite">
            <a:xfrm>
              <a:off x="2683" y="1071"/>
              <a:ext cx="0" cy="240"/>
            </a:xfrm>
            <a:prstGeom prst="line">
              <a:avLst/>
            </a:prstGeom>
            <a:noFill/>
            <a:ln w="12700">
              <a:solidFill>
                <a:schemeClr val="accent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301" name="Line 35"/>
            <p:cNvSpPr>
              <a:spLocks noChangeShapeType="1"/>
            </p:cNvSpPr>
            <p:nvPr/>
          </p:nvSpPr>
          <p:spPr bwMode="blackWhite">
            <a:xfrm flipH="1">
              <a:off x="427" y="1071"/>
              <a:ext cx="2256" cy="0"/>
            </a:xfrm>
            <a:prstGeom prst="line">
              <a:avLst/>
            </a:prstGeom>
            <a:noFill/>
            <a:ln w="12700">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2" name="Rectangle 36"/>
            <p:cNvSpPr>
              <a:spLocks noChangeArrowheads="1"/>
            </p:cNvSpPr>
            <p:nvPr/>
          </p:nvSpPr>
          <p:spPr bwMode="blackWhite">
            <a:xfrm>
              <a:off x="217" y="2448"/>
              <a:ext cx="4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b="1">
                  <a:latin typeface="Arial" charset="0"/>
                </a:rPr>
                <a:t>CPU</a:t>
              </a:r>
            </a:p>
          </p:txBody>
        </p:sp>
        <p:sp>
          <p:nvSpPr>
            <p:cNvPr id="11303" name="Line 37"/>
            <p:cNvSpPr>
              <a:spLocks noChangeShapeType="1"/>
            </p:cNvSpPr>
            <p:nvPr/>
          </p:nvSpPr>
          <p:spPr bwMode="blackWhite">
            <a:xfrm>
              <a:off x="427" y="1071"/>
              <a:ext cx="0" cy="1392"/>
            </a:xfrm>
            <a:prstGeom prst="line">
              <a:avLst/>
            </a:prstGeom>
            <a:noFill/>
            <a:ln w="12700">
              <a:solidFill>
                <a:schemeClr val="accent2"/>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en-US"/>
            </a:p>
          </p:txBody>
        </p:sp>
        <p:sp>
          <p:nvSpPr>
            <p:cNvPr id="388134" name="Rectangle 38"/>
            <p:cNvSpPr>
              <a:spLocks noChangeArrowheads="1"/>
            </p:cNvSpPr>
            <p:nvPr/>
          </p:nvSpPr>
          <p:spPr bwMode="blackWhite">
            <a:xfrm>
              <a:off x="1395" y="3355"/>
              <a:ext cx="760" cy="52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ja-JP" altLang="en-US"/>
            </a:p>
          </p:txBody>
        </p:sp>
        <p:sp>
          <p:nvSpPr>
            <p:cNvPr id="11305" name="Rectangle 39"/>
            <p:cNvSpPr>
              <a:spLocks noChangeArrowheads="1"/>
            </p:cNvSpPr>
            <p:nvPr/>
          </p:nvSpPr>
          <p:spPr bwMode="blackWhite">
            <a:xfrm>
              <a:off x="1379" y="3432"/>
              <a:ext cx="79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Pixel</a:t>
              </a:r>
            </a:p>
            <a:p>
              <a:pPr algn="ctr" eaLnBrk="0" hangingPunct="0"/>
              <a:r>
                <a:rPr kumimoji="0" lang="en-US" altLang="ja-JP" sz="1600" b="1">
                  <a:latin typeface="Arial" charset="0"/>
                </a:rPr>
                <a:t>Operations</a:t>
              </a:r>
            </a:p>
          </p:txBody>
        </p:sp>
        <p:sp>
          <p:nvSpPr>
            <p:cNvPr id="11306" name="Line 40"/>
            <p:cNvSpPr>
              <a:spLocks noChangeShapeType="1"/>
            </p:cNvSpPr>
            <p:nvPr/>
          </p:nvSpPr>
          <p:spPr bwMode="blackWhite">
            <a:xfrm>
              <a:off x="2155" y="3615"/>
              <a:ext cx="3024" cy="0"/>
            </a:xfrm>
            <a:prstGeom prst="line">
              <a:avLst/>
            </a:prstGeom>
            <a:noFill/>
            <a:ln w="12700">
              <a:solidFill>
                <a:schemeClr val="tx1"/>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11268" name="Text Box 44"/>
          <p:cNvSpPr txBox="1">
            <a:spLocks noChangeArrowheads="1"/>
          </p:cNvSpPr>
          <p:nvPr/>
        </p:nvSpPr>
        <p:spPr bwMode="auto">
          <a:xfrm>
            <a:off x="6484938" y="1598613"/>
            <a:ext cx="17589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1">
            <a:spAutoFit/>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r>
              <a:rPr kumimoji="0" lang="en-US" altLang="ja-JP" sz="2400">
                <a:solidFill>
                  <a:schemeClr val="accent2"/>
                </a:solidFill>
              </a:rPr>
              <a:t>Geometric</a:t>
            </a:r>
          </a:p>
          <a:p>
            <a:r>
              <a:rPr kumimoji="0" lang="en-US" altLang="ja-JP" sz="2400">
                <a:solidFill>
                  <a:schemeClr val="accent2"/>
                </a:solidFill>
              </a:rPr>
              <a:t> pipeline</a:t>
            </a:r>
          </a:p>
        </p:txBody>
      </p:sp>
      <p:sp>
        <p:nvSpPr>
          <p:cNvPr id="11269" name="Line 45"/>
          <p:cNvSpPr>
            <a:spLocks noChangeShapeType="1"/>
          </p:cNvSpPr>
          <p:nvPr/>
        </p:nvSpPr>
        <p:spPr bwMode="auto">
          <a:xfrm flipH="1" flipV="1">
            <a:off x="4427538" y="1844675"/>
            <a:ext cx="2089150"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2450</TotalTime>
  <Words>2987</Words>
  <Application>Microsoft Macintosh PowerPoint</Application>
  <PresentationFormat>On-screen Show (4:3)</PresentationFormat>
  <Paragraphs>410</Paragraphs>
  <Slides>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Verdana</vt:lpstr>
      <vt:lpstr>ＭＳ Ｐゴシック</vt:lpstr>
      <vt:lpstr>Arial</vt:lpstr>
      <vt:lpstr>Wingdings</vt:lpstr>
      <vt:lpstr>ＭＳ Ｐ明朝</vt:lpstr>
      <vt:lpstr>Times New Roman</vt:lpstr>
      <vt:lpstr>Courier New</vt:lpstr>
      <vt:lpstr>Profile</vt:lpstr>
      <vt:lpstr>Computer Graphics</vt:lpstr>
      <vt:lpstr>Introduction to OpenGL</vt:lpstr>
      <vt:lpstr>What is OpenGL? &amp; What can it do for me?</vt:lpstr>
      <vt:lpstr>OpenGL as a Renderer</vt:lpstr>
      <vt:lpstr>OpenGL Libraries</vt:lpstr>
      <vt:lpstr>OpenGL Libraries</vt:lpstr>
      <vt:lpstr>GLUT</vt:lpstr>
      <vt:lpstr>OpenGL and Related APIs</vt:lpstr>
      <vt:lpstr>OpenGL Architecture</vt:lpstr>
      <vt:lpstr>OpenGL Functions</vt:lpstr>
      <vt:lpstr>What is Required for your Programs</vt:lpstr>
      <vt:lpstr>Lack of Object Orientation</vt:lpstr>
      <vt:lpstr>OpenGL Command Formats</vt:lpstr>
      <vt:lpstr>OpenGL State</vt:lpstr>
      <vt:lpstr>The OpenGL Pipeline</vt:lpstr>
      <vt:lpstr>GLUT Basics</vt:lpstr>
      <vt:lpstr>Sequence of Most OpenGL Programs</vt:lpstr>
      <vt:lpstr>A Simple Program</vt:lpstr>
      <vt:lpstr>simple.c</vt:lpstr>
      <vt:lpstr>Event Loop</vt:lpstr>
      <vt:lpstr>Notes on Compilation</vt:lpstr>
      <vt:lpstr>Compilation on Windows</vt:lpstr>
      <vt:lpstr>Another Sample Program</vt:lpstr>
      <vt:lpstr>OpenGL Initialization</vt:lpstr>
      <vt:lpstr>GLUT Callback Functions</vt:lpstr>
      <vt:lpstr>Rendering Callback</vt:lpstr>
      <vt:lpstr>Idle Callbacks</vt:lpstr>
      <vt:lpstr>User Input Callbacks</vt:lpstr>
      <vt:lpstr>On-Line Resources</vt:lpstr>
      <vt:lpstr>Books</vt:lpstr>
      <vt:lpstr>Books</vt:lpstr>
      <vt:lpstr>Books</vt:lpstr>
      <vt:lpstr>Books</vt:lpstr>
    </vt:vector>
  </TitlesOfParts>
  <Company>University of Tokyo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dc:title>
  <dc:creator>Robin Bing-Yu Chen</dc:creator>
  <cp:lastModifiedBy>Tz-Huan Huang</cp:lastModifiedBy>
  <cp:revision>308</cp:revision>
  <dcterms:created xsi:type="dcterms:W3CDTF">2003-09-05T14:57:13Z</dcterms:created>
  <dcterms:modified xsi:type="dcterms:W3CDTF">2010-11-04T06:41:44Z</dcterms:modified>
</cp:coreProperties>
</file>