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15"/>
  </p:notesMasterIdLst>
  <p:sldIdLst>
    <p:sldId id="256" r:id="rId2"/>
    <p:sldId id="429" r:id="rId3"/>
    <p:sldId id="430" r:id="rId4"/>
    <p:sldId id="277" r:id="rId5"/>
    <p:sldId id="278" r:id="rId6"/>
    <p:sldId id="280" r:id="rId7"/>
    <p:sldId id="281" r:id="rId8"/>
    <p:sldId id="282" r:id="rId9"/>
    <p:sldId id="283" r:id="rId10"/>
    <p:sldId id="431" r:id="rId11"/>
    <p:sldId id="284" r:id="rId12"/>
    <p:sldId id="285" r:id="rId13"/>
    <p:sldId id="286" r:id="rId14"/>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Verdana"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Verdana"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Verdana"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Verdana"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FF00"/>
    <a:srgbClr val="FFFFFF"/>
    <a:srgbClr val="000000"/>
    <a:srgbClr val="0000FF"/>
    <a:srgbClr val="FFFF00"/>
    <a:srgbClr val="00FFF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7" autoAdjust="0"/>
    <p:restoredTop sz="81803" autoAdjust="0"/>
  </p:normalViewPr>
  <p:slideViewPr>
    <p:cSldViewPr>
      <p:cViewPr varScale="1">
        <p:scale>
          <a:sx n="59" d="100"/>
          <a:sy n="59" d="100"/>
        </p:scale>
        <p:origin x="-810" y="-84"/>
      </p:cViewPr>
      <p:guideLst>
        <p:guide orient="horz" pos="2432"/>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4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ltLang="ja-JP"/>
          </a:p>
        </p:txBody>
      </p:sp>
      <p:sp>
        <p:nvSpPr>
          <p:cNvPr id="2949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ltLang="ja-JP"/>
          </a:p>
        </p:txBody>
      </p:sp>
      <p:sp>
        <p:nvSpPr>
          <p:cNvPr id="29491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949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949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ltLang="ja-JP"/>
          </a:p>
        </p:txBody>
      </p:sp>
      <p:sp>
        <p:nvSpPr>
          <p:cNvPr id="2949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95398AFA-E637-4407-B4BB-1045273B3F24}"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DDF1A0-991B-4BA2-98EC-B4882FEFB658}" type="slidenum">
              <a:rPr lang="en-US" altLang="ja-JP"/>
              <a:pPr/>
              <a:t>2</a:t>
            </a:fld>
            <a:endParaRPr lang="en-US" altLang="ja-JP"/>
          </a:p>
        </p:txBody>
      </p:sp>
      <p:sp>
        <p:nvSpPr>
          <p:cNvPr id="742402" name="Rectangle 2"/>
          <p:cNvSpPr>
            <a:spLocks noRot="1" noChangeArrowheads="1" noTextEdit="1"/>
          </p:cNvSpPr>
          <p:nvPr>
            <p:ph type="sldImg"/>
          </p:nvPr>
        </p:nvSpPr>
        <p:spPr>
          <a:ln/>
        </p:spPr>
      </p:sp>
      <p:sp>
        <p:nvSpPr>
          <p:cNvPr id="742403" name="Rectangle 3"/>
          <p:cNvSpPr>
            <a:spLocks noGrp="1" noChangeArrowheads="1"/>
          </p:cNvSpPr>
          <p:nvPr>
            <p:ph type="body" idx="1"/>
          </p:nvPr>
        </p:nvSpPr>
        <p:spPr>
          <a:xfrm>
            <a:off x="914400" y="4343400"/>
            <a:ext cx="5029200" cy="4114800"/>
          </a:xfrm>
        </p:spPr>
        <p:txBody>
          <a:bodyPr/>
          <a:lstStyle/>
          <a:p>
            <a:r>
              <a:rPr lang="en-US" altLang="ja-JP">
                <a:ea typeface="ＭＳ Ｐゴシック" pitchFamily="50" charset="-128"/>
              </a:rPr>
              <a:t>This course provides a general introduction and overview to the OpenGL API (Application Programming Interface) and its features. OpenGL is a rendering library available on almost any computer which supports a graphics monitor.</a:t>
            </a:r>
          </a:p>
          <a:p>
            <a:r>
              <a:rPr lang="en-US" altLang="ja-JP">
                <a:ea typeface="ＭＳ Ｐゴシック" pitchFamily="50" charset="-128"/>
              </a:rPr>
              <a:t>Today, we</a:t>
            </a:r>
            <a:r>
              <a:rPr lang="en-US" altLang="ja-JP">
                <a:latin typeface="Times New Roman"/>
                <a:ea typeface="ＭＳ Ｐゴシック" pitchFamily="50" charset="-128"/>
              </a:rPr>
              <a:t>’</a:t>
            </a:r>
            <a:r>
              <a:rPr lang="en-US" altLang="ja-JP">
                <a:ea typeface="ＭＳ Ｐゴシック" pitchFamily="50" charset="-128"/>
              </a:rPr>
              <a:t>ll discuss the basic elements of OpenGL: rendering points, lines, polygons and images, as well as more advanced features as lighting and texture mapping.</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6E1957-FF96-4962-BD3F-F5364D9C77B3}" type="slidenum">
              <a:rPr lang="en-US" altLang="ja-JP"/>
              <a:pPr/>
              <a:t>11</a:t>
            </a:fld>
            <a:endParaRPr lang="en-US" altLang="ja-JP"/>
          </a:p>
        </p:txBody>
      </p:sp>
      <p:sp>
        <p:nvSpPr>
          <p:cNvPr id="432130" name="Rectangle 2"/>
          <p:cNvSpPr>
            <a:spLocks noRot="1" noChangeArrowheads="1" noTextEdit="1"/>
          </p:cNvSpPr>
          <p:nvPr>
            <p:ph type="sldImg"/>
          </p:nvPr>
        </p:nvSpPr>
        <p:spPr>
          <a:xfrm>
            <a:off x="1150938" y="690563"/>
            <a:ext cx="4557712" cy="3417887"/>
          </a:xfrm>
          <a:ln w="12700" cap="flat">
            <a:solidFill>
              <a:schemeClr val="tx1"/>
            </a:solidFill>
          </a:ln>
        </p:spPr>
      </p:sp>
      <p:sp>
        <p:nvSpPr>
          <p:cNvPr id="432131" name="Rectangle 3"/>
          <p:cNvSpPr>
            <a:spLocks noGrp="1" noChangeArrowheads="1"/>
          </p:cNvSpPr>
          <p:nvPr>
            <p:ph type="body" idx="1"/>
          </p:nvPr>
        </p:nvSpPr>
        <p:spPr>
          <a:xfrm>
            <a:off x="914400" y="4343400"/>
            <a:ext cx="5029200" cy="4114800"/>
          </a:xfrm>
          <a:noFill/>
          <a:ln/>
        </p:spPr>
        <p:txBody>
          <a:bodyPr lIns="92414" tIns="45424" rIns="92414" bIns="45424"/>
          <a:lstStyle/>
          <a:p>
            <a:r>
              <a:rPr lang="en-US" altLang="ja-JP">
                <a:ea typeface="ＭＳ Ｐゴシック" pitchFamily="50" charset="-128"/>
              </a:rPr>
              <a:t>Each time OpenGL processes a vertex, it uses data stored in its internal state tables to determine how the vertex should be transformed, lit, textured or any of OpenGL</a:t>
            </a:r>
            <a:r>
              <a:rPr lang="en-US" altLang="ja-JP">
                <a:latin typeface="Times New Roman"/>
                <a:ea typeface="ＭＳ Ｐゴシック" pitchFamily="50" charset="-128"/>
              </a:rPr>
              <a:t>’</a:t>
            </a:r>
            <a:r>
              <a:rPr lang="en-US" altLang="ja-JP">
                <a:ea typeface="ＭＳ Ｐゴシック" pitchFamily="50" charset="-128"/>
              </a:rPr>
              <a:t>s other modes.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659863-3708-48C9-9B7D-FEB4A873F50E}" type="slidenum">
              <a:rPr lang="en-US" altLang="ja-JP"/>
              <a:pPr/>
              <a:t>12</a:t>
            </a:fld>
            <a:endParaRPr lang="en-US" altLang="ja-JP"/>
          </a:p>
        </p:txBody>
      </p:sp>
      <p:sp>
        <p:nvSpPr>
          <p:cNvPr id="434178" name="Rectangle 2"/>
          <p:cNvSpPr>
            <a:spLocks noRot="1" noChangeArrowheads="1" noTextEdit="1"/>
          </p:cNvSpPr>
          <p:nvPr>
            <p:ph type="sldImg"/>
          </p:nvPr>
        </p:nvSpPr>
        <p:spPr>
          <a:xfrm>
            <a:off x="1150938" y="690563"/>
            <a:ext cx="4557712" cy="3417887"/>
          </a:xfrm>
          <a:ln w="12700" cap="flat">
            <a:solidFill>
              <a:schemeClr val="tx1"/>
            </a:solidFill>
          </a:ln>
        </p:spPr>
      </p:sp>
      <p:sp>
        <p:nvSpPr>
          <p:cNvPr id="434179" name="Rectangle 3"/>
          <p:cNvSpPr>
            <a:spLocks noGrp="1" noChangeArrowheads="1"/>
          </p:cNvSpPr>
          <p:nvPr>
            <p:ph type="body" idx="1"/>
          </p:nvPr>
        </p:nvSpPr>
        <p:spPr>
          <a:xfrm>
            <a:off x="914400" y="4343400"/>
            <a:ext cx="5029200" cy="4114800"/>
          </a:xfrm>
          <a:noFill/>
          <a:ln/>
        </p:spPr>
        <p:txBody>
          <a:bodyPr lIns="92414" tIns="45424" rIns="92414" bIns="45424"/>
          <a:lstStyle/>
          <a:p>
            <a:r>
              <a:rPr lang="en-US" altLang="ja-JP">
                <a:ea typeface="ＭＳ Ｐゴシック" pitchFamily="50" charset="-128"/>
              </a:rPr>
              <a:t>The general flow of any OpenGL rendering is to set up the required state,  then pass the primitive to be rendered, and repeat for the next primitive.</a:t>
            </a:r>
          </a:p>
          <a:p>
            <a:r>
              <a:rPr lang="en-US" altLang="ja-JP">
                <a:ea typeface="ＭＳ Ｐゴシック" pitchFamily="50" charset="-128"/>
              </a:rPr>
              <a:t>In general, the most common way to manipulate OpenGL state is by setting vertex attributes, which include color, lighting normals, and texturing coordinates.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B973FA-3DD3-4A02-B0DB-A1AACE02F25A}" type="slidenum">
              <a:rPr lang="en-US" altLang="ja-JP"/>
              <a:pPr/>
              <a:t>13</a:t>
            </a:fld>
            <a:endParaRPr lang="en-US" altLang="ja-JP"/>
          </a:p>
        </p:txBody>
      </p:sp>
      <p:sp>
        <p:nvSpPr>
          <p:cNvPr id="436226" name="Rectangle 2"/>
          <p:cNvSpPr>
            <a:spLocks noRot="1" noChangeArrowheads="1" noTextEdit="1"/>
          </p:cNvSpPr>
          <p:nvPr>
            <p:ph type="sldImg"/>
          </p:nvPr>
        </p:nvSpPr>
        <p:spPr>
          <a:xfrm>
            <a:off x="1150938" y="690563"/>
            <a:ext cx="4557712" cy="3417887"/>
          </a:xfrm>
          <a:ln w="12700" cap="flat">
            <a:solidFill>
              <a:schemeClr val="tx1"/>
            </a:solidFill>
          </a:ln>
        </p:spPr>
      </p:sp>
      <p:sp>
        <p:nvSpPr>
          <p:cNvPr id="436227" name="Rectangle 3"/>
          <p:cNvSpPr>
            <a:spLocks noGrp="1" noChangeArrowheads="1"/>
          </p:cNvSpPr>
          <p:nvPr>
            <p:ph type="body" idx="1"/>
          </p:nvPr>
        </p:nvSpPr>
        <p:spPr>
          <a:xfrm>
            <a:off x="914400" y="4343400"/>
            <a:ext cx="5029200" cy="4114800"/>
          </a:xfrm>
          <a:noFill/>
          <a:ln/>
        </p:spPr>
        <p:txBody>
          <a:bodyPr lIns="92414" tIns="45424" rIns="92414" bIns="45424"/>
          <a:lstStyle/>
          <a:p>
            <a:r>
              <a:rPr lang="en-US" altLang="ja-JP">
                <a:ea typeface="ＭＳ Ｐゴシック" pitchFamily="50" charset="-128"/>
              </a:rPr>
              <a:t>Setting OpenGL state usually includes modifying the rendering attribute, such as loading a texture map, or setting the line width.  Also for some state changes, setting the OpenGL state also enables that feature ( like setting the point size or line width ).  </a:t>
            </a:r>
          </a:p>
          <a:p>
            <a:r>
              <a:rPr lang="en-US" altLang="ja-JP">
                <a:ea typeface="ＭＳ Ｐゴシック" pitchFamily="50" charset="-128"/>
              </a:rPr>
              <a:t>Other features need to be turned on.  This is done using </a:t>
            </a:r>
            <a:r>
              <a:rPr lang="en-US" altLang="ja-JP">
                <a:latin typeface="Courier New" pitchFamily="49" charset="0"/>
                <a:ea typeface="ＭＳ Ｐゴシック" pitchFamily="50" charset="-128"/>
              </a:rPr>
              <a:t>glEnable()</a:t>
            </a:r>
            <a:r>
              <a:rPr lang="en-US" altLang="ja-JP">
                <a:ea typeface="ＭＳ Ｐゴシック" pitchFamily="50" charset="-128"/>
              </a:rPr>
              <a:t>, and passing the token for the feature, like </a:t>
            </a:r>
            <a:r>
              <a:rPr lang="en-US" altLang="ja-JP">
                <a:latin typeface="Courier New" pitchFamily="49" charset="0"/>
                <a:ea typeface="ＭＳ Ｐゴシック" pitchFamily="50" charset="-128"/>
              </a:rPr>
              <a:t>GL_LIGHT0</a:t>
            </a:r>
            <a:r>
              <a:rPr lang="en-US" altLang="ja-JP">
                <a:ea typeface="ＭＳ Ｐゴシック" pitchFamily="50" charset="-128"/>
              </a:rPr>
              <a:t> or </a:t>
            </a:r>
            <a:r>
              <a:rPr lang="en-US" altLang="ja-JP">
                <a:latin typeface="Courier New" pitchFamily="49" charset="0"/>
                <a:ea typeface="ＭＳ Ｐゴシック" pitchFamily="50" charset="-128"/>
              </a:rPr>
              <a:t>GL_POLYGON_STIPPLE</a:t>
            </a:r>
            <a:r>
              <a:rPr lang="en-US" altLang="ja-JP">
                <a:ea typeface="ＭＳ Ｐゴシック" pitchFamily="50" charset="-128"/>
              </a:rPr>
              <a: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B42EB2-480E-4544-AD73-BD83590CABE5}" type="slidenum">
              <a:rPr lang="en-US" altLang="ja-JP"/>
              <a:pPr/>
              <a:t>3</a:t>
            </a:fld>
            <a:endParaRPr lang="en-US" altLang="ja-JP"/>
          </a:p>
        </p:txBody>
      </p:sp>
      <p:sp>
        <p:nvSpPr>
          <p:cNvPr id="746498" name="Rectangle 2"/>
          <p:cNvSpPr>
            <a:spLocks noRot="1" noChangeArrowheads="1" noTextEdit="1"/>
          </p:cNvSpPr>
          <p:nvPr>
            <p:ph type="sldImg"/>
          </p:nvPr>
        </p:nvSpPr>
        <p:spPr>
          <a:xfrm>
            <a:off x="1150938" y="690563"/>
            <a:ext cx="4557712" cy="3417887"/>
          </a:xfrm>
          <a:ln w="12700" cap="flat">
            <a:solidFill>
              <a:schemeClr val="tx1"/>
            </a:solidFill>
          </a:ln>
        </p:spPr>
      </p:sp>
      <p:sp>
        <p:nvSpPr>
          <p:cNvPr id="746499" name="Rectangle 3"/>
          <p:cNvSpPr>
            <a:spLocks noGrp="1" noChangeArrowheads="1"/>
          </p:cNvSpPr>
          <p:nvPr>
            <p:ph type="body" idx="1"/>
          </p:nvPr>
        </p:nvSpPr>
        <p:spPr>
          <a:xfrm>
            <a:off x="914400" y="4343400"/>
            <a:ext cx="5029200" cy="4114800"/>
          </a:xfrm>
          <a:noFill/>
          <a:ln/>
        </p:spPr>
        <p:txBody>
          <a:bodyPr lIns="92414" tIns="45424" rIns="92414" bIns="45424"/>
          <a:lstStyle/>
          <a:p>
            <a:pPr>
              <a:lnSpc>
                <a:spcPct val="85000"/>
              </a:lnSpc>
            </a:pPr>
            <a:r>
              <a:rPr lang="en-US" altLang="ja-JP">
                <a:ea typeface="ＭＳ Ｐゴシック" pitchFamily="50" charset="-128"/>
              </a:rPr>
              <a:t>In this section, we</a:t>
            </a:r>
            <a:r>
              <a:rPr lang="en-US" altLang="ja-JP">
                <a:latin typeface="Times New Roman"/>
                <a:ea typeface="ＭＳ Ｐゴシック" pitchFamily="50" charset="-128"/>
              </a:rPr>
              <a:t>’</a:t>
            </a:r>
            <a:r>
              <a:rPr lang="en-US" altLang="ja-JP">
                <a:ea typeface="ＭＳ Ｐゴシック" pitchFamily="50" charset="-128"/>
              </a:rPr>
              <a:t>ll be discussing the basic geometric primitives that OpenGL uses for rendering, as well as how to manage the OpenGL state which controls the appearance of those primitives.</a:t>
            </a:r>
          </a:p>
          <a:p>
            <a:pPr>
              <a:lnSpc>
                <a:spcPct val="85000"/>
              </a:lnSpc>
            </a:pPr>
            <a:r>
              <a:rPr lang="en-US" altLang="ja-JP">
                <a:ea typeface="ＭＳ Ｐゴシック" pitchFamily="50" charset="-128"/>
              </a:rPr>
              <a:t>OpenGL also supports the rendering of bitmaps and images, which is discussed in a later section. </a:t>
            </a:r>
          </a:p>
          <a:p>
            <a:pPr>
              <a:lnSpc>
                <a:spcPct val="85000"/>
              </a:lnSpc>
            </a:pPr>
            <a:r>
              <a:rPr lang="en-US" altLang="ja-JP">
                <a:ea typeface="ＭＳ Ｐゴシック" pitchFamily="50" charset="-128"/>
              </a:rPr>
              <a:t>Additionally, we</a:t>
            </a:r>
            <a:r>
              <a:rPr lang="en-US" altLang="ja-JP">
                <a:latin typeface="Times New Roman"/>
                <a:ea typeface="ＭＳ Ｐゴシック" pitchFamily="50" charset="-128"/>
              </a:rPr>
              <a:t>’</a:t>
            </a:r>
            <a:r>
              <a:rPr lang="en-US" altLang="ja-JP">
                <a:ea typeface="ＭＳ Ｐゴシック" pitchFamily="50" charset="-128"/>
              </a:rPr>
              <a:t>ll discuss the different types of OpenGL buffers, and what each can be used for.</a:t>
            </a:r>
          </a:p>
          <a:p>
            <a:endParaRPr lang="en-US" altLang="ja-JP">
              <a:ea typeface="ＭＳ Ｐゴシック"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C4AE08-6E06-4D5B-98E7-E046767044A1}" type="slidenum">
              <a:rPr lang="en-US" altLang="ja-JP"/>
              <a:pPr/>
              <a:t>4</a:t>
            </a:fld>
            <a:endParaRPr lang="en-US" altLang="ja-JP"/>
          </a:p>
        </p:txBody>
      </p:sp>
      <p:sp>
        <p:nvSpPr>
          <p:cNvPr id="417794" name="Rectangle 2"/>
          <p:cNvSpPr>
            <a:spLocks noRot="1" noChangeArrowheads="1" noTextEdit="1"/>
          </p:cNvSpPr>
          <p:nvPr>
            <p:ph type="sldImg"/>
          </p:nvPr>
        </p:nvSpPr>
        <p:spPr>
          <a:xfrm>
            <a:off x="1150938" y="690563"/>
            <a:ext cx="4557712" cy="3417887"/>
          </a:xfrm>
          <a:ln w="12700" cap="flat">
            <a:solidFill>
              <a:schemeClr val="tx1"/>
            </a:solidFill>
          </a:ln>
        </p:spPr>
      </p:sp>
      <p:sp>
        <p:nvSpPr>
          <p:cNvPr id="417795" name="Rectangle 3"/>
          <p:cNvSpPr>
            <a:spLocks noGrp="1" noChangeArrowheads="1"/>
          </p:cNvSpPr>
          <p:nvPr>
            <p:ph type="body" idx="1"/>
          </p:nvPr>
        </p:nvSpPr>
        <p:spPr>
          <a:xfrm>
            <a:off x="914400" y="4343400"/>
            <a:ext cx="5029200" cy="4114800"/>
          </a:xfrm>
          <a:noFill/>
          <a:ln/>
        </p:spPr>
        <p:txBody>
          <a:bodyPr lIns="92414" tIns="45424" rIns="92414" bIns="45424"/>
          <a:lstStyle/>
          <a:p>
            <a:r>
              <a:rPr lang="en-US" altLang="ja-JP">
                <a:ea typeface="ＭＳ Ｐゴシック" pitchFamily="50" charset="-128"/>
              </a:rPr>
              <a:t>Every OpenGL geometric primitive is specified by its vertices, which are </a:t>
            </a:r>
            <a:r>
              <a:rPr lang="en-US" altLang="ja-JP" i="1">
                <a:ea typeface="ＭＳ Ｐゴシック" pitchFamily="50" charset="-128"/>
              </a:rPr>
              <a:t>homogenous coordinates</a:t>
            </a:r>
            <a:r>
              <a:rPr lang="en-US" altLang="ja-JP">
                <a:ea typeface="ＭＳ Ｐゴシック" pitchFamily="50" charset="-128"/>
              </a:rPr>
              <a:t>.  Homogenous coordinates are of the form </a:t>
            </a:r>
            <a:br>
              <a:rPr lang="en-US" altLang="ja-JP">
                <a:ea typeface="ＭＳ Ｐゴシック" pitchFamily="50" charset="-128"/>
              </a:rPr>
            </a:br>
            <a:r>
              <a:rPr lang="en-US" altLang="ja-JP">
                <a:ea typeface="ＭＳ Ｐゴシック" pitchFamily="50" charset="-128"/>
              </a:rPr>
              <a:t>( </a:t>
            </a:r>
            <a:r>
              <a:rPr lang="en-US" altLang="ja-JP" i="1">
                <a:ea typeface="ＭＳ Ｐゴシック" pitchFamily="50" charset="-128"/>
              </a:rPr>
              <a:t>x, y, z, w</a:t>
            </a:r>
            <a:r>
              <a:rPr lang="en-US" altLang="ja-JP">
                <a:ea typeface="ＭＳ Ｐゴシック" pitchFamily="50" charset="-128"/>
              </a:rPr>
              <a:t> ). Depending on how vertices are organized, OpenGL can render any of the shown primitives.</a:t>
            </a:r>
          </a:p>
          <a:p>
            <a:endParaRPr lang="en-US" altLang="ja-JP">
              <a:ea typeface="ＭＳ Ｐゴシック" pitchFamily="50"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C65005-9626-4171-B0DB-2045229A0AFE}" type="slidenum">
              <a:rPr lang="en-US" altLang="ja-JP"/>
              <a:pPr/>
              <a:t>5</a:t>
            </a:fld>
            <a:endParaRPr lang="en-US" altLang="ja-JP"/>
          </a:p>
        </p:txBody>
      </p:sp>
      <p:sp>
        <p:nvSpPr>
          <p:cNvPr id="419842" name="Rectangle 2"/>
          <p:cNvSpPr>
            <a:spLocks noRot="1" noChangeArrowheads="1" noTextEdit="1"/>
          </p:cNvSpPr>
          <p:nvPr>
            <p:ph type="sldImg"/>
          </p:nvPr>
        </p:nvSpPr>
        <p:spPr>
          <a:xfrm>
            <a:off x="1150938" y="690563"/>
            <a:ext cx="4557712" cy="3417887"/>
          </a:xfrm>
          <a:ln w="12700" cap="flat">
            <a:solidFill>
              <a:schemeClr val="tx1"/>
            </a:solidFill>
          </a:ln>
        </p:spPr>
      </p:sp>
      <p:sp>
        <p:nvSpPr>
          <p:cNvPr id="419843" name="Rectangle 3"/>
          <p:cNvSpPr>
            <a:spLocks noGrp="1" noChangeArrowheads="1"/>
          </p:cNvSpPr>
          <p:nvPr>
            <p:ph type="body" idx="1"/>
          </p:nvPr>
        </p:nvSpPr>
        <p:spPr>
          <a:xfrm>
            <a:off x="914400" y="4343400"/>
            <a:ext cx="5029200" cy="4114800"/>
          </a:xfrm>
          <a:noFill/>
          <a:ln/>
        </p:spPr>
        <p:txBody>
          <a:bodyPr lIns="92414" tIns="45424" rIns="92414" bIns="45424"/>
          <a:lstStyle/>
          <a:p>
            <a:r>
              <a:rPr lang="en-US" altLang="ja-JP">
                <a:ea typeface="ＭＳ Ｐゴシック" pitchFamily="50" charset="-128"/>
              </a:rPr>
              <a:t>The </a:t>
            </a:r>
            <a:r>
              <a:rPr lang="en-US" altLang="ja-JP">
                <a:latin typeface="Courier New" pitchFamily="49" charset="0"/>
                <a:ea typeface="ＭＳ Ｐゴシック" pitchFamily="50" charset="-128"/>
              </a:rPr>
              <a:t>drawRhombus()</a:t>
            </a:r>
            <a:r>
              <a:rPr lang="en-US" altLang="ja-JP">
                <a:ea typeface="ＭＳ Ｐゴシック" pitchFamily="50" charset="-128"/>
              </a:rPr>
              <a:t> routine causes OpenGL to render a single quadrilateral in a single color.  The rhombus is planar, since the </a:t>
            </a:r>
            <a:r>
              <a:rPr lang="en-US" altLang="ja-JP" i="1">
                <a:ea typeface="ＭＳ Ｐゴシック" pitchFamily="50" charset="-128"/>
              </a:rPr>
              <a:t>z</a:t>
            </a:r>
            <a:r>
              <a:rPr lang="en-US" altLang="ja-JP">
                <a:ea typeface="ＭＳ Ｐゴシック" pitchFamily="50" charset="-128"/>
              </a:rPr>
              <a:t> value is automatically set to 0.0 by </a:t>
            </a:r>
            <a:r>
              <a:rPr lang="en-US" altLang="ja-JP">
                <a:latin typeface="Courier New" pitchFamily="49" charset="0"/>
                <a:ea typeface="ＭＳ Ｐゴシック" pitchFamily="50" charset="-128"/>
              </a:rPr>
              <a:t>glVertex2f()</a:t>
            </a:r>
            <a:r>
              <a:rPr lang="en-US" altLang="ja-JP">
                <a:ea typeface="ＭＳ Ｐゴシック" pitchFamily="50" charset="-128"/>
              </a:rPr>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B78C55-60D9-4B7B-803C-4756DF1677A1}" type="slidenum">
              <a:rPr lang="en-US" altLang="ja-JP"/>
              <a:pPr/>
              <a:t>6</a:t>
            </a:fld>
            <a:endParaRPr lang="en-US" altLang="ja-JP"/>
          </a:p>
        </p:txBody>
      </p:sp>
      <p:sp>
        <p:nvSpPr>
          <p:cNvPr id="423938" name="Rectangle 2"/>
          <p:cNvSpPr>
            <a:spLocks noRot="1" noChangeArrowheads="1" noTextEdit="1"/>
          </p:cNvSpPr>
          <p:nvPr>
            <p:ph type="sldImg"/>
          </p:nvPr>
        </p:nvSpPr>
        <p:spPr>
          <a:xfrm>
            <a:off x="1150938" y="690563"/>
            <a:ext cx="4557712" cy="3417887"/>
          </a:xfrm>
          <a:ln w="12700" cap="flat">
            <a:solidFill>
              <a:schemeClr val="tx1"/>
            </a:solidFill>
          </a:ln>
        </p:spPr>
      </p:sp>
      <p:sp>
        <p:nvSpPr>
          <p:cNvPr id="423939" name="Rectangle 3"/>
          <p:cNvSpPr>
            <a:spLocks noGrp="1" noChangeArrowheads="1"/>
          </p:cNvSpPr>
          <p:nvPr>
            <p:ph type="body" idx="1"/>
          </p:nvPr>
        </p:nvSpPr>
        <p:spPr>
          <a:xfrm>
            <a:off x="914400" y="4343400"/>
            <a:ext cx="5029200" cy="4114800"/>
          </a:xfrm>
          <a:noFill/>
          <a:ln/>
        </p:spPr>
        <p:txBody>
          <a:bodyPr lIns="92414" tIns="45424" rIns="92414" bIns="45424"/>
          <a:lstStyle/>
          <a:p>
            <a:r>
              <a:rPr lang="en-US" altLang="ja-JP">
                <a:ea typeface="ＭＳ Ｐゴシック" pitchFamily="50" charset="-128"/>
              </a:rPr>
              <a:t>OpenGL organizes vertices into primitives based upon which type is passed into </a:t>
            </a:r>
            <a:r>
              <a:rPr lang="en-US" altLang="ja-JP">
                <a:latin typeface="Courier New" pitchFamily="49" charset="0"/>
                <a:ea typeface="ＭＳ Ｐゴシック" pitchFamily="50" charset="-128"/>
              </a:rPr>
              <a:t>glBegin()</a:t>
            </a:r>
            <a:r>
              <a:rPr lang="en-US" altLang="ja-JP">
                <a:ea typeface="ＭＳ Ｐゴシック" pitchFamily="50" charset="-128"/>
              </a:rPr>
              <a:t>. The possible types are:</a:t>
            </a:r>
          </a:p>
          <a:p>
            <a:r>
              <a:rPr lang="en-US" altLang="ja-JP">
                <a:ea typeface="ＭＳ Ｐゴシック" pitchFamily="50" charset="-128"/>
              </a:rPr>
              <a:t>	</a:t>
            </a:r>
            <a:r>
              <a:rPr lang="en-US" altLang="ja-JP">
                <a:latin typeface="Courier New" pitchFamily="49" charset="0"/>
                <a:ea typeface="ＭＳ Ｐゴシック" pitchFamily="50" charset="-128"/>
              </a:rPr>
              <a:t>GL_POINTS</a:t>
            </a:r>
            <a:r>
              <a:rPr lang="en-US" altLang="ja-JP">
                <a:ea typeface="ＭＳ Ｐゴシック" pitchFamily="50" charset="-128"/>
              </a:rPr>
              <a:t>		</a:t>
            </a:r>
            <a:r>
              <a:rPr lang="en-US" altLang="ja-JP">
                <a:latin typeface="Courier New" pitchFamily="49" charset="0"/>
                <a:ea typeface="ＭＳ Ｐゴシック" pitchFamily="50" charset="-128"/>
              </a:rPr>
              <a:t>GL_LINE_STRIP</a:t>
            </a:r>
            <a:endParaRPr lang="en-US" altLang="ja-JP">
              <a:ea typeface="ＭＳ Ｐゴシック" pitchFamily="50" charset="-128"/>
            </a:endParaRPr>
          </a:p>
          <a:p>
            <a:r>
              <a:rPr lang="en-US" altLang="ja-JP">
                <a:ea typeface="ＭＳ Ｐゴシック" pitchFamily="50" charset="-128"/>
              </a:rPr>
              <a:t>	</a:t>
            </a:r>
            <a:r>
              <a:rPr lang="en-US" altLang="ja-JP">
                <a:latin typeface="Courier New" pitchFamily="49" charset="0"/>
                <a:ea typeface="ＭＳ Ｐゴシック" pitchFamily="50" charset="-128"/>
              </a:rPr>
              <a:t>GL_LINES</a:t>
            </a:r>
            <a:r>
              <a:rPr lang="en-US" altLang="ja-JP">
                <a:ea typeface="ＭＳ Ｐゴシック" pitchFamily="50" charset="-128"/>
              </a:rPr>
              <a:t>		</a:t>
            </a:r>
            <a:r>
              <a:rPr lang="en-US" altLang="ja-JP">
                <a:latin typeface="Courier New" pitchFamily="49" charset="0"/>
                <a:ea typeface="ＭＳ Ｐゴシック" pitchFamily="50" charset="-128"/>
              </a:rPr>
              <a:t>GL_LINE_LOOP</a:t>
            </a:r>
            <a:endParaRPr lang="en-US" altLang="ja-JP">
              <a:ea typeface="ＭＳ Ｐゴシック" pitchFamily="50" charset="-128"/>
            </a:endParaRPr>
          </a:p>
          <a:p>
            <a:r>
              <a:rPr lang="en-US" altLang="ja-JP">
                <a:ea typeface="ＭＳ Ｐゴシック" pitchFamily="50" charset="-128"/>
              </a:rPr>
              <a:t>	</a:t>
            </a:r>
            <a:r>
              <a:rPr lang="en-US" altLang="ja-JP">
                <a:latin typeface="Courier New" pitchFamily="49" charset="0"/>
                <a:ea typeface="ＭＳ Ｐゴシック" pitchFamily="50" charset="-128"/>
              </a:rPr>
              <a:t>GL_POLYGON</a:t>
            </a:r>
            <a:r>
              <a:rPr lang="en-US" altLang="ja-JP">
                <a:ea typeface="ＭＳ Ｐゴシック" pitchFamily="50" charset="-128"/>
              </a:rPr>
              <a:t>	</a:t>
            </a:r>
            <a:r>
              <a:rPr lang="en-US" altLang="ja-JP">
                <a:latin typeface="Courier New" pitchFamily="49" charset="0"/>
                <a:ea typeface="ＭＳ Ｐゴシック" pitchFamily="50" charset="-128"/>
              </a:rPr>
              <a:t>GL_TRIANGLE_STRIP</a:t>
            </a:r>
            <a:endParaRPr lang="en-US" altLang="ja-JP">
              <a:ea typeface="ＭＳ Ｐゴシック" pitchFamily="50" charset="-128"/>
            </a:endParaRPr>
          </a:p>
          <a:p>
            <a:r>
              <a:rPr lang="en-US" altLang="ja-JP">
                <a:ea typeface="ＭＳ Ｐゴシック" pitchFamily="50" charset="-128"/>
              </a:rPr>
              <a:t>	</a:t>
            </a:r>
            <a:r>
              <a:rPr lang="en-US" altLang="ja-JP">
                <a:latin typeface="Courier New" pitchFamily="49" charset="0"/>
                <a:ea typeface="ＭＳ Ｐゴシック" pitchFamily="50" charset="-128"/>
              </a:rPr>
              <a:t>GL_TRIANGLES</a:t>
            </a:r>
            <a:r>
              <a:rPr lang="en-US" altLang="ja-JP">
                <a:ea typeface="ＭＳ Ｐゴシック" pitchFamily="50" charset="-128"/>
              </a:rPr>
              <a:t>	</a:t>
            </a:r>
            <a:r>
              <a:rPr lang="en-US" altLang="ja-JP">
                <a:latin typeface="Courier New" pitchFamily="49" charset="0"/>
                <a:ea typeface="ＭＳ Ｐゴシック" pitchFamily="50" charset="-128"/>
              </a:rPr>
              <a:t>GL_TRIANGLE_FAN</a:t>
            </a:r>
            <a:endParaRPr lang="en-US" altLang="ja-JP">
              <a:ea typeface="ＭＳ Ｐゴシック" pitchFamily="50" charset="-128"/>
            </a:endParaRPr>
          </a:p>
          <a:p>
            <a:r>
              <a:rPr lang="en-US" altLang="ja-JP">
                <a:ea typeface="ＭＳ Ｐゴシック" pitchFamily="50" charset="-128"/>
              </a:rPr>
              <a:t>	</a:t>
            </a:r>
            <a:r>
              <a:rPr lang="en-US" altLang="ja-JP">
                <a:latin typeface="Courier New" pitchFamily="49" charset="0"/>
                <a:ea typeface="ＭＳ Ｐゴシック" pitchFamily="50" charset="-128"/>
              </a:rPr>
              <a:t>GL_QUADS</a:t>
            </a:r>
            <a:r>
              <a:rPr lang="en-US" altLang="ja-JP">
                <a:ea typeface="ＭＳ Ｐゴシック" pitchFamily="50" charset="-128"/>
              </a:rPr>
              <a:t>		</a:t>
            </a:r>
            <a:r>
              <a:rPr lang="en-US" altLang="ja-JP">
                <a:latin typeface="Courier New" pitchFamily="49" charset="0"/>
                <a:ea typeface="ＭＳ Ｐゴシック" pitchFamily="50" charset="-128"/>
              </a:rPr>
              <a:t>GL_QUAD_STRIP</a:t>
            </a:r>
            <a:endParaRPr lang="en-US" altLang="ja-JP">
              <a:ea typeface="ＭＳ Ｐゴシック" pitchFamily="50" charset="-128"/>
            </a:endParaRPr>
          </a:p>
          <a:p>
            <a:endParaRPr lang="en-US" altLang="ja-JP">
              <a:ea typeface="ＭＳ Ｐゴシック" pitchFamily="50"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BA6D8D-6102-4500-AEB5-C78BD38BE1E4}" type="slidenum">
              <a:rPr lang="en-US" altLang="ja-JP"/>
              <a:pPr/>
              <a:t>7</a:t>
            </a:fld>
            <a:endParaRPr lang="en-US" altLang="ja-JP"/>
          </a:p>
        </p:txBody>
      </p:sp>
      <p:sp>
        <p:nvSpPr>
          <p:cNvPr id="425986" name="Rectangle 2"/>
          <p:cNvSpPr>
            <a:spLocks noRot="1" noChangeArrowheads="1" noTextEdit="1"/>
          </p:cNvSpPr>
          <p:nvPr>
            <p:ph type="sldImg"/>
          </p:nvPr>
        </p:nvSpPr>
        <p:spPr>
          <a:xfrm>
            <a:off x="1150938" y="690563"/>
            <a:ext cx="4557712" cy="3417887"/>
          </a:xfrm>
          <a:ln w="12700" cap="flat">
            <a:solidFill>
              <a:schemeClr val="tx1"/>
            </a:solidFill>
          </a:ln>
        </p:spPr>
      </p:sp>
      <p:sp>
        <p:nvSpPr>
          <p:cNvPr id="425987" name="Rectangle 3"/>
          <p:cNvSpPr>
            <a:spLocks noGrp="1" noChangeArrowheads="1"/>
          </p:cNvSpPr>
          <p:nvPr>
            <p:ph type="body" idx="1"/>
          </p:nvPr>
        </p:nvSpPr>
        <p:spPr>
          <a:xfrm>
            <a:off x="914400" y="4343400"/>
            <a:ext cx="5029200" cy="4114800"/>
          </a:xfrm>
          <a:noFill/>
          <a:ln/>
        </p:spPr>
        <p:txBody>
          <a:bodyPr lIns="92414" tIns="45424" rIns="92414" bIns="45424"/>
          <a:lstStyle/>
          <a:p>
            <a:r>
              <a:rPr lang="en-US" altLang="ja-JP">
                <a:ea typeface="ＭＳ Ｐゴシック" pitchFamily="50" charset="-128"/>
              </a:rPr>
              <a:t>Every OpenGL implementation must support rendering in both RGBA mode, </a:t>
            </a:r>
            <a:br>
              <a:rPr lang="en-US" altLang="ja-JP">
                <a:ea typeface="ＭＳ Ｐゴシック" pitchFamily="50" charset="-128"/>
              </a:rPr>
            </a:br>
            <a:r>
              <a:rPr lang="en-US" altLang="ja-JP">
                <a:ea typeface="ＭＳ Ｐゴシック" pitchFamily="50" charset="-128"/>
              </a:rPr>
              <a:t>( sometimes described as </a:t>
            </a:r>
            <a:r>
              <a:rPr lang="en-US" altLang="ja-JP" i="1">
                <a:ea typeface="ＭＳ Ｐゴシック" pitchFamily="50" charset="-128"/>
              </a:rPr>
              <a:t>TrueColor</a:t>
            </a:r>
            <a:r>
              <a:rPr lang="en-US" altLang="ja-JP">
                <a:ea typeface="ＭＳ Ｐゴシック" pitchFamily="50" charset="-128"/>
              </a:rPr>
              <a:t> mode ) and color index ( or </a:t>
            </a:r>
            <a:r>
              <a:rPr lang="en-US" altLang="ja-JP" i="1">
                <a:ea typeface="ＭＳ Ｐゴシック" pitchFamily="50" charset="-128"/>
              </a:rPr>
              <a:t>colormap</a:t>
            </a:r>
            <a:r>
              <a:rPr lang="en-US" altLang="ja-JP">
                <a:ea typeface="ＭＳ Ｐゴシック" pitchFamily="50" charset="-128"/>
              </a:rPr>
              <a:t> ) mode.</a:t>
            </a:r>
          </a:p>
          <a:p>
            <a:r>
              <a:rPr lang="en-US" altLang="ja-JP">
                <a:ea typeface="ＭＳ Ｐゴシック" pitchFamily="50" charset="-128"/>
              </a:rPr>
              <a:t>For RGBA rendering, vertex colors are specified using the </a:t>
            </a:r>
            <a:r>
              <a:rPr lang="en-US" altLang="ja-JP">
                <a:latin typeface="Courier New" pitchFamily="49" charset="0"/>
                <a:ea typeface="ＭＳ Ｐゴシック" pitchFamily="50" charset="-128"/>
              </a:rPr>
              <a:t>glColor*()</a:t>
            </a:r>
            <a:r>
              <a:rPr lang="en-US" altLang="ja-JP">
                <a:ea typeface="ＭＳ Ｐゴシック" pitchFamily="50" charset="-128"/>
              </a:rPr>
              <a:t> call.</a:t>
            </a:r>
          </a:p>
          <a:p>
            <a:r>
              <a:rPr lang="en-US" altLang="ja-JP">
                <a:ea typeface="ＭＳ Ｐゴシック" pitchFamily="50" charset="-128"/>
              </a:rPr>
              <a:t>For color index rendering, the vertex</a:t>
            </a:r>
            <a:r>
              <a:rPr lang="en-US" altLang="ja-JP">
                <a:latin typeface="Times New Roman"/>
                <a:ea typeface="ＭＳ Ｐゴシック" pitchFamily="50" charset="-128"/>
              </a:rPr>
              <a:t>’</a:t>
            </a:r>
            <a:r>
              <a:rPr lang="en-US" altLang="ja-JP">
                <a:ea typeface="ＭＳ Ｐゴシック" pitchFamily="50" charset="-128"/>
              </a:rPr>
              <a:t>s index is specified with </a:t>
            </a:r>
            <a:r>
              <a:rPr lang="en-US" altLang="ja-JP">
                <a:latin typeface="Courier New" pitchFamily="49" charset="0"/>
                <a:ea typeface="ＭＳ Ｐゴシック" pitchFamily="50" charset="-128"/>
              </a:rPr>
              <a:t>glIndex*()</a:t>
            </a:r>
            <a:r>
              <a:rPr lang="en-US" altLang="ja-JP">
                <a:ea typeface="ＭＳ Ｐゴシック" pitchFamily="50" charset="-128"/>
              </a:rPr>
              <a:t>.</a:t>
            </a:r>
          </a:p>
          <a:p>
            <a:r>
              <a:rPr lang="en-US" altLang="ja-JP">
                <a:ea typeface="ＭＳ Ｐゴシック" pitchFamily="50" charset="-128"/>
              </a:rPr>
              <a:t>The type of window color model is requested from the windowing system.  Using GLUT, the </a:t>
            </a:r>
            <a:r>
              <a:rPr lang="en-US" altLang="ja-JP">
                <a:latin typeface="Courier New" pitchFamily="49" charset="0"/>
                <a:ea typeface="ＭＳ Ｐゴシック" pitchFamily="50" charset="-128"/>
              </a:rPr>
              <a:t>glutInitDisplayMode()</a:t>
            </a:r>
            <a:r>
              <a:rPr lang="en-US" altLang="ja-JP">
                <a:ea typeface="ＭＳ Ｐゴシック" pitchFamily="50" charset="-128"/>
              </a:rPr>
              <a:t> call is used to specify either an RGBA window ( using </a:t>
            </a:r>
            <a:r>
              <a:rPr lang="en-US" altLang="ja-JP">
                <a:latin typeface="Courier New" pitchFamily="49" charset="0"/>
                <a:ea typeface="ＭＳ Ｐゴシック" pitchFamily="50" charset="-128"/>
              </a:rPr>
              <a:t>GLUT_RGBA</a:t>
            </a:r>
            <a:r>
              <a:rPr lang="en-US" altLang="ja-JP">
                <a:ea typeface="ＭＳ Ｐゴシック" pitchFamily="50" charset="-128"/>
              </a:rPr>
              <a:t> ), or a color indexed window ( using </a:t>
            </a:r>
            <a:r>
              <a:rPr lang="en-US" altLang="ja-JP">
                <a:latin typeface="Courier New" pitchFamily="49" charset="0"/>
                <a:ea typeface="ＭＳ Ｐゴシック" pitchFamily="50" charset="-128"/>
              </a:rPr>
              <a:t>GLUT_INDEX</a:t>
            </a:r>
            <a:r>
              <a:rPr lang="en-US" altLang="ja-JP">
                <a:ea typeface="ＭＳ Ｐゴシック" pitchFamily="50" charset="-128"/>
              </a:rPr>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53FA3D-FE34-4FB2-9A8B-0C740A37B42C}" type="slidenum">
              <a:rPr lang="en-US" altLang="ja-JP"/>
              <a:pPr/>
              <a:t>8</a:t>
            </a:fld>
            <a:endParaRPr lang="en-US" altLang="ja-JP"/>
          </a:p>
        </p:txBody>
      </p:sp>
      <p:sp>
        <p:nvSpPr>
          <p:cNvPr id="428034" name="Rectangle 2"/>
          <p:cNvSpPr>
            <a:spLocks noRot="1" noChangeArrowheads="1" noTextEdit="1"/>
          </p:cNvSpPr>
          <p:nvPr>
            <p:ph type="sldImg"/>
          </p:nvPr>
        </p:nvSpPr>
        <p:spPr>
          <a:xfrm>
            <a:off x="1150938" y="690563"/>
            <a:ext cx="4557712" cy="3417887"/>
          </a:xfrm>
          <a:ln/>
        </p:spPr>
      </p:sp>
      <p:sp>
        <p:nvSpPr>
          <p:cNvPr id="428035" name="Rectangle 3"/>
          <p:cNvSpPr>
            <a:spLocks noGrp="1" noChangeArrowheads="1"/>
          </p:cNvSpPr>
          <p:nvPr>
            <p:ph type="body" idx="1"/>
          </p:nvPr>
        </p:nvSpPr>
        <p:spPr>
          <a:xfrm>
            <a:off x="914400" y="4343400"/>
            <a:ext cx="5029200" cy="4114800"/>
          </a:xfrm>
        </p:spPr>
        <p:txBody>
          <a:bodyPr lIns="90221" tIns="45111" rIns="90221" bIns="45111"/>
          <a:lstStyle/>
          <a:p>
            <a:r>
              <a:rPr lang="en-US" altLang="ja-JP">
                <a:ea typeface="ＭＳ Ｐゴシック" pitchFamily="50" charset="-128"/>
              </a:rPr>
              <a:t>This is the first of the series of Nate Robins</a:t>
            </a:r>
            <a:r>
              <a:rPr lang="en-US" altLang="ja-JP">
                <a:latin typeface="Times New Roman"/>
                <a:ea typeface="ＭＳ Ｐゴシック" pitchFamily="50" charset="-128"/>
              </a:rPr>
              <a:t>’</a:t>
            </a:r>
            <a:r>
              <a:rPr lang="en-US" altLang="ja-JP">
                <a:ea typeface="ＭＳ Ｐゴシック" pitchFamily="50" charset="-128"/>
              </a:rPr>
              <a:t> tutorials. This tutorial illustrates the principles of rendering geometry, specifying both colors and vertices.</a:t>
            </a:r>
          </a:p>
          <a:p>
            <a:r>
              <a:rPr lang="en-US" altLang="ja-JP">
                <a:ea typeface="ＭＳ Ｐゴシック" pitchFamily="50" charset="-128"/>
              </a:rPr>
              <a:t>The shapes tutorial has two views: a screen-space window and a command manipulation window. </a:t>
            </a:r>
          </a:p>
          <a:p>
            <a:r>
              <a:rPr lang="en-US" altLang="ja-JP">
                <a:ea typeface="ＭＳ Ｐゴシック" pitchFamily="50" charset="-128"/>
              </a:rPr>
              <a:t>In the command manipulation window, pressing the LEFT mouse while the pointer is over the green parameter numbers allows you to move the mouse in the y-direction (up and down) and change their values. With this action, you can change the appearance of the geometric primitive in the other window. With the RIGHT mouse button, you can bring up a pop-up menu to change the primitive you are rendering. (Note that the parameters have minimum and maximum values in the tutorials, sometimes to prevent you from wandering too far. In an application, you probably don</a:t>
            </a:r>
            <a:r>
              <a:rPr lang="en-US" altLang="ja-JP">
                <a:latin typeface="Times New Roman"/>
                <a:ea typeface="ＭＳ Ｐゴシック" pitchFamily="50" charset="-128"/>
              </a:rPr>
              <a:t>’</a:t>
            </a:r>
            <a:r>
              <a:rPr lang="en-US" altLang="ja-JP">
                <a:ea typeface="ＭＳ Ｐゴシック" pitchFamily="50" charset="-128"/>
              </a:rPr>
              <a:t>t want to have floating-point color values less than 0.0 or greater than 1.0, but you are likely to want to position vertices at coordinates outside the boundaries of this tutorial.)</a:t>
            </a:r>
          </a:p>
          <a:p>
            <a:r>
              <a:rPr lang="en-US" altLang="ja-JP">
                <a:ea typeface="ＭＳ Ｐゴシック" pitchFamily="50" charset="-128"/>
              </a:rPr>
              <a:t>In the screen-space window, the RIGHT mouse button brings up a different pop-up menu, which has menu choices to change the appearance of the geometry in different ways.</a:t>
            </a:r>
          </a:p>
          <a:p>
            <a:r>
              <a:rPr lang="en-US" altLang="ja-JP">
                <a:ea typeface="ＭＳ Ｐゴシック" pitchFamily="50" charset="-128"/>
              </a:rPr>
              <a:t>The left and right mouse buttons will do similar operations in the other tutorials.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4DAEB3-A156-4A38-8FCD-3FCC487E4DC1}" type="slidenum">
              <a:rPr lang="en-US" altLang="ja-JP"/>
              <a:pPr/>
              <a:t>9</a:t>
            </a:fld>
            <a:endParaRPr lang="en-US" altLang="ja-JP"/>
          </a:p>
        </p:txBody>
      </p:sp>
      <p:sp>
        <p:nvSpPr>
          <p:cNvPr id="430082" name="Rectangle 2"/>
          <p:cNvSpPr>
            <a:spLocks noRot="1" noChangeArrowheads="1" noTextEdit="1"/>
          </p:cNvSpPr>
          <p:nvPr>
            <p:ph type="sldImg"/>
          </p:nvPr>
        </p:nvSpPr>
        <p:spPr>
          <a:xfrm>
            <a:off x="1150938" y="690563"/>
            <a:ext cx="4557712" cy="3417887"/>
          </a:xfrm>
          <a:ln w="12700" cap="flat">
            <a:solidFill>
              <a:schemeClr val="tx1"/>
            </a:solidFill>
          </a:ln>
        </p:spPr>
      </p:sp>
      <p:sp>
        <p:nvSpPr>
          <p:cNvPr id="430083" name="Rectangle 3"/>
          <p:cNvSpPr>
            <a:spLocks noGrp="1" noChangeArrowheads="1"/>
          </p:cNvSpPr>
          <p:nvPr>
            <p:ph type="body" idx="1"/>
          </p:nvPr>
        </p:nvSpPr>
        <p:spPr>
          <a:xfrm>
            <a:off x="914400" y="4343400"/>
            <a:ext cx="5029200" cy="4114800"/>
          </a:xfrm>
          <a:noFill/>
          <a:ln/>
        </p:spPr>
        <p:txBody>
          <a:bodyPr lIns="92414" tIns="45424" rIns="92414" bIns="45424"/>
          <a:lstStyle/>
          <a:p>
            <a:r>
              <a:rPr lang="en-US" altLang="ja-JP">
                <a:ea typeface="ＭＳ Ｐゴシック" pitchFamily="50" charset="-128"/>
              </a:rPr>
              <a:t>OpenGL can render from a simple line-based wireframe to complex multi-pass texturing algorithms to simulate bump mapping or Phong lighting.</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D9DFB5-F1E8-4D8C-BCA2-F1B1E594D428}" type="slidenum">
              <a:rPr lang="en-US" altLang="ja-JP"/>
              <a:pPr/>
              <a:t>10</a:t>
            </a:fld>
            <a:endParaRPr lang="en-US" altLang="ja-JP"/>
          </a:p>
        </p:txBody>
      </p:sp>
      <p:sp>
        <p:nvSpPr>
          <p:cNvPr id="748546" name="Rectangle 2"/>
          <p:cNvSpPr>
            <a:spLocks noRot="1" noChangeArrowheads="1" noTextEdit="1"/>
          </p:cNvSpPr>
          <p:nvPr>
            <p:ph type="sldImg"/>
          </p:nvPr>
        </p:nvSpPr>
        <p:spPr>
          <a:ln/>
        </p:spPr>
      </p:sp>
      <p:sp>
        <p:nvSpPr>
          <p:cNvPr id="748547" name="Rectangle 3"/>
          <p:cNvSpPr>
            <a:spLocks noGrp="1" noChangeArrowheads="1"/>
          </p:cNvSpPr>
          <p:nvPr>
            <p:ph type="body" idx="1"/>
          </p:nvPr>
        </p:nvSpPr>
        <p:spPr/>
        <p:txBody>
          <a:bodyPr/>
          <a:lstStyle/>
          <a:p>
            <a:r>
              <a:rPr lang="en-US" altLang="ja-JP"/>
              <a:t>Conceptually, OpenGL allows you, the application designer, to do two</a:t>
            </a:r>
          </a:p>
          <a:p>
            <a:r>
              <a:rPr lang="en-US" altLang="ja-JP"/>
              <a:t>things:</a:t>
            </a:r>
          </a:p>
          <a:p>
            <a:r>
              <a:rPr lang="en-US" altLang="ja-JP"/>
              <a:t>1. Control how the next items you draw will be processed. This is</a:t>
            </a:r>
          </a:p>
          <a:p>
            <a:r>
              <a:rPr lang="en-US" altLang="ja-JP"/>
              <a:t>done by setting the OpenGL’s state. OpenGL’s state includes the</a:t>
            </a:r>
          </a:p>
          <a:p>
            <a:r>
              <a:rPr lang="en-US" altLang="ja-JP"/>
              <a:t>current drawing color, parameters that control the color and</a:t>
            </a:r>
          </a:p>
          <a:p>
            <a:r>
              <a:rPr lang="en-US" altLang="ja-JP"/>
              <a:t>location of lights, texture maps, and many other configurable</a:t>
            </a:r>
          </a:p>
          <a:p>
            <a:r>
              <a:rPr lang="en-US" altLang="ja-JP"/>
              <a:t>settings.</a:t>
            </a:r>
          </a:p>
          <a:p>
            <a:r>
              <a:rPr lang="en-US" altLang="ja-JP"/>
              <a:t>2. Draw, or using the technical term, </a:t>
            </a:r>
            <a:r>
              <a:rPr lang="en-US" altLang="ja-JP" i="1"/>
              <a:t>render </a:t>
            </a:r>
            <a:r>
              <a:rPr lang="en-US" altLang="ja-JP"/>
              <a:t>graphical objects called</a:t>
            </a:r>
          </a:p>
          <a:p>
            <a:r>
              <a:rPr lang="en-US" altLang="ja-JP"/>
              <a:t>primitives.</a:t>
            </a:r>
          </a:p>
          <a:p>
            <a:r>
              <a:rPr lang="en-US" altLang="ja-JP"/>
              <a:t>Your application will consist of cycles of setting state, and rendering using</a:t>
            </a:r>
          </a:p>
          <a:p>
            <a:r>
              <a:rPr lang="en-US" altLang="ja-JP"/>
              <a:t>the state that you just set.</a:t>
            </a:r>
          </a:p>
          <a:p>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3490" name="Rectangle 2"/>
          <p:cNvSpPr>
            <a:spLocks noGrp="1" noChangeArrowheads="1"/>
          </p:cNvSpPr>
          <p:nvPr>
            <p:ph type="ctrTitle"/>
          </p:nvPr>
        </p:nvSpPr>
        <p:spPr>
          <a:xfrm>
            <a:off x="685800" y="990600"/>
            <a:ext cx="7772400" cy="1371600"/>
          </a:xfrm>
        </p:spPr>
        <p:txBody>
          <a:bodyPr/>
          <a:lstStyle>
            <a:lvl1pPr>
              <a:defRPr sz="4000"/>
            </a:lvl1pPr>
          </a:lstStyle>
          <a:p>
            <a:r>
              <a:rPr lang="ja-JP" altLang="en-US"/>
              <a:t>按一下以編輯母片標題樣式</a:t>
            </a:r>
          </a:p>
        </p:txBody>
      </p:sp>
      <p:sp>
        <p:nvSpPr>
          <p:cNvPr id="63491"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ja-JP" altLang="en-US"/>
              <a:t>按一下以編輯母片副標題樣式</a:t>
            </a:r>
          </a:p>
        </p:txBody>
      </p:sp>
      <p:sp>
        <p:nvSpPr>
          <p:cNvPr id="63492" name="Rectangle 4"/>
          <p:cNvSpPr>
            <a:spLocks noGrp="1" noChangeArrowheads="1"/>
          </p:cNvSpPr>
          <p:nvPr>
            <p:ph type="dt" sz="half" idx="2"/>
          </p:nvPr>
        </p:nvSpPr>
        <p:spPr>
          <a:xfrm>
            <a:off x="685800" y="6248400"/>
            <a:ext cx="1905000" cy="457200"/>
          </a:xfrm>
        </p:spPr>
        <p:txBody>
          <a:bodyPr/>
          <a:lstStyle>
            <a:lvl1pPr>
              <a:defRPr/>
            </a:lvl1pPr>
          </a:lstStyle>
          <a:p>
            <a:endParaRPr lang="en-US" altLang="ja-JP"/>
          </a:p>
        </p:txBody>
      </p:sp>
      <p:sp>
        <p:nvSpPr>
          <p:cNvPr id="63493" name="Rectangle 5"/>
          <p:cNvSpPr>
            <a:spLocks noGrp="1" noChangeArrowheads="1"/>
          </p:cNvSpPr>
          <p:nvPr>
            <p:ph type="ftr" sz="quarter" idx="3"/>
          </p:nvPr>
        </p:nvSpPr>
        <p:spPr>
          <a:xfrm>
            <a:off x="3124200" y="6248400"/>
            <a:ext cx="2895600" cy="457200"/>
          </a:xfrm>
        </p:spPr>
        <p:txBody>
          <a:bodyPr/>
          <a:lstStyle>
            <a:lvl1pPr>
              <a:defRPr/>
            </a:lvl1pPr>
          </a:lstStyle>
          <a:p>
            <a:endParaRPr lang="en-US" altLang="ja-JP"/>
          </a:p>
        </p:txBody>
      </p:sp>
      <p:sp>
        <p:nvSpPr>
          <p:cNvPr id="63494" name="Rectangle 6"/>
          <p:cNvSpPr>
            <a:spLocks noGrp="1" noChangeArrowheads="1"/>
          </p:cNvSpPr>
          <p:nvPr>
            <p:ph type="sldNum" sz="quarter" idx="4"/>
          </p:nvPr>
        </p:nvSpPr>
        <p:spPr>
          <a:xfrm>
            <a:off x="6553200" y="6248400"/>
            <a:ext cx="1905000" cy="457200"/>
          </a:xfrm>
        </p:spPr>
        <p:txBody>
          <a:bodyPr/>
          <a:lstStyle>
            <a:lvl1pPr>
              <a:defRPr/>
            </a:lvl1pPr>
          </a:lstStyle>
          <a:p>
            <a:fld id="{4DD38B8A-3DB9-48C9-8087-170018096C6A}" type="slidenum">
              <a:rPr lang="en-US" altLang="ja-JP"/>
              <a:pPr/>
              <a:t>‹#›</a:t>
            </a:fld>
            <a:endParaRPr lang="en-US" altLang="ja-JP"/>
          </a:p>
        </p:txBody>
      </p:sp>
      <p:sp>
        <p:nvSpPr>
          <p:cNvPr id="63495"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kumimoji="0" lang="en-US" sz="2400">
              <a:latin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AE50406E-3437-490D-94E6-66DA41FEE9BE}" type="slidenum">
              <a:rPr lang="en-US" altLang="ja-JP"/>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C20FDC99-CE35-4940-B064-99A77BECF4BF}" type="slidenum">
              <a:rPr lang="en-US" altLang="ja-JP"/>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2D220EC4-A9C9-45F3-B51A-4E6DE0FB804D}" type="slidenum">
              <a:rPr lang="en-US" altLang="ja-JP"/>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ja-JP"/>
          </a:p>
        </p:txBody>
      </p:sp>
      <p:sp>
        <p:nvSpPr>
          <p:cNvPr id="5" name="Footer Placeholder 4"/>
          <p:cNvSpPr>
            <a:spLocks noGrp="1"/>
          </p:cNvSpPr>
          <p:nvPr>
            <p:ph type="ftr" sz="quarter" idx="11"/>
          </p:nvPr>
        </p:nvSpPr>
        <p:spPr/>
        <p:txBody>
          <a:bodyPr/>
          <a:lstStyle>
            <a:lvl1pPr>
              <a:defRPr/>
            </a:lvl1pPr>
          </a:lstStyle>
          <a:p>
            <a:endParaRPr lang="en-US" altLang="ja-JP"/>
          </a:p>
        </p:txBody>
      </p:sp>
      <p:sp>
        <p:nvSpPr>
          <p:cNvPr id="6" name="Slide Number Placeholder 5"/>
          <p:cNvSpPr>
            <a:spLocks noGrp="1"/>
          </p:cNvSpPr>
          <p:nvPr>
            <p:ph type="sldNum" sz="quarter" idx="12"/>
          </p:nvPr>
        </p:nvSpPr>
        <p:spPr/>
        <p:txBody>
          <a:bodyPr/>
          <a:lstStyle>
            <a:lvl1pPr>
              <a:defRPr/>
            </a:lvl1pPr>
          </a:lstStyle>
          <a:p>
            <a:fld id="{BB8CC17A-3849-4B3A-8D94-4C404E288AF9}" type="slidenum">
              <a:rPr lang="en-US" altLang="ja-JP"/>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6937AA5B-2BA3-448B-83A1-38CF17B233F2}" type="slidenum">
              <a:rPr lang="en-US" altLang="ja-JP"/>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ja-JP"/>
          </a:p>
        </p:txBody>
      </p:sp>
      <p:sp>
        <p:nvSpPr>
          <p:cNvPr id="8" name="Footer Placeholder 7"/>
          <p:cNvSpPr>
            <a:spLocks noGrp="1"/>
          </p:cNvSpPr>
          <p:nvPr>
            <p:ph type="ftr" sz="quarter" idx="11"/>
          </p:nvPr>
        </p:nvSpPr>
        <p:spPr/>
        <p:txBody>
          <a:bodyPr/>
          <a:lstStyle>
            <a:lvl1pPr>
              <a:defRPr/>
            </a:lvl1pPr>
          </a:lstStyle>
          <a:p>
            <a:endParaRPr lang="en-US" altLang="ja-JP"/>
          </a:p>
        </p:txBody>
      </p:sp>
      <p:sp>
        <p:nvSpPr>
          <p:cNvPr id="9" name="Slide Number Placeholder 8"/>
          <p:cNvSpPr>
            <a:spLocks noGrp="1"/>
          </p:cNvSpPr>
          <p:nvPr>
            <p:ph type="sldNum" sz="quarter" idx="12"/>
          </p:nvPr>
        </p:nvSpPr>
        <p:spPr/>
        <p:txBody>
          <a:bodyPr/>
          <a:lstStyle>
            <a:lvl1pPr>
              <a:defRPr/>
            </a:lvl1pPr>
          </a:lstStyle>
          <a:p>
            <a:fld id="{AF6E099C-E7EE-4C8B-9A14-E1A9F5C029B6}" type="slidenum">
              <a:rPr lang="en-US" altLang="ja-JP"/>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ja-JP"/>
          </a:p>
        </p:txBody>
      </p:sp>
      <p:sp>
        <p:nvSpPr>
          <p:cNvPr id="4" name="Footer Placeholder 3"/>
          <p:cNvSpPr>
            <a:spLocks noGrp="1"/>
          </p:cNvSpPr>
          <p:nvPr>
            <p:ph type="ftr" sz="quarter" idx="11"/>
          </p:nvPr>
        </p:nvSpPr>
        <p:spPr/>
        <p:txBody>
          <a:bodyPr/>
          <a:lstStyle>
            <a:lvl1pPr>
              <a:defRPr/>
            </a:lvl1pPr>
          </a:lstStyle>
          <a:p>
            <a:endParaRPr lang="en-US" altLang="ja-JP"/>
          </a:p>
        </p:txBody>
      </p:sp>
      <p:sp>
        <p:nvSpPr>
          <p:cNvPr id="5" name="Slide Number Placeholder 4"/>
          <p:cNvSpPr>
            <a:spLocks noGrp="1"/>
          </p:cNvSpPr>
          <p:nvPr>
            <p:ph type="sldNum" sz="quarter" idx="12"/>
          </p:nvPr>
        </p:nvSpPr>
        <p:spPr/>
        <p:txBody>
          <a:bodyPr/>
          <a:lstStyle>
            <a:lvl1pPr>
              <a:defRPr/>
            </a:lvl1pPr>
          </a:lstStyle>
          <a:p>
            <a:fld id="{F8A9F237-E642-4881-B505-63E729C4D42F}" type="slidenum">
              <a:rPr lang="en-US" altLang="ja-JP"/>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ja-JP"/>
          </a:p>
        </p:txBody>
      </p:sp>
      <p:sp>
        <p:nvSpPr>
          <p:cNvPr id="3" name="Footer Placeholder 2"/>
          <p:cNvSpPr>
            <a:spLocks noGrp="1"/>
          </p:cNvSpPr>
          <p:nvPr>
            <p:ph type="ftr" sz="quarter" idx="11"/>
          </p:nvPr>
        </p:nvSpPr>
        <p:spPr/>
        <p:txBody>
          <a:bodyPr/>
          <a:lstStyle>
            <a:lvl1pPr>
              <a:defRPr/>
            </a:lvl1pPr>
          </a:lstStyle>
          <a:p>
            <a:endParaRPr lang="en-US" altLang="ja-JP"/>
          </a:p>
        </p:txBody>
      </p:sp>
      <p:sp>
        <p:nvSpPr>
          <p:cNvPr id="4" name="Slide Number Placeholder 3"/>
          <p:cNvSpPr>
            <a:spLocks noGrp="1"/>
          </p:cNvSpPr>
          <p:nvPr>
            <p:ph type="sldNum" sz="quarter" idx="12"/>
          </p:nvPr>
        </p:nvSpPr>
        <p:spPr/>
        <p:txBody>
          <a:bodyPr/>
          <a:lstStyle>
            <a:lvl1pPr>
              <a:defRPr/>
            </a:lvl1pPr>
          </a:lstStyle>
          <a:p>
            <a:fld id="{FC94BDA2-40DE-4048-A8F4-27530B58B777}" type="slidenum">
              <a:rPr lang="en-US" altLang="ja-JP"/>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637FA357-AE4F-49F0-B62F-6D57BD46274D}" type="slidenum">
              <a:rPr lang="en-US" altLang="ja-JP"/>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ja-JP"/>
          </a:p>
        </p:txBody>
      </p:sp>
      <p:sp>
        <p:nvSpPr>
          <p:cNvPr id="6" name="Footer Placeholder 5"/>
          <p:cNvSpPr>
            <a:spLocks noGrp="1"/>
          </p:cNvSpPr>
          <p:nvPr>
            <p:ph type="ftr" sz="quarter" idx="11"/>
          </p:nvPr>
        </p:nvSpPr>
        <p:spPr/>
        <p:txBody>
          <a:bodyPr/>
          <a:lstStyle>
            <a:lvl1pPr>
              <a:defRPr/>
            </a:lvl1pPr>
          </a:lstStyle>
          <a:p>
            <a:endParaRPr lang="en-US" altLang="ja-JP"/>
          </a:p>
        </p:txBody>
      </p:sp>
      <p:sp>
        <p:nvSpPr>
          <p:cNvPr id="7" name="Slide Number Placeholder 6"/>
          <p:cNvSpPr>
            <a:spLocks noGrp="1"/>
          </p:cNvSpPr>
          <p:nvPr>
            <p:ph type="sldNum" sz="quarter" idx="12"/>
          </p:nvPr>
        </p:nvSpPr>
        <p:spPr/>
        <p:txBody>
          <a:bodyPr/>
          <a:lstStyle>
            <a:lvl1pPr>
              <a:defRPr/>
            </a:lvl1pPr>
          </a:lstStyle>
          <a:p>
            <a:fld id="{00990B0E-E9C1-4DD5-879F-87EFF5696428}" type="slidenum">
              <a:rPr lang="en-US" altLang="ja-JP"/>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smtClean="0"/>
              <a:t>按一下以編輯母片標題樣式</a:t>
            </a:r>
          </a:p>
        </p:txBody>
      </p:sp>
      <p:sp>
        <p:nvSpPr>
          <p:cNvPr id="6246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按一下以編輯母片</a:t>
            </a:r>
          </a:p>
          <a:p>
            <a:pPr lvl="1"/>
            <a:r>
              <a:rPr lang="ja-JP" altLang="en-US" smtClean="0"/>
              <a:t>第二層</a:t>
            </a:r>
          </a:p>
          <a:p>
            <a:pPr lvl="2"/>
            <a:r>
              <a:rPr lang="ja-JP" altLang="en-US" smtClean="0"/>
              <a:t>第三層</a:t>
            </a:r>
          </a:p>
          <a:p>
            <a:pPr lvl="3"/>
            <a:r>
              <a:rPr lang="ja-JP" altLang="en-US" smtClean="0"/>
              <a:t>第四層</a:t>
            </a:r>
          </a:p>
          <a:p>
            <a:pPr lvl="4"/>
            <a:r>
              <a:rPr lang="ja-JP" altLang="en-US" smtClean="0"/>
              <a:t>第五層</a:t>
            </a:r>
          </a:p>
        </p:txBody>
      </p:sp>
      <p:sp>
        <p:nvSpPr>
          <p:cNvPr id="62468"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kumimoji="0" lang="en-US" sz="2400">
              <a:latin typeface="Times New Roman" pitchFamily="18" charset="0"/>
            </a:endParaRPr>
          </a:p>
        </p:txBody>
      </p:sp>
      <p:sp>
        <p:nvSpPr>
          <p:cNvPr id="6246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endParaRPr lang="en-US"/>
          </a:p>
        </p:txBody>
      </p:sp>
      <p:sp>
        <p:nvSpPr>
          <p:cNvPr id="62470"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vl1pPr>
          </a:lstStyle>
          <a:p>
            <a:endParaRPr lang="en-US" altLang="ja-JP"/>
          </a:p>
        </p:txBody>
      </p:sp>
      <p:sp>
        <p:nvSpPr>
          <p:cNvPr id="62471"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200"/>
            </a:lvl1pPr>
          </a:lstStyle>
          <a:p>
            <a:endParaRPr lang="en-US" altLang="ja-JP"/>
          </a:p>
        </p:txBody>
      </p:sp>
      <p:sp>
        <p:nvSpPr>
          <p:cNvPr id="62472"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a:lvl1pPr>
          </a:lstStyle>
          <a:p>
            <a:fld id="{81CA257F-5E67-4A73-B412-C317476E274E}"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iming>
    <p:tnLst>
      <p:par>
        <p:cTn id="1" dur="indefinite" restart="never" nodeType="tmRoot"/>
      </p:par>
    </p:tnLst>
  </p:timing>
  <p:txStyles>
    <p:titleStyle>
      <a:lvl1pPr algn="l" rtl="0" fontAlgn="base">
        <a:spcBef>
          <a:spcPct val="0"/>
        </a:spcBef>
        <a:spcAft>
          <a:spcPct val="0"/>
        </a:spcAft>
        <a:defRPr kumimoji="1" sz="3800">
          <a:solidFill>
            <a:schemeClr val="tx2"/>
          </a:solidFill>
          <a:latin typeface="+mj-lt"/>
          <a:ea typeface="+mj-ea"/>
          <a:cs typeface="+mj-cs"/>
        </a:defRPr>
      </a:lvl1pPr>
      <a:lvl2pPr algn="l" rtl="0" fontAlgn="base">
        <a:spcBef>
          <a:spcPct val="0"/>
        </a:spcBef>
        <a:spcAft>
          <a:spcPct val="0"/>
        </a:spcAft>
        <a:defRPr kumimoji="1" sz="3800">
          <a:solidFill>
            <a:schemeClr val="tx2"/>
          </a:solidFill>
          <a:latin typeface="Verdana" pitchFamily="34" charset="0"/>
          <a:ea typeface="ＭＳ Ｐゴシック" pitchFamily="50" charset="-128"/>
        </a:defRPr>
      </a:lvl2pPr>
      <a:lvl3pPr algn="l" rtl="0" fontAlgn="base">
        <a:spcBef>
          <a:spcPct val="0"/>
        </a:spcBef>
        <a:spcAft>
          <a:spcPct val="0"/>
        </a:spcAft>
        <a:defRPr kumimoji="1" sz="3800">
          <a:solidFill>
            <a:schemeClr val="tx2"/>
          </a:solidFill>
          <a:latin typeface="Verdana" pitchFamily="34" charset="0"/>
          <a:ea typeface="ＭＳ Ｐゴシック" pitchFamily="50" charset="-128"/>
        </a:defRPr>
      </a:lvl3pPr>
      <a:lvl4pPr algn="l" rtl="0" fontAlgn="base">
        <a:spcBef>
          <a:spcPct val="0"/>
        </a:spcBef>
        <a:spcAft>
          <a:spcPct val="0"/>
        </a:spcAft>
        <a:defRPr kumimoji="1" sz="3800">
          <a:solidFill>
            <a:schemeClr val="tx2"/>
          </a:solidFill>
          <a:latin typeface="Verdana" pitchFamily="34" charset="0"/>
          <a:ea typeface="ＭＳ Ｐゴシック" pitchFamily="50" charset="-128"/>
        </a:defRPr>
      </a:lvl4pPr>
      <a:lvl5pPr algn="l" rtl="0" fontAlgn="base">
        <a:spcBef>
          <a:spcPct val="0"/>
        </a:spcBef>
        <a:spcAft>
          <a:spcPct val="0"/>
        </a:spcAft>
        <a:defRPr kumimoji="1" sz="3800">
          <a:solidFill>
            <a:schemeClr val="tx2"/>
          </a:solidFill>
          <a:latin typeface="Verdana" pitchFamily="34" charset="0"/>
          <a:ea typeface="ＭＳ Ｐゴシック" pitchFamily="50" charset="-128"/>
        </a:defRPr>
      </a:lvl5pPr>
      <a:lvl6pPr marL="457200" algn="l" rtl="0" fontAlgn="base">
        <a:spcBef>
          <a:spcPct val="0"/>
        </a:spcBef>
        <a:spcAft>
          <a:spcPct val="0"/>
        </a:spcAft>
        <a:defRPr kumimoji="1" sz="3800">
          <a:solidFill>
            <a:schemeClr val="tx2"/>
          </a:solidFill>
          <a:latin typeface="Verdana" pitchFamily="34" charset="0"/>
          <a:ea typeface="ＭＳ Ｐゴシック" pitchFamily="50" charset="-128"/>
        </a:defRPr>
      </a:lvl6pPr>
      <a:lvl7pPr marL="914400" algn="l" rtl="0" fontAlgn="base">
        <a:spcBef>
          <a:spcPct val="0"/>
        </a:spcBef>
        <a:spcAft>
          <a:spcPct val="0"/>
        </a:spcAft>
        <a:defRPr kumimoji="1" sz="3800">
          <a:solidFill>
            <a:schemeClr val="tx2"/>
          </a:solidFill>
          <a:latin typeface="Verdana" pitchFamily="34" charset="0"/>
          <a:ea typeface="ＭＳ Ｐゴシック" pitchFamily="50" charset="-128"/>
        </a:defRPr>
      </a:lvl7pPr>
      <a:lvl8pPr marL="1371600" algn="l" rtl="0" fontAlgn="base">
        <a:spcBef>
          <a:spcPct val="0"/>
        </a:spcBef>
        <a:spcAft>
          <a:spcPct val="0"/>
        </a:spcAft>
        <a:defRPr kumimoji="1" sz="3800">
          <a:solidFill>
            <a:schemeClr val="tx2"/>
          </a:solidFill>
          <a:latin typeface="Verdana" pitchFamily="34" charset="0"/>
          <a:ea typeface="ＭＳ Ｐゴシック" pitchFamily="50" charset="-128"/>
        </a:defRPr>
      </a:lvl8pPr>
      <a:lvl9pPr marL="1828800" algn="l" rtl="0" fontAlgn="base">
        <a:spcBef>
          <a:spcPct val="0"/>
        </a:spcBef>
        <a:spcAft>
          <a:spcPct val="0"/>
        </a:spcAft>
        <a:defRPr kumimoji="1" sz="3800">
          <a:solidFill>
            <a:schemeClr val="tx2"/>
          </a:solidFill>
          <a:latin typeface="Verdana" pitchFamily="34" charset="0"/>
          <a:ea typeface="ＭＳ Ｐゴシック" pitchFamily="50" charset="-128"/>
        </a:defRPr>
      </a:lvl9pPr>
    </p:titleStyle>
    <p:bodyStyle>
      <a:lvl1pPr marL="469900" indent="-469900" algn="l" rtl="0" fontAlgn="base">
        <a:spcBef>
          <a:spcPct val="20000"/>
        </a:spcBef>
        <a:spcAft>
          <a:spcPct val="0"/>
        </a:spcAft>
        <a:buClr>
          <a:schemeClr val="accent2"/>
        </a:buClr>
        <a:buFont typeface="Wingdings" pitchFamily="2" charset="2"/>
        <a:buChar char="o"/>
        <a:defRPr kumimoji="1"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kumimoji="1" sz="2600">
          <a:solidFill>
            <a:schemeClr val="tx1"/>
          </a:solidFill>
          <a:latin typeface="+mn-lt"/>
          <a:ea typeface="+mn-ea"/>
        </a:defRPr>
      </a:lvl2pPr>
      <a:lvl3pPr marL="1304925" indent="-395288" algn="l" rtl="0" fontAlgn="base">
        <a:spcBef>
          <a:spcPct val="20000"/>
        </a:spcBef>
        <a:spcAft>
          <a:spcPct val="0"/>
        </a:spcAft>
        <a:buClr>
          <a:schemeClr val="accent2"/>
        </a:buClr>
        <a:buFont typeface="Wingdings" pitchFamily="2" charset="2"/>
        <a:buChar char="o"/>
        <a:defRPr kumimoji="1" sz="2300">
          <a:solidFill>
            <a:schemeClr val="tx1"/>
          </a:solidFill>
          <a:latin typeface="+mn-lt"/>
          <a:ea typeface="+mn-ea"/>
        </a:defRPr>
      </a:lvl3pPr>
      <a:lvl4pPr marL="1693863" indent="-387350" algn="l" rtl="0" fontAlgn="base">
        <a:spcBef>
          <a:spcPct val="20000"/>
        </a:spcBef>
        <a:spcAft>
          <a:spcPct val="0"/>
        </a:spcAft>
        <a:buClr>
          <a:schemeClr val="accent2"/>
        </a:buClr>
        <a:buFont typeface="Wingdings" pitchFamily="2" charset="2"/>
        <a:buChar char="n"/>
        <a:defRPr kumimoji="1" sz="2000">
          <a:solidFill>
            <a:schemeClr val="tx1"/>
          </a:solidFill>
          <a:latin typeface="+mn-lt"/>
          <a:ea typeface="+mn-ea"/>
        </a:defRPr>
      </a:lvl4pPr>
      <a:lvl5pPr marL="20939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5pPr>
      <a:lvl6pPr marL="25511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6pPr>
      <a:lvl7pPr marL="30083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7pPr>
      <a:lvl8pPr marL="34655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8pPr>
      <a:lvl9pPr marL="39227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ja-JP"/>
              <a:t>Computer Graphics</a:t>
            </a:r>
          </a:p>
        </p:txBody>
      </p:sp>
      <p:sp>
        <p:nvSpPr>
          <p:cNvPr id="2051" name="Rectangle 3"/>
          <p:cNvSpPr>
            <a:spLocks noGrp="1" noChangeArrowheads="1"/>
          </p:cNvSpPr>
          <p:nvPr>
            <p:ph type="subTitle" idx="1"/>
          </p:nvPr>
        </p:nvSpPr>
        <p:spPr/>
        <p:txBody>
          <a:bodyPr/>
          <a:lstStyle/>
          <a:p>
            <a:r>
              <a:rPr lang="en-US" altLang="ja-JP"/>
              <a:t>Bing-Yu Chen</a:t>
            </a:r>
            <a:br>
              <a:rPr lang="en-US" altLang="ja-JP"/>
            </a:br>
            <a:r>
              <a:rPr lang="en-US" altLang="ja-JP"/>
              <a:t>National Taiwan University</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22" name="Rectangle 2"/>
          <p:cNvSpPr>
            <a:spLocks noGrp="1" noChangeArrowheads="1"/>
          </p:cNvSpPr>
          <p:nvPr>
            <p:ph type="title"/>
          </p:nvPr>
        </p:nvSpPr>
        <p:spPr/>
        <p:txBody>
          <a:bodyPr/>
          <a:lstStyle/>
          <a:p>
            <a:r>
              <a:rPr lang="en-US" altLang="ja-JP" sz="3400"/>
              <a:t>How OpenGL Works:</a:t>
            </a:r>
            <a:br>
              <a:rPr lang="en-US" altLang="ja-JP" sz="3400"/>
            </a:br>
            <a:r>
              <a:rPr lang="en-US" altLang="ja-JP" sz="3400"/>
              <a:t>The Conceptual Model</a:t>
            </a:r>
          </a:p>
        </p:txBody>
      </p:sp>
      <p:sp>
        <p:nvSpPr>
          <p:cNvPr id="747523" name="Oval 3"/>
          <p:cNvSpPr>
            <a:spLocks noChangeArrowheads="1"/>
          </p:cNvSpPr>
          <p:nvPr/>
        </p:nvSpPr>
        <p:spPr bwMode="auto">
          <a:xfrm>
            <a:off x="1666875" y="2703513"/>
            <a:ext cx="2297113" cy="2295525"/>
          </a:xfrm>
          <a:prstGeom prst="ellipse">
            <a:avLst/>
          </a:prstGeom>
          <a:solidFill>
            <a:schemeClr val="hlink"/>
          </a:solidFill>
          <a:ln w="9525">
            <a:noFill/>
            <a:round/>
            <a:headEnd/>
            <a:tailEnd/>
          </a:ln>
          <a:effectLst/>
        </p:spPr>
        <p:txBody>
          <a:bodyPr wrap="none" lIns="0" tIns="0" rIns="0" bIns="0" anchor="ctr"/>
          <a:lstStyle/>
          <a:p>
            <a:pPr algn="ctr"/>
            <a:r>
              <a:rPr lang="en-US" altLang="ja-JP" b="1">
                <a:solidFill>
                  <a:srgbClr val="FFFF00"/>
                </a:solidFill>
              </a:rPr>
              <a:t>configure</a:t>
            </a:r>
          </a:p>
          <a:p>
            <a:pPr algn="ctr"/>
            <a:r>
              <a:rPr lang="en-US" altLang="ja-JP" b="1">
                <a:solidFill>
                  <a:srgbClr val="FFFF00"/>
                </a:solidFill>
              </a:rPr>
              <a:t>how OpenGL</a:t>
            </a:r>
          </a:p>
          <a:p>
            <a:pPr algn="ctr"/>
            <a:r>
              <a:rPr lang="en-US" altLang="ja-JP" b="1">
                <a:solidFill>
                  <a:srgbClr val="FFFF00"/>
                </a:solidFill>
              </a:rPr>
              <a:t>should draw</a:t>
            </a:r>
          </a:p>
          <a:p>
            <a:pPr algn="ctr"/>
            <a:r>
              <a:rPr lang="en-US" altLang="ja-JP" b="1">
                <a:solidFill>
                  <a:srgbClr val="FFFF00"/>
                </a:solidFill>
              </a:rPr>
              <a:t>stuff</a:t>
            </a:r>
          </a:p>
        </p:txBody>
      </p:sp>
      <p:sp>
        <p:nvSpPr>
          <p:cNvPr id="747524" name="Oval 4"/>
          <p:cNvSpPr>
            <a:spLocks noChangeArrowheads="1"/>
          </p:cNvSpPr>
          <p:nvPr/>
        </p:nvSpPr>
        <p:spPr bwMode="auto">
          <a:xfrm>
            <a:off x="5292725" y="2789238"/>
            <a:ext cx="2295525" cy="2295525"/>
          </a:xfrm>
          <a:prstGeom prst="ellipse">
            <a:avLst/>
          </a:prstGeom>
          <a:solidFill>
            <a:schemeClr val="hlink"/>
          </a:solidFill>
          <a:ln w="9525">
            <a:noFill/>
            <a:round/>
            <a:headEnd/>
            <a:tailEnd/>
          </a:ln>
          <a:effectLst/>
        </p:spPr>
        <p:txBody>
          <a:bodyPr wrap="none" lIns="0" tIns="0" rIns="0" bIns="0" anchor="ctr"/>
          <a:lstStyle/>
          <a:p>
            <a:pPr algn="ctr"/>
            <a:r>
              <a:rPr lang="en-US" altLang="ja-JP" b="1">
                <a:solidFill>
                  <a:srgbClr val="FFFF00"/>
                </a:solidFill>
              </a:rPr>
              <a:t>draw stuff</a:t>
            </a:r>
          </a:p>
        </p:txBody>
      </p:sp>
      <p:cxnSp>
        <p:nvCxnSpPr>
          <p:cNvPr id="747525" name="AutoShape 5"/>
          <p:cNvCxnSpPr>
            <a:cxnSpLocks noChangeShapeType="1"/>
            <a:stCxn id="747523" idx="0"/>
            <a:endCxn id="747524" idx="0"/>
          </p:cNvCxnSpPr>
          <p:nvPr/>
        </p:nvCxnSpPr>
        <p:spPr bwMode="auto">
          <a:xfrm rot="5400000" flipV="1">
            <a:off x="4585494" y="934244"/>
            <a:ext cx="85725" cy="3624263"/>
          </a:xfrm>
          <a:prstGeom prst="curvedConnector3">
            <a:avLst>
              <a:gd name="adj1" fmla="val -772222"/>
            </a:avLst>
          </a:prstGeom>
          <a:noFill/>
          <a:ln w="38100">
            <a:solidFill>
              <a:schemeClr val="tx1"/>
            </a:solidFill>
            <a:round/>
            <a:headEnd/>
            <a:tailEnd/>
          </a:ln>
          <a:effectLst/>
        </p:spPr>
      </p:cxnSp>
      <p:cxnSp>
        <p:nvCxnSpPr>
          <p:cNvPr id="747526" name="AutoShape 6"/>
          <p:cNvCxnSpPr>
            <a:cxnSpLocks noChangeShapeType="1"/>
            <a:stCxn id="747523" idx="4"/>
            <a:endCxn id="747524" idx="4"/>
          </p:cNvCxnSpPr>
          <p:nvPr/>
        </p:nvCxnSpPr>
        <p:spPr bwMode="auto">
          <a:xfrm rot="16200000" flipH="1">
            <a:off x="4585494" y="3229769"/>
            <a:ext cx="85725" cy="3624263"/>
          </a:xfrm>
          <a:prstGeom prst="curvedConnector3">
            <a:avLst>
              <a:gd name="adj1" fmla="val 1020370"/>
            </a:avLst>
          </a:prstGeom>
          <a:noFill/>
          <a:ln w="38100">
            <a:solidFill>
              <a:schemeClr val="tx1"/>
            </a:solidFill>
            <a:round/>
            <a:headEnd/>
            <a:tailEnd/>
          </a:ln>
          <a:effectLst/>
        </p:spPr>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12" name="Rectangle 8"/>
          <p:cNvSpPr>
            <a:spLocks noGrp="1" noChangeArrowheads="1"/>
          </p:cNvSpPr>
          <p:nvPr>
            <p:ph type="title"/>
          </p:nvPr>
        </p:nvSpPr>
        <p:spPr/>
        <p:txBody>
          <a:bodyPr/>
          <a:lstStyle/>
          <a:p>
            <a:r>
              <a:rPr lang="en-US" altLang="ja-JP"/>
              <a:t>OpenGL</a:t>
            </a:r>
            <a:r>
              <a:rPr lang="en-US" altLang="ja-JP">
                <a:latin typeface="Arial"/>
              </a:rPr>
              <a:t>’</a:t>
            </a:r>
            <a:r>
              <a:rPr lang="en-US" altLang="ja-JP"/>
              <a:t>s State Machine</a:t>
            </a:r>
          </a:p>
        </p:txBody>
      </p:sp>
      <p:sp>
        <p:nvSpPr>
          <p:cNvPr id="431113" name="Rectangle 9"/>
          <p:cNvSpPr>
            <a:spLocks noGrp="1" noChangeArrowheads="1"/>
          </p:cNvSpPr>
          <p:nvPr>
            <p:ph type="body" idx="1"/>
          </p:nvPr>
        </p:nvSpPr>
        <p:spPr>
          <a:xfrm>
            <a:off x="566738" y="1752600"/>
            <a:ext cx="8001000" cy="4628728"/>
          </a:xfrm>
        </p:spPr>
        <p:txBody>
          <a:bodyPr/>
          <a:lstStyle/>
          <a:p>
            <a:r>
              <a:rPr lang="en-US" altLang="ja-JP" dirty="0"/>
              <a:t>All rendering attributes are encapsulated in the OpenGL State</a:t>
            </a:r>
          </a:p>
          <a:p>
            <a:pPr lvl="1"/>
            <a:r>
              <a:rPr lang="en-US" altLang="ja-JP" dirty="0"/>
              <a:t>rendering styles</a:t>
            </a:r>
          </a:p>
          <a:p>
            <a:pPr lvl="1"/>
            <a:r>
              <a:rPr lang="en-US" altLang="ja-JP" dirty="0"/>
              <a:t>shading</a:t>
            </a:r>
          </a:p>
          <a:p>
            <a:pPr lvl="1"/>
            <a:r>
              <a:rPr lang="en-US" altLang="ja-JP" dirty="0"/>
              <a:t>lighting</a:t>
            </a:r>
          </a:p>
          <a:p>
            <a:pPr lvl="1"/>
            <a:r>
              <a:rPr lang="en-US" altLang="ja-JP" dirty="0"/>
              <a:t>texture </a:t>
            </a:r>
            <a:r>
              <a:rPr lang="en-US" altLang="ja-JP" dirty="0" smtClean="0"/>
              <a:t>mapping</a:t>
            </a:r>
          </a:p>
          <a:p>
            <a:r>
              <a:rPr lang="en-US" altLang="ja-JP" dirty="0" smtClean="0"/>
              <a:t>Server-side vs. </a:t>
            </a:r>
            <a:r>
              <a:rPr lang="en-US" altLang="ja-JP" smtClean="0"/>
              <a:t>client-side</a:t>
            </a:r>
            <a:endParaRPr lang="en-US" altLang="ja-JP"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158" name="Rectangle 6"/>
          <p:cNvSpPr>
            <a:spLocks noGrp="1" noChangeArrowheads="1"/>
          </p:cNvSpPr>
          <p:nvPr>
            <p:ph type="title"/>
          </p:nvPr>
        </p:nvSpPr>
        <p:spPr/>
        <p:txBody>
          <a:bodyPr/>
          <a:lstStyle/>
          <a:p>
            <a:r>
              <a:rPr lang="en-US" altLang="ja-JP"/>
              <a:t>Manipulating OpenGL State</a:t>
            </a:r>
          </a:p>
        </p:txBody>
      </p:sp>
      <p:sp>
        <p:nvSpPr>
          <p:cNvPr id="433159" name="Rectangle 7"/>
          <p:cNvSpPr>
            <a:spLocks noGrp="1" noChangeArrowheads="1"/>
          </p:cNvSpPr>
          <p:nvPr>
            <p:ph type="body" idx="1"/>
          </p:nvPr>
        </p:nvSpPr>
        <p:spPr/>
        <p:txBody>
          <a:bodyPr/>
          <a:lstStyle/>
          <a:p>
            <a:r>
              <a:rPr lang="en-US" altLang="ja-JP" sz="2600" dirty="0"/>
              <a:t>Appearance is controlled by current state</a:t>
            </a:r>
          </a:p>
          <a:p>
            <a:pPr lvl="1">
              <a:buFont typeface="Wingdings" pitchFamily="2" charset="2"/>
              <a:buNone/>
            </a:pPr>
            <a:r>
              <a:rPr lang="en-US" altLang="ja-JP" sz="2200" dirty="0"/>
              <a:t>	   for each ( primitive to render ) {</a:t>
            </a:r>
          </a:p>
          <a:p>
            <a:pPr lvl="1">
              <a:buFont typeface="Wingdings" pitchFamily="2" charset="2"/>
              <a:buNone/>
            </a:pPr>
            <a:r>
              <a:rPr lang="en-US" altLang="ja-JP" sz="2200" dirty="0"/>
              <a:t>			update OpenGL state</a:t>
            </a:r>
          </a:p>
          <a:p>
            <a:pPr lvl="1">
              <a:buFont typeface="Wingdings" pitchFamily="2" charset="2"/>
              <a:buNone/>
            </a:pPr>
            <a:r>
              <a:rPr lang="en-US" altLang="ja-JP" sz="2200" dirty="0"/>
              <a:t>			render primitive</a:t>
            </a:r>
          </a:p>
          <a:p>
            <a:pPr lvl="1">
              <a:buFont typeface="Wingdings" pitchFamily="2" charset="2"/>
              <a:buNone/>
            </a:pPr>
            <a:r>
              <a:rPr lang="en-US" altLang="ja-JP" sz="2200" dirty="0"/>
              <a:t>	   }</a:t>
            </a:r>
          </a:p>
          <a:p>
            <a:r>
              <a:rPr lang="en-US" altLang="ja-JP" sz="2600" dirty="0"/>
              <a:t>Manipulating vertex attributes is most</a:t>
            </a:r>
            <a:r>
              <a:rPr lang="ja-JP" altLang="en-US" sz="2600"/>
              <a:t>　</a:t>
            </a:r>
            <a:r>
              <a:rPr lang="en-US" altLang="ja-JP" sz="2600" dirty="0"/>
              <a:t>common way to manipulate state</a:t>
            </a:r>
          </a:p>
          <a:p>
            <a:pPr lvl="2">
              <a:buFont typeface="Wingdings" pitchFamily="2" charset="2"/>
              <a:buNone/>
            </a:pPr>
            <a:r>
              <a:rPr lang="en-US" altLang="ja-JP" sz="2100" b="1" dirty="0">
                <a:solidFill>
                  <a:schemeClr val="accent2"/>
                </a:solidFill>
                <a:latin typeface="Courier New" pitchFamily="49" charset="0"/>
              </a:rPr>
              <a:t>	</a:t>
            </a:r>
            <a:r>
              <a:rPr lang="en-US" altLang="ja-JP" sz="2100" b="1" dirty="0" err="1">
                <a:solidFill>
                  <a:schemeClr val="accent2"/>
                </a:solidFill>
                <a:latin typeface="Courier New" pitchFamily="49" charset="0"/>
              </a:rPr>
              <a:t>glColor</a:t>
            </a:r>
            <a:r>
              <a:rPr lang="en-US" altLang="ja-JP" sz="2100" b="1" dirty="0">
                <a:solidFill>
                  <a:schemeClr val="accent2"/>
                </a:solidFill>
                <a:latin typeface="Courier New" pitchFamily="49" charset="0"/>
              </a:rPr>
              <a:t>*() / </a:t>
            </a:r>
            <a:r>
              <a:rPr lang="en-US" altLang="ja-JP" sz="2100" b="1" dirty="0" err="1">
                <a:solidFill>
                  <a:schemeClr val="accent2">
                    <a:lumMod val="20000"/>
                    <a:lumOff val="80000"/>
                  </a:schemeClr>
                </a:solidFill>
                <a:latin typeface="Courier New" pitchFamily="49" charset="0"/>
              </a:rPr>
              <a:t>glIndex</a:t>
            </a:r>
            <a:r>
              <a:rPr lang="en-US" altLang="ja-JP" sz="2100" b="1" dirty="0">
                <a:solidFill>
                  <a:schemeClr val="accent2">
                    <a:lumMod val="20000"/>
                    <a:lumOff val="80000"/>
                  </a:schemeClr>
                </a:solidFill>
                <a:latin typeface="Courier New" pitchFamily="49" charset="0"/>
              </a:rPr>
              <a:t>*()</a:t>
            </a:r>
          </a:p>
          <a:p>
            <a:pPr lvl="2">
              <a:buFont typeface="Wingdings" pitchFamily="2" charset="2"/>
              <a:buNone/>
            </a:pPr>
            <a:r>
              <a:rPr lang="en-US" altLang="ja-JP" sz="2100" b="1" dirty="0">
                <a:solidFill>
                  <a:schemeClr val="accent2"/>
                </a:solidFill>
                <a:latin typeface="Courier New" pitchFamily="49" charset="0"/>
              </a:rPr>
              <a:t>	</a:t>
            </a:r>
            <a:r>
              <a:rPr lang="en-US" altLang="ja-JP" sz="2100" b="1" dirty="0" err="1">
                <a:solidFill>
                  <a:schemeClr val="accent2"/>
                </a:solidFill>
                <a:latin typeface="Courier New" pitchFamily="49" charset="0"/>
              </a:rPr>
              <a:t>glNormal</a:t>
            </a:r>
            <a:r>
              <a:rPr lang="en-US" altLang="ja-JP" sz="2100" b="1" dirty="0">
                <a:solidFill>
                  <a:schemeClr val="accent2"/>
                </a:solidFill>
                <a:latin typeface="Courier New" pitchFamily="49" charset="0"/>
              </a:rPr>
              <a:t>*()</a:t>
            </a:r>
          </a:p>
          <a:p>
            <a:pPr lvl="2">
              <a:buFont typeface="Wingdings" pitchFamily="2" charset="2"/>
              <a:buNone/>
            </a:pPr>
            <a:r>
              <a:rPr lang="en-US" altLang="ja-JP" sz="2100" b="1" dirty="0">
                <a:solidFill>
                  <a:schemeClr val="accent2"/>
                </a:solidFill>
                <a:latin typeface="Courier New" pitchFamily="49" charset="0"/>
              </a:rPr>
              <a:t>	</a:t>
            </a:r>
            <a:r>
              <a:rPr lang="en-US" altLang="ja-JP" sz="2100" b="1" dirty="0" err="1">
                <a:solidFill>
                  <a:schemeClr val="accent2"/>
                </a:solidFill>
                <a:latin typeface="Courier New" pitchFamily="49" charset="0"/>
              </a:rPr>
              <a:t>glTexCoord</a:t>
            </a:r>
            <a:r>
              <a:rPr lang="en-US" altLang="ja-JP" sz="2100" b="1" dirty="0">
                <a:solidFill>
                  <a:schemeClr val="accent2"/>
                </a:solidFill>
                <a:latin typeface="Courier New" pitchFamily="49" charset="0"/>
              </a:rPr>
              <a:t>*()</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204" name="Rectangle 4"/>
          <p:cNvSpPr>
            <a:spLocks noGrp="1" noChangeArrowheads="1"/>
          </p:cNvSpPr>
          <p:nvPr>
            <p:ph type="title"/>
          </p:nvPr>
        </p:nvSpPr>
        <p:spPr/>
        <p:txBody>
          <a:bodyPr/>
          <a:lstStyle/>
          <a:p>
            <a:r>
              <a:rPr lang="en-US" altLang="ja-JP"/>
              <a:t>Controlling current state</a:t>
            </a:r>
          </a:p>
        </p:txBody>
      </p:sp>
      <p:sp>
        <p:nvSpPr>
          <p:cNvPr id="435205" name="Rectangle 5"/>
          <p:cNvSpPr>
            <a:spLocks noGrp="1" noChangeArrowheads="1"/>
          </p:cNvSpPr>
          <p:nvPr>
            <p:ph type="body" idx="1"/>
          </p:nvPr>
        </p:nvSpPr>
        <p:spPr/>
        <p:txBody>
          <a:bodyPr/>
          <a:lstStyle/>
          <a:p>
            <a:r>
              <a:rPr lang="en-US" altLang="ja-JP" dirty="0"/>
              <a:t>Setting State</a:t>
            </a:r>
          </a:p>
          <a:p>
            <a:pPr lvl="2">
              <a:buFont typeface="Wingdings" pitchFamily="2" charset="2"/>
              <a:buNone/>
            </a:pPr>
            <a:r>
              <a:rPr lang="en-US" altLang="ja-JP" b="1" dirty="0" err="1">
                <a:solidFill>
                  <a:schemeClr val="accent2">
                    <a:lumMod val="20000"/>
                    <a:lumOff val="80000"/>
                  </a:schemeClr>
                </a:solidFill>
                <a:latin typeface="Courier New" pitchFamily="49" charset="0"/>
              </a:rPr>
              <a:t>glPointSize</a:t>
            </a:r>
            <a:r>
              <a:rPr lang="en-US" altLang="ja-JP" b="1" dirty="0">
                <a:solidFill>
                  <a:schemeClr val="accent2">
                    <a:lumMod val="20000"/>
                    <a:lumOff val="80000"/>
                  </a:schemeClr>
                </a:solidFill>
                <a:latin typeface="Courier New" pitchFamily="49" charset="0"/>
              </a:rPr>
              <a:t>( </a:t>
            </a:r>
            <a:r>
              <a:rPr lang="en-US" altLang="ja-JP" b="1" i="1" dirty="0">
                <a:solidFill>
                  <a:schemeClr val="accent2">
                    <a:lumMod val="20000"/>
                    <a:lumOff val="80000"/>
                  </a:schemeClr>
                </a:solidFill>
                <a:latin typeface="Courier New" pitchFamily="49" charset="0"/>
              </a:rPr>
              <a:t>size</a:t>
            </a:r>
            <a:r>
              <a:rPr lang="en-US" altLang="ja-JP" b="1" dirty="0">
                <a:solidFill>
                  <a:schemeClr val="accent2">
                    <a:lumMod val="20000"/>
                    <a:lumOff val="80000"/>
                  </a:schemeClr>
                </a:solidFill>
                <a:latin typeface="Courier New" pitchFamily="49" charset="0"/>
              </a:rPr>
              <a:t> );</a:t>
            </a:r>
          </a:p>
          <a:p>
            <a:pPr lvl="2">
              <a:buFont typeface="Wingdings" pitchFamily="2" charset="2"/>
              <a:buNone/>
            </a:pPr>
            <a:r>
              <a:rPr lang="en-US" altLang="ja-JP" b="1" dirty="0" err="1">
                <a:solidFill>
                  <a:schemeClr val="accent2"/>
                </a:solidFill>
                <a:latin typeface="Courier New" pitchFamily="49" charset="0"/>
              </a:rPr>
              <a:t>glLineStipple</a:t>
            </a:r>
            <a:r>
              <a:rPr lang="en-US" altLang="ja-JP" b="1" dirty="0">
                <a:solidFill>
                  <a:schemeClr val="accent2"/>
                </a:solidFill>
                <a:latin typeface="Courier New" pitchFamily="49" charset="0"/>
              </a:rPr>
              <a:t>( </a:t>
            </a:r>
            <a:r>
              <a:rPr lang="en-US" altLang="ja-JP" b="1" i="1" dirty="0">
                <a:solidFill>
                  <a:schemeClr val="accent2"/>
                </a:solidFill>
                <a:latin typeface="Courier New" pitchFamily="49" charset="0"/>
              </a:rPr>
              <a:t>repeat</a:t>
            </a:r>
            <a:r>
              <a:rPr lang="en-US" altLang="ja-JP" b="1" dirty="0">
                <a:solidFill>
                  <a:schemeClr val="accent2"/>
                </a:solidFill>
                <a:latin typeface="Courier New" pitchFamily="49" charset="0"/>
              </a:rPr>
              <a:t>, </a:t>
            </a:r>
            <a:r>
              <a:rPr lang="en-US" altLang="ja-JP" b="1" i="1" dirty="0">
                <a:solidFill>
                  <a:schemeClr val="accent2"/>
                </a:solidFill>
                <a:latin typeface="Courier New" pitchFamily="49" charset="0"/>
              </a:rPr>
              <a:t>pattern</a:t>
            </a:r>
            <a:r>
              <a:rPr lang="en-US" altLang="ja-JP" b="1" dirty="0">
                <a:solidFill>
                  <a:schemeClr val="accent2"/>
                </a:solidFill>
                <a:latin typeface="Courier New" pitchFamily="49" charset="0"/>
              </a:rPr>
              <a:t> );</a:t>
            </a:r>
          </a:p>
          <a:p>
            <a:pPr lvl="2">
              <a:buFont typeface="Wingdings" pitchFamily="2" charset="2"/>
              <a:buNone/>
            </a:pPr>
            <a:r>
              <a:rPr lang="en-US" altLang="ja-JP" b="1" dirty="0" err="1">
                <a:solidFill>
                  <a:schemeClr val="accent2"/>
                </a:solidFill>
                <a:latin typeface="Courier New" pitchFamily="49" charset="0"/>
              </a:rPr>
              <a:t>glShadeModel</a:t>
            </a:r>
            <a:r>
              <a:rPr lang="en-US" altLang="ja-JP" b="1" dirty="0">
                <a:solidFill>
                  <a:schemeClr val="accent2"/>
                </a:solidFill>
                <a:latin typeface="Courier New" pitchFamily="49" charset="0"/>
              </a:rPr>
              <a:t>( </a:t>
            </a:r>
            <a:r>
              <a:rPr lang="en-US" altLang="ja-JP" b="1" i="1" dirty="0">
                <a:solidFill>
                  <a:schemeClr val="accent2"/>
                </a:solidFill>
                <a:latin typeface="Courier New" pitchFamily="49" charset="0"/>
              </a:rPr>
              <a:t>GL_SMOOTH</a:t>
            </a:r>
            <a:r>
              <a:rPr lang="en-US" altLang="ja-JP" b="1" dirty="0">
                <a:solidFill>
                  <a:schemeClr val="accent2"/>
                </a:solidFill>
                <a:latin typeface="Courier New" pitchFamily="49" charset="0"/>
              </a:rPr>
              <a:t> );</a:t>
            </a:r>
          </a:p>
          <a:p>
            <a:r>
              <a:rPr lang="en-US" altLang="ja-JP" dirty="0" smtClean="0"/>
              <a:t>Enabling Features</a:t>
            </a:r>
            <a:endParaRPr lang="en-US" altLang="ja-JP" dirty="0"/>
          </a:p>
          <a:p>
            <a:pPr lvl="2">
              <a:buFont typeface="Wingdings" pitchFamily="2" charset="2"/>
              <a:buNone/>
            </a:pPr>
            <a:r>
              <a:rPr lang="en-US" altLang="ja-JP" b="1" dirty="0" err="1">
                <a:solidFill>
                  <a:schemeClr val="accent2"/>
                </a:solidFill>
                <a:latin typeface="Courier New" pitchFamily="49" charset="0"/>
              </a:rPr>
              <a:t>glEnable</a:t>
            </a:r>
            <a:r>
              <a:rPr lang="en-US" altLang="ja-JP" b="1" dirty="0">
                <a:solidFill>
                  <a:schemeClr val="accent2"/>
                </a:solidFill>
                <a:latin typeface="Courier New" pitchFamily="49" charset="0"/>
              </a:rPr>
              <a:t>( </a:t>
            </a:r>
            <a:r>
              <a:rPr lang="en-US" altLang="ja-JP" b="1" i="1" dirty="0">
                <a:solidFill>
                  <a:schemeClr val="accent2"/>
                </a:solidFill>
                <a:latin typeface="Courier New" pitchFamily="49" charset="0"/>
              </a:rPr>
              <a:t>GL_LIGHTING</a:t>
            </a:r>
            <a:r>
              <a:rPr lang="en-US" altLang="ja-JP" b="1" dirty="0">
                <a:solidFill>
                  <a:schemeClr val="accent2"/>
                </a:solidFill>
                <a:latin typeface="Courier New" pitchFamily="49" charset="0"/>
              </a:rPr>
              <a:t> );</a:t>
            </a:r>
          </a:p>
          <a:p>
            <a:pPr lvl="2">
              <a:buFont typeface="Wingdings" pitchFamily="2" charset="2"/>
              <a:buNone/>
            </a:pPr>
            <a:r>
              <a:rPr lang="en-US" altLang="ja-JP" b="1" dirty="0" err="1">
                <a:solidFill>
                  <a:schemeClr val="accent2"/>
                </a:solidFill>
                <a:latin typeface="Courier New" pitchFamily="49" charset="0"/>
              </a:rPr>
              <a:t>glDisable</a:t>
            </a:r>
            <a:r>
              <a:rPr lang="en-US" altLang="ja-JP" b="1" dirty="0">
                <a:solidFill>
                  <a:schemeClr val="accent2"/>
                </a:solidFill>
                <a:latin typeface="Courier New" pitchFamily="49" charset="0"/>
              </a:rPr>
              <a:t>( </a:t>
            </a:r>
            <a:r>
              <a:rPr lang="en-US" altLang="ja-JP" b="1" i="1" dirty="0">
                <a:solidFill>
                  <a:schemeClr val="accent2"/>
                </a:solidFill>
                <a:latin typeface="Courier New" pitchFamily="49" charset="0"/>
              </a:rPr>
              <a:t>GL_TEXTURE_2D</a:t>
            </a:r>
            <a:r>
              <a:rPr lang="en-US" altLang="ja-JP" b="1" dirty="0">
                <a:solidFill>
                  <a:schemeClr val="accent2"/>
                </a:solidFill>
                <a:latin typeface="Courier New" pitchFamily="49" charset="0"/>
              </a:rPr>
              <a:t> </a:t>
            </a:r>
            <a:r>
              <a:rPr lang="en-US" altLang="ja-JP" b="1" dirty="0" smtClean="0">
                <a:solidFill>
                  <a:schemeClr val="accent2"/>
                </a:solidFill>
                <a:latin typeface="Courier New" pitchFamily="49" charset="0"/>
              </a:rPr>
              <a:t>);</a:t>
            </a:r>
          </a:p>
          <a:p>
            <a:pPr lvl="2">
              <a:buNone/>
            </a:pPr>
            <a:r>
              <a:rPr lang="en-US" altLang="ja-JP" b="1" dirty="0" err="1" smtClean="0">
                <a:solidFill>
                  <a:schemeClr val="accent2"/>
                </a:solidFill>
                <a:latin typeface="Courier New" pitchFamily="49" charset="0"/>
              </a:rPr>
              <a:t>glEnableClientState</a:t>
            </a:r>
            <a:r>
              <a:rPr lang="en-US" altLang="ja-JP" b="1" dirty="0" smtClean="0">
                <a:solidFill>
                  <a:schemeClr val="accent2"/>
                </a:solidFill>
                <a:latin typeface="Courier New" pitchFamily="49" charset="0"/>
              </a:rPr>
              <a:t>( GL_VERTEX_ARRAY );</a:t>
            </a:r>
          </a:p>
          <a:p>
            <a:pPr lvl="2">
              <a:buNone/>
            </a:pPr>
            <a:r>
              <a:rPr lang="en-US" altLang="ja-JP" b="1" dirty="0" err="1" smtClean="0">
                <a:solidFill>
                  <a:schemeClr val="accent2"/>
                </a:solidFill>
                <a:latin typeface="Courier New" pitchFamily="49" charset="0"/>
              </a:rPr>
              <a:t>glDisableClientState</a:t>
            </a:r>
            <a:r>
              <a:rPr lang="en-US" altLang="ja-JP" b="1" dirty="0" smtClean="0">
                <a:solidFill>
                  <a:schemeClr val="accent2"/>
                </a:solidFill>
                <a:latin typeface="Courier New" pitchFamily="49" charset="0"/>
              </a:rPr>
              <a:t>( GL_COLOR_ARRAY );</a:t>
            </a:r>
          </a:p>
          <a:p>
            <a:pPr lvl="2">
              <a:buFont typeface="Wingdings" pitchFamily="2" charset="2"/>
              <a:buNone/>
            </a:pPr>
            <a:endParaRPr lang="en-US" altLang="ja-JP" b="1" dirty="0" smtClean="0">
              <a:solidFill>
                <a:schemeClr val="accent2"/>
              </a:solidFill>
              <a:latin typeface="Courier New" pitchFamily="49"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1378" name="Rectangle 2"/>
          <p:cNvSpPr>
            <a:spLocks noGrp="1" noChangeArrowheads="1"/>
          </p:cNvSpPr>
          <p:nvPr>
            <p:ph type="title"/>
          </p:nvPr>
        </p:nvSpPr>
        <p:spPr/>
        <p:txBody>
          <a:bodyPr/>
          <a:lstStyle/>
          <a:p>
            <a:r>
              <a:rPr lang="en-US" altLang="ja-JP"/>
              <a:t>Introduction to OpenGL</a:t>
            </a:r>
          </a:p>
        </p:txBody>
      </p:sp>
      <p:sp>
        <p:nvSpPr>
          <p:cNvPr id="741379" name="Rectangle 3"/>
          <p:cNvSpPr>
            <a:spLocks noGrp="1" noChangeArrowheads="1"/>
          </p:cNvSpPr>
          <p:nvPr>
            <p:ph type="body" idx="1"/>
          </p:nvPr>
        </p:nvSpPr>
        <p:spPr>
          <a:xfrm>
            <a:off x="566738" y="1752600"/>
            <a:ext cx="8001000" cy="4413250"/>
          </a:xfrm>
        </p:spPr>
        <p:txBody>
          <a:bodyPr/>
          <a:lstStyle/>
          <a:p>
            <a:pPr>
              <a:lnSpc>
                <a:spcPct val="90000"/>
              </a:lnSpc>
              <a:buClr>
                <a:schemeClr val="accent1"/>
              </a:buClr>
            </a:pPr>
            <a:r>
              <a:rPr lang="en-US" altLang="ja-JP" sz="2600">
                <a:solidFill>
                  <a:schemeClr val="accent1"/>
                </a:solidFill>
              </a:rPr>
              <a:t>General OpenGL Introduction</a:t>
            </a:r>
          </a:p>
          <a:p>
            <a:pPr>
              <a:lnSpc>
                <a:spcPct val="90000"/>
              </a:lnSpc>
              <a:buClr>
                <a:schemeClr val="accent1"/>
              </a:buClr>
            </a:pPr>
            <a:r>
              <a:rPr lang="en-US" altLang="ja-JP" sz="2600">
                <a:solidFill>
                  <a:schemeClr val="accent1"/>
                </a:solidFill>
              </a:rPr>
              <a:t>An Example OpenGL Program</a:t>
            </a:r>
          </a:p>
          <a:p>
            <a:pPr>
              <a:lnSpc>
                <a:spcPct val="90000"/>
              </a:lnSpc>
            </a:pPr>
            <a:r>
              <a:rPr lang="en-US" altLang="ja-JP" sz="2600"/>
              <a:t>Drawing with OpenGL</a:t>
            </a:r>
          </a:p>
          <a:p>
            <a:pPr>
              <a:lnSpc>
                <a:spcPct val="90000"/>
              </a:lnSpc>
              <a:buClr>
                <a:schemeClr val="accent1"/>
              </a:buClr>
            </a:pPr>
            <a:r>
              <a:rPr lang="en-US" altLang="ja-JP" sz="2600">
                <a:solidFill>
                  <a:schemeClr val="accent1"/>
                </a:solidFill>
              </a:rPr>
              <a:t>Transformations</a:t>
            </a:r>
          </a:p>
          <a:p>
            <a:pPr>
              <a:lnSpc>
                <a:spcPct val="90000"/>
              </a:lnSpc>
              <a:buClr>
                <a:schemeClr val="accent1"/>
              </a:buClr>
            </a:pPr>
            <a:r>
              <a:rPr lang="en-US" altLang="ja-JP" sz="2600">
                <a:solidFill>
                  <a:schemeClr val="accent1"/>
                </a:solidFill>
              </a:rPr>
              <a:t>Animation and Depth Buffering</a:t>
            </a:r>
          </a:p>
          <a:p>
            <a:pPr>
              <a:lnSpc>
                <a:spcPct val="90000"/>
              </a:lnSpc>
              <a:buClr>
                <a:schemeClr val="accent1"/>
              </a:buClr>
            </a:pPr>
            <a:r>
              <a:rPr lang="en-US" altLang="ja-JP" sz="2600">
                <a:solidFill>
                  <a:schemeClr val="accent1"/>
                </a:solidFill>
              </a:rPr>
              <a:t>Lighting</a:t>
            </a:r>
          </a:p>
          <a:p>
            <a:pPr>
              <a:lnSpc>
                <a:spcPct val="90000"/>
              </a:lnSpc>
              <a:buClr>
                <a:schemeClr val="accent1"/>
              </a:buClr>
            </a:pPr>
            <a:r>
              <a:rPr lang="en-US" altLang="ja-JP" sz="2600">
                <a:solidFill>
                  <a:schemeClr val="accent1"/>
                </a:solidFill>
              </a:rPr>
              <a:t>Evaluation and NURBS</a:t>
            </a:r>
          </a:p>
          <a:p>
            <a:pPr>
              <a:lnSpc>
                <a:spcPct val="90000"/>
              </a:lnSpc>
              <a:buClr>
                <a:schemeClr val="accent1"/>
              </a:buClr>
            </a:pPr>
            <a:r>
              <a:rPr lang="en-US" altLang="ja-JP" sz="2600">
                <a:solidFill>
                  <a:schemeClr val="accent1"/>
                </a:solidFill>
              </a:rPr>
              <a:t>Texture Mapping</a:t>
            </a:r>
          </a:p>
          <a:p>
            <a:pPr>
              <a:lnSpc>
                <a:spcPct val="90000"/>
              </a:lnSpc>
              <a:buClr>
                <a:schemeClr val="accent1"/>
              </a:buClr>
            </a:pPr>
            <a:r>
              <a:rPr lang="en-US" altLang="ja-JP" sz="2600">
                <a:solidFill>
                  <a:schemeClr val="accent1"/>
                </a:solidFill>
              </a:rPr>
              <a:t>Advanced OpenGL Topics</a:t>
            </a:r>
          </a:p>
          <a:p>
            <a:pPr>
              <a:lnSpc>
                <a:spcPct val="90000"/>
              </a:lnSpc>
              <a:buClr>
                <a:schemeClr val="accent1"/>
              </a:buClr>
            </a:pPr>
            <a:r>
              <a:rPr lang="en-US" altLang="ja-JP" sz="2600">
                <a:solidFill>
                  <a:schemeClr val="accent1"/>
                </a:solidFill>
              </a:rPr>
              <a:t>Imaging</a:t>
            </a:r>
          </a:p>
        </p:txBody>
      </p:sp>
      <p:sp>
        <p:nvSpPr>
          <p:cNvPr id="741380" name="Text Box 4"/>
          <p:cNvSpPr txBox="1">
            <a:spLocks noChangeArrowheads="1"/>
          </p:cNvSpPr>
          <p:nvPr/>
        </p:nvSpPr>
        <p:spPr bwMode="auto">
          <a:xfrm>
            <a:off x="3508375" y="5702300"/>
            <a:ext cx="5635625" cy="1155700"/>
          </a:xfrm>
          <a:prstGeom prst="rect">
            <a:avLst/>
          </a:prstGeom>
          <a:noFill/>
          <a:ln w="9525">
            <a:noFill/>
            <a:miter lim="800000"/>
            <a:headEnd/>
            <a:tailEnd/>
          </a:ln>
          <a:effectLst/>
        </p:spPr>
        <p:txBody>
          <a:bodyPr wrap="none">
            <a:spAutoFit/>
          </a:bodyPr>
          <a:lstStyle/>
          <a:p>
            <a:pPr algn="r"/>
            <a:r>
              <a:rPr lang="en-US" altLang="ja-JP" sz="1400" b="1"/>
              <a:t>modified from</a:t>
            </a:r>
            <a:br>
              <a:rPr lang="en-US" altLang="ja-JP" sz="1400" b="1"/>
            </a:br>
            <a:r>
              <a:rPr lang="en-US" altLang="ja-JP" sz="1400" b="1"/>
              <a:t>Dave Shreiner, Ed Angel, and Vicki Shreiner.</a:t>
            </a:r>
            <a:br>
              <a:rPr lang="en-US" altLang="ja-JP" sz="1400" b="1"/>
            </a:br>
            <a:r>
              <a:rPr lang="en-US" altLang="ja-JP" sz="1400" b="1"/>
              <a:t>An Interactive Introduction to OpenGL Programming.</a:t>
            </a:r>
            <a:br>
              <a:rPr lang="en-US" altLang="ja-JP" sz="1400" b="1"/>
            </a:br>
            <a:r>
              <a:rPr lang="en-US" altLang="ja-JP" sz="1400" b="1" i="1"/>
              <a:t>ACM SIGGRAPH 2001 Conference Course Notes #54</a:t>
            </a:r>
            <a:r>
              <a:rPr lang="en-US" altLang="ja-JP" sz="1400" b="1"/>
              <a:t>.</a:t>
            </a:r>
            <a:br>
              <a:rPr lang="en-US" altLang="ja-JP" sz="1400" b="1"/>
            </a:br>
            <a:r>
              <a:rPr lang="en-US" altLang="ja-JP" sz="1400" b="1"/>
              <a:t>&amp; </a:t>
            </a:r>
            <a:r>
              <a:rPr lang="en-US" altLang="ja-JP" sz="1400" b="1" i="1"/>
              <a:t>ACM SIGGRAPH 2004 Conference Course Notes #29</a:t>
            </a:r>
            <a:r>
              <a:rPr lang="en-US" altLang="ja-JP" sz="1400" b="1"/>
              <a: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5474" name="Rectangle 2"/>
          <p:cNvSpPr>
            <a:spLocks noGrp="1" noChangeArrowheads="1"/>
          </p:cNvSpPr>
          <p:nvPr>
            <p:ph type="title"/>
          </p:nvPr>
        </p:nvSpPr>
        <p:spPr/>
        <p:txBody>
          <a:bodyPr/>
          <a:lstStyle/>
          <a:p>
            <a:r>
              <a:rPr lang="en-US" altLang="ja-JP"/>
              <a:t>What can OpenGL Draw?</a:t>
            </a:r>
          </a:p>
        </p:txBody>
      </p:sp>
      <p:sp>
        <p:nvSpPr>
          <p:cNvPr id="745475" name="Rectangle 3"/>
          <p:cNvSpPr>
            <a:spLocks noGrp="1" noChangeArrowheads="1"/>
          </p:cNvSpPr>
          <p:nvPr>
            <p:ph type="body" idx="1"/>
          </p:nvPr>
        </p:nvSpPr>
        <p:spPr/>
        <p:txBody>
          <a:bodyPr/>
          <a:lstStyle/>
          <a:p>
            <a:pPr>
              <a:lnSpc>
                <a:spcPct val="90000"/>
              </a:lnSpc>
            </a:pPr>
            <a:r>
              <a:rPr lang="en-US" altLang="ja-JP"/>
              <a:t>Geometric Primitives</a:t>
            </a:r>
          </a:p>
          <a:p>
            <a:pPr lvl="1">
              <a:lnSpc>
                <a:spcPct val="90000"/>
              </a:lnSpc>
            </a:pPr>
            <a:r>
              <a:rPr lang="en-US" altLang="ja-JP"/>
              <a:t>points, lines and polygons</a:t>
            </a:r>
          </a:p>
          <a:p>
            <a:pPr>
              <a:lnSpc>
                <a:spcPct val="90000"/>
              </a:lnSpc>
            </a:pPr>
            <a:r>
              <a:rPr lang="en-US" altLang="ja-JP"/>
              <a:t>Image Primitives</a:t>
            </a:r>
          </a:p>
          <a:p>
            <a:pPr lvl="1">
              <a:lnSpc>
                <a:spcPct val="90000"/>
              </a:lnSpc>
            </a:pPr>
            <a:r>
              <a:rPr lang="en-US" altLang="ja-JP"/>
              <a:t>images and bitmaps</a:t>
            </a:r>
          </a:p>
          <a:p>
            <a:pPr>
              <a:lnSpc>
                <a:spcPct val="90000"/>
              </a:lnSpc>
            </a:pPr>
            <a:r>
              <a:rPr lang="en-US" altLang="ja-JP"/>
              <a:t>Separate pipeline for images and geometry</a:t>
            </a:r>
          </a:p>
          <a:p>
            <a:pPr lvl="1">
              <a:lnSpc>
                <a:spcPct val="90000"/>
              </a:lnSpc>
            </a:pPr>
            <a:r>
              <a:rPr lang="en-US" altLang="ja-JP"/>
              <a:t> linked through texture mapping</a:t>
            </a:r>
          </a:p>
          <a:p>
            <a:pPr>
              <a:lnSpc>
                <a:spcPct val="90000"/>
              </a:lnSpc>
            </a:pPr>
            <a:r>
              <a:rPr lang="en-US" altLang="ja-JP"/>
              <a:t>Rendering depends on state</a:t>
            </a:r>
          </a:p>
          <a:p>
            <a:pPr lvl="1">
              <a:lnSpc>
                <a:spcPct val="90000"/>
              </a:lnSpc>
            </a:pPr>
            <a:r>
              <a:rPr lang="en-US" altLang="ja-JP"/>
              <a:t> colors, materials, light sources, etc.</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6829" name="Rectangle 61"/>
          <p:cNvSpPr>
            <a:spLocks noGrp="1" noChangeArrowheads="1"/>
          </p:cNvSpPr>
          <p:nvPr>
            <p:ph type="title"/>
          </p:nvPr>
        </p:nvSpPr>
        <p:spPr/>
        <p:txBody>
          <a:bodyPr/>
          <a:lstStyle/>
          <a:p>
            <a:r>
              <a:rPr lang="en-US" altLang="ja-JP"/>
              <a:t>OpenGL Geometric Primitives</a:t>
            </a:r>
          </a:p>
        </p:txBody>
      </p:sp>
      <p:sp>
        <p:nvSpPr>
          <p:cNvPr id="416830" name="Rectangle 62"/>
          <p:cNvSpPr>
            <a:spLocks noGrp="1" noChangeArrowheads="1"/>
          </p:cNvSpPr>
          <p:nvPr>
            <p:ph type="body" idx="1"/>
          </p:nvPr>
        </p:nvSpPr>
        <p:spPr/>
        <p:txBody>
          <a:bodyPr/>
          <a:lstStyle/>
          <a:p>
            <a:r>
              <a:rPr lang="en-US" altLang="ja-JP"/>
              <a:t>All geometric primitives are specified by vertices</a:t>
            </a:r>
          </a:p>
        </p:txBody>
      </p:sp>
      <p:grpSp>
        <p:nvGrpSpPr>
          <p:cNvPr id="416772" name="Group 4"/>
          <p:cNvGrpSpPr>
            <a:grpSpLocks/>
          </p:cNvGrpSpPr>
          <p:nvPr/>
        </p:nvGrpSpPr>
        <p:grpSpPr bwMode="auto">
          <a:xfrm>
            <a:off x="7010400" y="4132263"/>
            <a:ext cx="1958975" cy="1827212"/>
            <a:chOff x="4363" y="2946"/>
            <a:chExt cx="1234" cy="1232"/>
          </a:xfrm>
        </p:grpSpPr>
        <p:grpSp>
          <p:nvGrpSpPr>
            <p:cNvPr id="416773" name="Group 5"/>
            <p:cNvGrpSpPr>
              <a:grpSpLocks/>
            </p:cNvGrpSpPr>
            <p:nvPr/>
          </p:nvGrpSpPr>
          <p:grpSpPr bwMode="auto">
            <a:xfrm>
              <a:off x="4717" y="2946"/>
              <a:ext cx="673" cy="913"/>
              <a:chOff x="4717" y="2946"/>
              <a:chExt cx="673" cy="913"/>
            </a:xfrm>
          </p:grpSpPr>
          <p:sp>
            <p:nvSpPr>
              <p:cNvPr id="416774" name="Freeform 6"/>
              <p:cNvSpPr>
                <a:spLocks/>
              </p:cNvSpPr>
              <p:nvPr/>
            </p:nvSpPr>
            <p:spPr bwMode="auto">
              <a:xfrm>
                <a:off x="4717" y="2946"/>
                <a:ext cx="673" cy="337"/>
              </a:xfrm>
              <a:custGeom>
                <a:avLst/>
                <a:gdLst/>
                <a:ahLst/>
                <a:cxnLst>
                  <a:cxn ang="0">
                    <a:pos x="144" y="336"/>
                  </a:cxn>
                  <a:cxn ang="0">
                    <a:pos x="0" y="48"/>
                  </a:cxn>
                  <a:cxn ang="0">
                    <a:pos x="672" y="0"/>
                  </a:cxn>
                  <a:cxn ang="0">
                    <a:pos x="528" y="288"/>
                  </a:cxn>
                  <a:cxn ang="0">
                    <a:pos x="144" y="336"/>
                  </a:cxn>
                </a:cxnLst>
                <a:rect l="0" t="0" r="r" b="b"/>
                <a:pathLst>
                  <a:path w="673" h="337">
                    <a:moveTo>
                      <a:pt x="144" y="336"/>
                    </a:moveTo>
                    <a:lnTo>
                      <a:pt x="0" y="48"/>
                    </a:lnTo>
                    <a:lnTo>
                      <a:pt x="672" y="0"/>
                    </a:lnTo>
                    <a:lnTo>
                      <a:pt x="528" y="288"/>
                    </a:lnTo>
                    <a:lnTo>
                      <a:pt x="144" y="336"/>
                    </a:lnTo>
                  </a:path>
                </a:pathLst>
              </a:custGeom>
              <a:gradFill rotWithShape="0">
                <a:gsLst>
                  <a:gs pos="0">
                    <a:srgbClr val="FFFFFF">
                      <a:gamma/>
                      <a:shade val="69804"/>
                      <a:invGamma/>
                    </a:srgbClr>
                  </a:gs>
                  <a:gs pos="100000">
                    <a:srgbClr val="FFFFFF"/>
                  </a:gs>
                </a:gsLst>
                <a:lin ang="18900000" scaled="1"/>
              </a:gradFill>
              <a:ln w="12700" cap="rnd" cmpd="sng">
                <a:solidFill>
                  <a:schemeClr val="tx1"/>
                </a:solidFill>
                <a:prstDash val="solid"/>
                <a:round/>
                <a:headEnd/>
                <a:tailEnd/>
              </a:ln>
              <a:effectLst/>
            </p:spPr>
            <p:txBody>
              <a:bodyPr/>
              <a:lstStyle/>
              <a:p>
                <a:endParaRPr lang="en-US"/>
              </a:p>
            </p:txBody>
          </p:sp>
          <p:sp>
            <p:nvSpPr>
              <p:cNvPr id="416775" name="Freeform 7"/>
              <p:cNvSpPr>
                <a:spLocks/>
              </p:cNvSpPr>
              <p:nvPr/>
            </p:nvSpPr>
            <p:spPr bwMode="auto">
              <a:xfrm>
                <a:off x="4813" y="3234"/>
                <a:ext cx="433" cy="337"/>
              </a:xfrm>
              <a:custGeom>
                <a:avLst/>
                <a:gdLst/>
                <a:ahLst/>
                <a:cxnLst>
                  <a:cxn ang="0">
                    <a:pos x="432" y="0"/>
                  </a:cxn>
                  <a:cxn ang="0">
                    <a:pos x="48" y="48"/>
                  </a:cxn>
                  <a:cxn ang="0">
                    <a:pos x="0" y="288"/>
                  </a:cxn>
                  <a:cxn ang="0">
                    <a:pos x="384" y="336"/>
                  </a:cxn>
                  <a:cxn ang="0">
                    <a:pos x="432" y="0"/>
                  </a:cxn>
                </a:cxnLst>
                <a:rect l="0" t="0" r="r" b="b"/>
                <a:pathLst>
                  <a:path w="433" h="337">
                    <a:moveTo>
                      <a:pt x="432" y="0"/>
                    </a:moveTo>
                    <a:lnTo>
                      <a:pt x="48" y="48"/>
                    </a:lnTo>
                    <a:lnTo>
                      <a:pt x="0" y="288"/>
                    </a:lnTo>
                    <a:lnTo>
                      <a:pt x="384" y="336"/>
                    </a:lnTo>
                    <a:lnTo>
                      <a:pt x="432" y="0"/>
                    </a:lnTo>
                  </a:path>
                </a:pathLst>
              </a:custGeom>
              <a:gradFill rotWithShape="0">
                <a:gsLst>
                  <a:gs pos="0">
                    <a:srgbClr val="FFFFFF">
                      <a:gamma/>
                      <a:shade val="69804"/>
                      <a:invGamma/>
                    </a:srgbClr>
                  </a:gs>
                  <a:gs pos="100000">
                    <a:srgbClr val="FFFFFF"/>
                  </a:gs>
                </a:gsLst>
                <a:lin ang="18900000" scaled="1"/>
              </a:gradFill>
              <a:ln w="12700" cap="rnd" cmpd="sng">
                <a:solidFill>
                  <a:schemeClr val="tx1"/>
                </a:solidFill>
                <a:prstDash val="solid"/>
                <a:round/>
                <a:headEnd/>
                <a:tailEnd/>
              </a:ln>
              <a:effectLst/>
            </p:spPr>
            <p:txBody>
              <a:bodyPr/>
              <a:lstStyle/>
              <a:p>
                <a:endParaRPr lang="en-US"/>
              </a:p>
            </p:txBody>
          </p:sp>
          <p:sp>
            <p:nvSpPr>
              <p:cNvPr id="416776" name="Freeform 8"/>
              <p:cNvSpPr>
                <a:spLocks/>
              </p:cNvSpPr>
              <p:nvPr/>
            </p:nvSpPr>
            <p:spPr bwMode="auto">
              <a:xfrm>
                <a:off x="4813" y="3522"/>
                <a:ext cx="529" cy="337"/>
              </a:xfrm>
              <a:custGeom>
                <a:avLst/>
                <a:gdLst/>
                <a:ahLst/>
                <a:cxnLst>
                  <a:cxn ang="0">
                    <a:pos x="384" y="48"/>
                  </a:cxn>
                  <a:cxn ang="0">
                    <a:pos x="0" y="0"/>
                  </a:cxn>
                  <a:cxn ang="0">
                    <a:pos x="192" y="336"/>
                  </a:cxn>
                  <a:cxn ang="0">
                    <a:pos x="528" y="240"/>
                  </a:cxn>
                  <a:cxn ang="0">
                    <a:pos x="384" y="48"/>
                  </a:cxn>
                </a:cxnLst>
                <a:rect l="0" t="0" r="r" b="b"/>
                <a:pathLst>
                  <a:path w="529" h="337">
                    <a:moveTo>
                      <a:pt x="384" y="48"/>
                    </a:moveTo>
                    <a:lnTo>
                      <a:pt x="0" y="0"/>
                    </a:lnTo>
                    <a:lnTo>
                      <a:pt x="192" y="336"/>
                    </a:lnTo>
                    <a:lnTo>
                      <a:pt x="528" y="240"/>
                    </a:lnTo>
                    <a:lnTo>
                      <a:pt x="384" y="48"/>
                    </a:lnTo>
                  </a:path>
                </a:pathLst>
              </a:custGeom>
              <a:gradFill rotWithShape="0">
                <a:gsLst>
                  <a:gs pos="0">
                    <a:srgbClr val="FFFFFF">
                      <a:gamma/>
                      <a:shade val="69804"/>
                      <a:invGamma/>
                    </a:srgbClr>
                  </a:gs>
                  <a:gs pos="100000">
                    <a:srgbClr val="FFFFFF"/>
                  </a:gs>
                </a:gsLst>
                <a:lin ang="18900000" scaled="1"/>
              </a:gradFill>
              <a:ln w="12700" cap="rnd" cmpd="sng">
                <a:solidFill>
                  <a:schemeClr val="tx1"/>
                </a:solidFill>
                <a:prstDash val="solid"/>
                <a:round/>
                <a:headEnd/>
                <a:tailEnd/>
              </a:ln>
              <a:effectLst/>
            </p:spPr>
            <p:txBody>
              <a:bodyPr/>
              <a:lstStyle/>
              <a:p>
                <a:endParaRPr lang="en-US"/>
              </a:p>
            </p:txBody>
          </p:sp>
        </p:grpSp>
        <p:sp>
          <p:nvSpPr>
            <p:cNvPr id="416777" name="Rectangle 9"/>
            <p:cNvSpPr>
              <a:spLocks noChangeArrowheads="1"/>
            </p:cNvSpPr>
            <p:nvPr/>
          </p:nvSpPr>
          <p:spPr bwMode="auto">
            <a:xfrm>
              <a:off x="4363" y="3931"/>
              <a:ext cx="1234" cy="247"/>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b="1">
                  <a:effectLst>
                    <a:outerShdw blurRad="38100" dist="38100" dir="2700000" algn="tl">
                      <a:srgbClr val="C0C0C0"/>
                    </a:outerShdw>
                  </a:effectLst>
                  <a:latin typeface="Courier New" pitchFamily="49" charset="0"/>
                </a:rPr>
                <a:t>GL_QUAD_STRIP</a:t>
              </a:r>
            </a:p>
          </p:txBody>
        </p:sp>
      </p:grpSp>
      <p:grpSp>
        <p:nvGrpSpPr>
          <p:cNvPr id="416778" name="Group 10"/>
          <p:cNvGrpSpPr>
            <a:grpSpLocks/>
          </p:cNvGrpSpPr>
          <p:nvPr/>
        </p:nvGrpSpPr>
        <p:grpSpPr bwMode="auto">
          <a:xfrm>
            <a:off x="7316788" y="2543175"/>
            <a:ext cx="1549400" cy="1382713"/>
            <a:chOff x="4609" y="1425"/>
            <a:chExt cx="976" cy="932"/>
          </a:xfrm>
        </p:grpSpPr>
        <p:sp>
          <p:nvSpPr>
            <p:cNvPr id="416779" name="Freeform 11"/>
            <p:cNvSpPr>
              <a:spLocks/>
            </p:cNvSpPr>
            <p:nvPr/>
          </p:nvSpPr>
          <p:spPr bwMode="auto">
            <a:xfrm>
              <a:off x="4808" y="1425"/>
              <a:ext cx="680" cy="652"/>
            </a:xfrm>
            <a:custGeom>
              <a:avLst/>
              <a:gdLst/>
              <a:ahLst/>
              <a:cxnLst>
                <a:cxn ang="0">
                  <a:pos x="0" y="208"/>
                </a:cxn>
                <a:cxn ang="0">
                  <a:pos x="386" y="0"/>
                </a:cxn>
                <a:cxn ang="0">
                  <a:pos x="679" y="243"/>
                </a:cxn>
                <a:cxn ang="0">
                  <a:pos x="586" y="529"/>
                </a:cxn>
                <a:cxn ang="0">
                  <a:pos x="250" y="651"/>
                </a:cxn>
                <a:cxn ang="0">
                  <a:pos x="7" y="479"/>
                </a:cxn>
                <a:cxn ang="0">
                  <a:pos x="0" y="208"/>
                </a:cxn>
              </a:cxnLst>
              <a:rect l="0" t="0" r="r" b="b"/>
              <a:pathLst>
                <a:path w="680" h="652">
                  <a:moveTo>
                    <a:pt x="0" y="208"/>
                  </a:moveTo>
                  <a:lnTo>
                    <a:pt x="386" y="0"/>
                  </a:lnTo>
                  <a:lnTo>
                    <a:pt x="679" y="243"/>
                  </a:lnTo>
                  <a:lnTo>
                    <a:pt x="586" y="529"/>
                  </a:lnTo>
                  <a:lnTo>
                    <a:pt x="250" y="651"/>
                  </a:lnTo>
                  <a:lnTo>
                    <a:pt x="7" y="479"/>
                  </a:lnTo>
                  <a:lnTo>
                    <a:pt x="0" y="208"/>
                  </a:lnTo>
                </a:path>
              </a:pathLst>
            </a:custGeom>
            <a:solidFill>
              <a:schemeClr val="accent2"/>
            </a:solidFill>
            <a:ln w="9525" cap="rnd">
              <a:noFill/>
              <a:round/>
              <a:headEnd/>
              <a:tailEnd/>
            </a:ln>
            <a:effectLst/>
          </p:spPr>
          <p:txBody>
            <a:bodyPr/>
            <a:lstStyle/>
            <a:p>
              <a:endParaRPr lang="en-US"/>
            </a:p>
          </p:txBody>
        </p:sp>
        <p:sp>
          <p:nvSpPr>
            <p:cNvPr id="416780" name="Rectangle 12"/>
            <p:cNvSpPr>
              <a:spLocks noChangeArrowheads="1"/>
            </p:cNvSpPr>
            <p:nvPr/>
          </p:nvSpPr>
          <p:spPr bwMode="auto">
            <a:xfrm>
              <a:off x="4609" y="2109"/>
              <a:ext cx="976" cy="248"/>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b="1">
                  <a:effectLst>
                    <a:outerShdw blurRad="38100" dist="38100" dir="2700000" algn="tl">
                      <a:srgbClr val="C0C0C0"/>
                    </a:outerShdw>
                  </a:effectLst>
                  <a:latin typeface="Courier New" pitchFamily="49" charset="0"/>
                </a:rPr>
                <a:t>GL_POLYGON</a:t>
              </a:r>
            </a:p>
          </p:txBody>
        </p:sp>
      </p:grpSp>
      <p:grpSp>
        <p:nvGrpSpPr>
          <p:cNvPr id="416781" name="Group 13"/>
          <p:cNvGrpSpPr>
            <a:grpSpLocks/>
          </p:cNvGrpSpPr>
          <p:nvPr/>
        </p:nvGrpSpPr>
        <p:grpSpPr bwMode="auto">
          <a:xfrm>
            <a:off x="288925" y="4014788"/>
            <a:ext cx="2505075" cy="1839912"/>
            <a:chOff x="320" y="2910"/>
            <a:chExt cx="1578" cy="1240"/>
          </a:xfrm>
        </p:grpSpPr>
        <p:sp>
          <p:nvSpPr>
            <p:cNvPr id="416782" name="Rectangle 14"/>
            <p:cNvSpPr>
              <a:spLocks noChangeArrowheads="1"/>
            </p:cNvSpPr>
            <p:nvPr/>
          </p:nvSpPr>
          <p:spPr bwMode="auto">
            <a:xfrm>
              <a:off x="320" y="3903"/>
              <a:ext cx="1578" cy="247"/>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b="1">
                  <a:effectLst>
                    <a:outerShdw blurRad="38100" dist="38100" dir="2700000" algn="tl">
                      <a:srgbClr val="C0C0C0"/>
                    </a:outerShdw>
                  </a:effectLst>
                  <a:latin typeface="Courier New" pitchFamily="49" charset="0"/>
                </a:rPr>
                <a:t>GL_TRIANGLE_STRIP</a:t>
              </a:r>
            </a:p>
          </p:txBody>
        </p:sp>
        <p:grpSp>
          <p:nvGrpSpPr>
            <p:cNvPr id="416783" name="Group 15"/>
            <p:cNvGrpSpPr>
              <a:grpSpLocks/>
            </p:cNvGrpSpPr>
            <p:nvPr/>
          </p:nvGrpSpPr>
          <p:grpSpPr bwMode="auto">
            <a:xfrm>
              <a:off x="858" y="2910"/>
              <a:ext cx="673" cy="913"/>
              <a:chOff x="858" y="2910"/>
              <a:chExt cx="673" cy="913"/>
            </a:xfrm>
          </p:grpSpPr>
          <p:sp>
            <p:nvSpPr>
              <p:cNvPr id="416784" name="Freeform 16"/>
              <p:cNvSpPr>
                <a:spLocks/>
              </p:cNvSpPr>
              <p:nvPr/>
            </p:nvSpPr>
            <p:spPr bwMode="auto">
              <a:xfrm>
                <a:off x="858" y="2910"/>
                <a:ext cx="673" cy="337"/>
              </a:xfrm>
              <a:custGeom>
                <a:avLst/>
                <a:gdLst/>
                <a:ahLst/>
                <a:cxnLst>
                  <a:cxn ang="0">
                    <a:pos x="0" y="48"/>
                  </a:cxn>
                  <a:cxn ang="0">
                    <a:pos x="672" y="0"/>
                  </a:cxn>
                  <a:cxn ang="0">
                    <a:pos x="144" y="336"/>
                  </a:cxn>
                  <a:cxn ang="0">
                    <a:pos x="0" y="48"/>
                  </a:cxn>
                </a:cxnLst>
                <a:rect l="0" t="0" r="r" b="b"/>
                <a:pathLst>
                  <a:path w="673" h="337">
                    <a:moveTo>
                      <a:pt x="0" y="48"/>
                    </a:moveTo>
                    <a:lnTo>
                      <a:pt x="672" y="0"/>
                    </a:lnTo>
                    <a:lnTo>
                      <a:pt x="144" y="336"/>
                    </a:lnTo>
                    <a:lnTo>
                      <a:pt x="0" y="48"/>
                    </a:lnTo>
                  </a:path>
                </a:pathLst>
              </a:custGeom>
              <a:gradFill rotWithShape="0">
                <a:gsLst>
                  <a:gs pos="0">
                    <a:srgbClr val="5F5F5F"/>
                  </a:gs>
                  <a:gs pos="100000">
                    <a:schemeClr val="bg1"/>
                  </a:gs>
                </a:gsLst>
                <a:lin ang="18900000" scaled="1"/>
              </a:gradFill>
              <a:ln w="12700" cap="rnd" cmpd="sng">
                <a:solidFill>
                  <a:schemeClr val="tx1"/>
                </a:solidFill>
                <a:prstDash val="solid"/>
                <a:round/>
                <a:headEnd/>
                <a:tailEnd/>
              </a:ln>
              <a:effectLst/>
            </p:spPr>
            <p:txBody>
              <a:bodyPr/>
              <a:lstStyle/>
              <a:p>
                <a:endParaRPr lang="en-US"/>
              </a:p>
            </p:txBody>
          </p:sp>
          <p:sp>
            <p:nvSpPr>
              <p:cNvPr id="416785" name="Freeform 17"/>
              <p:cNvSpPr>
                <a:spLocks/>
              </p:cNvSpPr>
              <p:nvPr/>
            </p:nvSpPr>
            <p:spPr bwMode="auto">
              <a:xfrm>
                <a:off x="1002" y="2910"/>
                <a:ext cx="529" cy="337"/>
              </a:xfrm>
              <a:custGeom>
                <a:avLst/>
                <a:gdLst/>
                <a:ahLst/>
                <a:cxnLst>
                  <a:cxn ang="0">
                    <a:pos x="0" y="336"/>
                  </a:cxn>
                  <a:cxn ang="0">
                    <a:pos x="528" y="0"/>
                  </a:cxn>
                  <a:cxn ang="0">
                    <a:pos x="384" y="288"/>
                  </a:cxn>
                  <a:cxn ang="0">
                    <a:pos x="0" y="336"/>
                  </a:cxn>
                </a:cxnLst>
                <a:rect l="0" t="0" r="r" b="b"/>
                <a:pathLst>
                  <a:path w="529" h="337">
                    <a:moveTo>
                      <a:pt x="0" y="336"/>
                    </a:moveTo>
                    <a:lnTo>
                      <a:pt x="528" y="0"/>
                    </a:lnTo>
                    <a:lnTo>
                      <a:pt x="384" y="288"/>
                    </a:lnTo>
                    <a:lnTo>
                      <a:pt x="0" y="336"/>
                    </a:lnTo>
                  </a:path>
                </a:pathLst>
              </a:custGeom>
              <a:gradFill rotWithShape="0">
                <a:gsLst>
                  <a:gs pos="0">
                    <a:srgbClr val="5F5F5F"/>
                  </a:gs>
                  <a:gs pos="100000">
                    <a:schemeClr val="bg1"/>
                  </a:gs>
                </a:gsLst>
                <a:lin ang="18900000" scaled="1"/>
              </a:gradFill>
              <a:ln w="12700" cap="rnd" cmpd="sng">
                <a:solidFill>
                  <a:schemeClr val="tx1"/>
                </a:solidFill>
                <a:prstDash val="solid"/>
                <a:round/>
                <a:headEnd/>
                <a:tailEnd/>
              </a:ln>
              <a:effectLst/>
            </p:spPr>
            <p:txBody>
              <a:bodyPr/>
              <a:lstStyle/>
              <a:p>
                <a:endParaRPr lang="en-US"/>
              </a:p>
            </p:txBody>
          </p:sp>
          <p:sp>
            <p:nvSpPr>
              <p:cNvPr id="416786" name="Freeform 18"/>
              <p:cNvSpPr>
                <a:spLocks/>
              </p:cNvSpPr>
              <p:nvPr/>
            </p:nvSpPr>
            <p:spPr bwMode="auto">
              <a:xfrm>
                <a:off x="954" y="3198"/>
                <a:ext cx="433" cy="289"/>
              </a:xfrm>
              <a:custGeom>
                <a:avLst/>
                <a:gdLst/>
                <a:ahLst/>
                <a:cxnLst>
                  <a:cxn ang="0">
                    <a:pos x="432" y="0"/>
                  </a:cxn>
                  <a:cxn ang="0">
                    <a:pos x="48" y="48"/>
                  </a:cxn>
                  <a:cxn ang="0">
                    <a:pos x="0" y="288"/>
                  </a:cxn>
                  <a:cxn ang="0">
                    <a:pos x="432" y="0"/>
                  </a:cxn>
                </a:cxnLst>
                <a:rect l="0" t="0" r="r" b="b"/>
                <a:pathLst>
                  <a:path w="433" h="289">
                    <a:moveTo>
                      <a:pt x="432" y="0"/>
                    </a:moveTo>
                    <a:lnTo>
                      <a:pt x="48" y="48"/>
                    </a:lnTo>
                    <a:lnTo>
                      <a:pt x="0" y="288"/>
                    </a:lnTo>
                    <a:lnTo>
                      <a:pt x="432" y="0"/>
                    </a:lnTo>
                  </a:path>
                </a:pathLst>
              </a:custGeom>
              <a:gradFill rotWithShape="0">
                <a:gsLst>
                  <a:gs pos="0">
                    <a:srgbClr val="5F5F5F"/>
                  </a:gs>
                  <a:gs pos="100000">
                    <a:srgbClr val="5F5F5F">
                      <a:gamma/>
                      <a:tint val="50196"/>
                      <a:invGamma/>
                    </a:srgbClr>
                  </a:gs>
                </a:gsLst>
                <a:lin ang="2700000" scaled="1"/>
              </a:gradFill>
              <a:ln w="12700" cap="rnd" cmpd="sng">
                <a:solidFill>
                  <a:schemeClr val="tx1"/>
                </a:solidFill>
                <a:prstDash val="solid"/>
                <a:round/>
                <a:headEnd/>
                <a:tailEnd/>
              </a:ln>
              <a:effectLst/>
            </p:spPr>
            <p:txBody>
              <a:bodyPr/>
              <a:lstStyle/>
              <a:p>
                <a:endParaRPr lang="en-US"/>
              </a:p>
            </p:txBody>
          </p:sp>
          <p:sp>
            <p:nvSpPr>
              <p:cNvPr id="416787" name="Freeform 19"/>
              <p:cNvSpPr>
                <a:spLocks/>
              </p:cNvSpPr>
              <p:nvPr/>
            </p:nvSpPr>
            <p:spPr bwMode="auto">
              <a:xfrm>
                <a:off x="954" y="3198"/>
                <a:ext cx="433" cy="337"/>
              </a:xfrm>
              <a:custGeom>
                <a:avLst/>
                <a:gdLst/>
                <a:ahLst/>
                <a:cxnLst>
                  <a:cxn ang="0">
                    <a:pos x="432" y="0"/>
                  </a:cxn>
                  <a:cxn ang="0">
                    <a:pos x="384" y="336"/>
                  </a:cxn>
                  <a:cxn ang="0">
                    <a:pos x="0" y="288"/>
                  </a:cxn>
                  <a:cxn ang="0">
                    <a:pos x="432" y="0"/>
                  </a:cxn>
                </a:cxnLst>
                <a:rect l="0" t="0" r="r" b="b"/>
                <a:pathLst>
                  <a:path w="433" h="337">
                    <a:moveTo>
                      <a:pt x="432" y="0"/>
                    </a:moveTo>
                    <a:lnTo>
                      <a:pt x="384" y="336"/>
                    </a:lnTo>
                    <a:lnTo>
                      <a:pt x="0" y="288"/>
                    </a:lnTo>
                    <a:lnTo>
                      <a:pt x="432" y="0"/>
                    </a:lnTo>
                  </a:path>
                </a:pathLst>
              </a:custGeom>
              <a:gradFill rotWithShape="0">
                <a:gsLst>
                  <a:gs pos="0">
                    <a:schemeClr val="tx1"/>
                  </a:gs>
                  <a:gs pos="100000">
                    <a:schemeClr val="tx1">
                      <a:gamma/>
                      <a:tint val="30196"/>
                      <a:invGamma/>
                    </a:schemeClr>
                  </a:gs>
                </a:gsLst>
                <a:lin ang="2700000" scaled="1"/>
              </a:gradFill>
              <a:ln w="12700" cap="rnd" cmpd="sng">
                <a:solidFill>
                  <a:schemeClr val="tx1"/>
                </a:solidFill>
                <a:prstDash val="solid"/>
                <a:round/>
                <a:headEnd/>
                <a:tailEnd/>
              </a:ln>
              <a:effectLst/>
            </p:spPr>
            <p:txBody>
              <a:bodyPr/>
              <a:lstStyle/>
              <a:p>
                <a:endParaRPr lang="en-US"/>
              </a:p>
            </p:txBody>
          </p:sp>
          <p:sp>
            <p:nvSpPr>
              <p:cNvPr id="416788" name="Freeform 20"/>
              <p:cNvSpPr>
                <a:spLocks/>
              </p:cNvSpPr>
              <p:nvPr/>
            </p:nvSpPr>
            <p:spPr bwMode="auto">
              <a:xfrm>
                <a:off x="954" y="3486"/>
                <a:ext cx="385" cy="337"/>
              </a:xfrm>
              <a:custGeom>
                <a:avLst/>
                <a:gdLst/>
                <a:ahLst/>
                <a:cxnLst>
                  <a:cxn ang="0">
                    <a:pos x="0" y="0"/>
                  </a:cxn>
                  <a:cxn ang="0">
                    <a:pos x="192" y="336"/>
                  </a:cxn>
                  <a:cxn ang="0">
                    <a:pos x="384" y="48"/>
                  </a:cxn>
                  <a:cxn ang="0">
                    <a:pos x="0" y="0"/>
                  </a:cxn>
                </a:cxnLst>
                <a:rect l="0" t="0" r="r" b="b"/>
                <a:pathLst>
                  <a:path w="385" h="337">
                    <a:moveTo>
                      <a:pt x="0" y="0"/>
                    </a:moveTo>
                    <a:lnTo>
                      <a:pt x="192" y="336"/>
                    </a:lnTo>
                    <a:lnTo>
                      <a:pt x="384" y="48"/>
                    </a:lnTo>
                    <a:lnTo>
                      <a:pt x="0" y="0"/>
                    </a:lnTo>
                  </a:path>
                </a:pathLst>
              </a:custGeom>
              <a:gradFill rotWithShape="0">
                <a:gsLst>
                  <a:gs pos="0">
                    <a:schemeClr val="tx1"/>
                  </a:gs>
                  <a:gs pos="100000">
                    <a:schemeClr val="bg1"/>
                  </a:gs>
                </a:gsLst>
                <a:lin ang="18900000" scaled="1"/>
              </a:gradFill>
              <a:ln w="12700" cap="rnd" cmpd="sng">
                <a:solidFill>
                  <a:schemeClr val="tx1"/>
                </a:solidFill>
                <a:prstDash val="solid"/>
                <a:round/>
                <a:headEnd/>
                <a:tailEnd/>
              </a:ln>
              <a:effectLst/>
            </p:spPr>
            <p:txBody>
              <a:bodyPr/>
              <a:lstStyle/>
              <a:p>
                <a:endParaRPr lang="en-US"/>
              </a:p>
            </p:txBody>
          </p:sp>
          <p:sp>
            <p:nvSpPr>
              <p:cNvPr id="416789" name="Freeform 21"/>
              <p:cNvSpPr>
                <a:spLocks/>
              </p:cNvSpPr>
              <p:nvPr/>
            </p:nvSpPr>
            <p:spPr bwMode="auto">
              <a:xfrm>
                <a:off x="1146" y="3534"/>
                <a:ext cx="337" cy="289"/>
              </a:xfrm>
              <a:custGeom>
                <a:avLst/>
                <a:gdLst/>
                <a:ahLst/>
                <a:cxnLst>
                  <a:cxn ang="0">
                    <a:pos x="192" y="0"/>
                  </a:cxn>
                  <a:cxn ang="0">
                    <a:pos x="336" y="192"/>
                  </a:cxn>
                  <a:cxn ang="0">
                    <a:pos x="0" y="288"/>
                  </a:cxn>
                  <a:cxn ang="0">
                    <a:pos x="192" y="0"/>
                  </a:cxn>
                </a:cxnLst>
                <a:rect l="0" t="0" r="r" b="b"/>
                <a:pathLst>
                  <a:path w="337" h="289">
                    <a:moveTo>
                      <a:pt x="192" y="0"/>
                    </a:moveTo>
                    <a:lnTo>
                      <a:pt x="336" y="192"/>
                    </a:lnTo>
                    <a:lnTo>
                      <a:pt x="0" y="288"/>
                    </a:lnTo>
                    <a:lnTo>
                      <a:pt x="192" y="0"/>
                    </a:lnTo>
                  </a:path>
                </a:pathLst>
              </a:custGeom>
              <a:gradFill rotWithShape="0">
                <a:gsLst>
                  <a:gs pos="0">
                    <a:srgbClr val="5F5F5F"/>
                  </a:gs>
                  <a:gs pos="100000">
                    <a:srgbClr val="5F5F5F">
                      <a:gamma/>
                      <a:tint val="50196"/>
                      <a:invGamma/>
                    </a:srgbClr>
                  </a:gs>
                </a:gsLst>
                <a:lin ang="18900000" scaled="1"/>
              </a:gradFill>
              <a:ln w="12700" cap="rnd" cmpd="sng">
                <a:solidFill>
                  <a:schemeClr val="tx1"/>
                </a:solidFill>
                <a:prstDash val="solid"/>
                <a:round/>
                <a:headEnd/>
                <a:tailEnd/>
              </a:ln>
              <a:effectLst/>
            </p:spPr>
            <p:txBody>
              <a:bodyPr/>
              <a:lstStyle/>
              <a:p>
                <a:endParaRPr lang="en-US"/>
              </a:p>
            </p:txBody>
          </p:sp>
        </p:grpSp>
      </p:grpSp>
      <p:grpSp>
        <p:nvGrpSpPr>
          <p:cNvPr id="416790" name="Group 22"/>
          <p:cNvGrpSpPr>
            <a:grpSpLocks/>
          </p:cNvGrpSpPr>
          <p:nvPr/>
        </p:nvGrpSpPr>
        <p:grpSpPr bwMode="auto">
          <a:xfrm>
            <a:off x="3556000" y="5103813"/>
            <a:ext cx="2232025" cy="1093787"/>
            <a:chOff x="2285" y="3379"/>
            <a:chExt cx="1406" cy="737"/>
          </a:xfrm>
        </p:grpSpPr>
        <p:grpSp>
          <p:nvGrpSpPr>
            <p:cNvPr id="416791" name="Group 23"/>
            <p:cNvGrpSpPr>
              <a:grpSpLocks/>
            </p:cNvGrpSpPr>
            <p:nvPr/>
          </p:nvGrpSpPr>
          <p:grpSpPr bwMode="auto">
            <a:xfrm>
              <a:off x="2679" y="3379"/>
              <a:ext cx="769" cy="385"/>
              <a:chOff x="2679" y="3379"/>
              <a:chExt cx="769" cy="385"/>
            </a:xfrm>
          </p:grpSpPr>
          <p:sp>
            <p:nvSpPr>
              <p:cNvPr id="416792" name="Freeform 24"/>
              <p:cNvSpPr>
                <a:spLocks/>
              </p:cNvSpPr>
              <p:nvPr/>
            </p:nvSpPr>
            <p:spPr bwMode="auto">
              <a:xfrm>
                <a:off x="2679" y="3379"/>
                <a:ext cx="433" cy="289"/>
              </a:xfrm>
              <a:custGeom>
                <a:avLst/>
                <a:gdLst/>
                <a:ahLst/>
                <a:cxnLst>
                  <a:cxn ang="0">
                    <a:pos x="432" y="0"/>
                  </a:cxn>
                  <a:cxn ang="0">
                    <a:pos x="48" y="48"/>
                  </a:cxn>
                  <a:cxn ang="0">
                    <a:pos x="0" y="288"/>
                  </a:cxn>
                  <a:cxn ang="0">
                    <a:pos x="432" y="0"/>
                  </a:cxn>
                </a:cxnLst>
                <a:rect l="0" t="0" r="r" b="b"/>
                <a:pathLst>
                  <a:path w="433" h="289">
                    <a:moveTo>
                      <a:pt x="432" y="0"/>
                    </a:moveTo>
                    <a:lnTo>
                      <a:pt x="48" y="48"/>
                    </a:lnTo>
                    <a:lnTo>
                      <a:pt x="0" y="288"/>
                    </a:lnTo>
                    <a:lnTo>
                      <a:pt x="432" y="0"/>
                    </a:lnTo>
                  </a:path>
                </a:pathLst>
              </a:custGeom>
              <a:gradFill rotWithShape="0">
                <a:gsLst>
                  <a:gs pos="0">
                    <a:schemeClr val="accent1"/>
                  </a:gs>
                  <a:gs pos="100000">
                    <a:schemeClr val="accent1">
                      <a:gamma/>
                      <a:shade val="69804"/>
                      <a:invGamma/>
                    </a:schemeClr>
                  </a:gs>
                </a:gsLst>
                <a:lin ang="18900000" scaled="1"/>
              </a:gradFill>
              <a:ln w="12700" cap="rnd" cmpd="sng">
                <a:solidFill>
                  <a:schemeClr val="tx1"/>
                </a:solidFill>
                <a:prstDash val="solid"/>
                <a:round/>
                <a:headEnd/>
                <a:tailEnd/>
              </a:ln>
              <a:effectLst/>
            </p:spPr>
            <p:txBody>
              <a:bodyPr/>
              <a:lstStyle/>
              <a:p>
                <a:endParaRPr lang="en-US"/>
              </a:p>
            </p:txBody>
          </p:sp>
          <p:sp>
            <p:nvSpPr>
              <p:cNvPr id="416793" name="Freeform 25"/>
              <p:cNvSpPr>
                <a:spLocks/>
              </p:cNvSpPr>
              <p:nvPr/>
            </p:nvSpPr>
            <p:spPr bwMode="auto">
              <a:xfrm>
                <a:off x="2679" y="3379"/>
                <a:ext cx="529" cy="289"/>
              </a:xfrm>
              <a:custGeom>
                <a:avLst/>
                <a:gdLst/>
                <a:ahLst/>
                <a:cxnLst>
                  <a:cxn ang="0">
                    <a:pos x="0" y="288"/>
                  </a:cxn>
                  <a:cxn ang="0">
                    <a:pos x="528" y="144"/>
                  </a:cxn>
                  <a:cxn ang="0">
                    <a:pos x="432" y="0"/>
                  </a:cxn>
                  <a:cxn ang="0">
                    <a:pos x="0" y="288"/>
                  </a:cxn>
                </a:cxnLst>
                <a:rect l="0" t="0" r="r" b="b"/>
                <a:pathLst>
                  <a:path w="529" h="289">
                    <a:moveTo>
                      <a:pt x="0" y="288"/>
                    </a:moveTo>
                    <a:lnTo>
                      <a:pt x="528" y="144"/>
                    </a:lnTo>
                    <a:lnTo>
                      <a:pt x="432" y="0"/>
                    </a:lnTo>
                    <a:lnTo>
                      <a:pt x="0" y="288"/>
                    </a:lnTo>
                  </a:path>
                </a:pathLst>
              </a:custGeom>
              <a:gradFill rotWithShape="0">
                <a:gsLst>
                  <a:gs pos="0">
                    <a:schemeClr val="accent1"/>
                  </a:gs>
                  <a:gs pos="100000">
                    <a:schemeClr val="accent1">
                      <a:gamma/>
                      <a:shade val="69804"/>
                      <a:invGamma/>
                    </a:schemeClr>
                  </a:gs>
                </a:gsLst>
                <a:lin ang="18900000" scaled="1"/>
              </a:gradFill>
              <a:ln w="12700" cap="rnd" cmpd="sng">
                <a:solidFill>
                  <a:schemeClr val="tx1"/>
                </a:solidFill>
                <a:prstDash val="solid"/>
                <a:round/>
                <a:headEnd/>
                <a:tailEnd/>
              </a:ln>
              <a:effectLst/>
            </p:spPr>
            <p:txBody>
              <a:bodyPr/>
              <a:lstStyle/>
              <a:p>
                <a:endParaRPr lang="en-US"/>
              </a:p>
            </p:txBody>
          </p:sp>
          <p:sp>
            <p:nvSpPr>
              <p:cNvPr id="416794" name="Freeform 26"/>
              <p:cNvSpPr>
                <a:spLocks/>
              </p:cNvSpPr>
              <p:nvPr/>
            </p:nvSpPr>
            <p:spPr bwMode="auto">
              <a:xfrm>
                <a:off x="2679" y="3523"/>
                <a:ext cx="769" cy="145"/>
              </a:xfrm>
              <a:custGeom>
                <a:avLst/>
                <a:gdLst/>
                <a:ahLst/>
                <a:cxnLst>
                  <a:cxn ang="0">
                    <a:pos x="0" y="144"/>
                  </a:cxn>
                  <a:cxn ang="0">
                    <a:pos x="528" y="0"/>
                  </a:cxn>
                  <a:cxn ang="0">
                    <a:pos x="768" y="48"/>
                  </a:cxn>
                  <a:cxn ang="0">
                    <a:pos x="0" y="144"/>
                  </a:cxn>
                </a:cxnLst>
                <a:rect l="0" t="0" r="r" b="b"/>
                <a:pathLst>
                  <a:path w="769" h="145">
                    <a:moveTo>
                      <a:pt x="0" y="144"/>
                    </a:moveTo>
                    <a:lnTo>
                      <a:pt x="528" y="0"/>
                    </a:lnTo>
                    <a:lnTo>
                      <a:pt x="768" y="48"/>
                    </a:lnTo>
                    <a:lnTo>
                      <a:pt x="0" y="144"/>
                    </a:lnTo>
                  </a:path>
                </a:pathLst>
              </a:custGeom>
              <a:gradFill rotWithShape="0">
                <a:gsLst>
                  <a:gs pos="0">
                    <a:schemeClr val="accent1"/>
                  </a:gs>
                  <a:gs pos="100000">
                    <a:schemeClr val="accent1">
                      <a:gamma/>
                      <a:shade val="69804"/>
                      <a:invGamma/>
                    </a:schemeClr>
                  </a:gs>
                </a:gsLst>
                <a:lin ang="18900000" scaled="1"/>
              </a:gradFill>
              <a:ln w="12700" cap="rnd" cmpd="sng">
                <a:solidFill>
                  <a:schemeClr val="tx1"/>
                </a:solidFill>
                <a:prstDash val="solid"/>
                <a:round/>
                <a:headEnd/>
                <a:tailEnd/>
              </a:ln>
              <a:effectLst/>
            </p:spPr>
            <p:txBody>
              <a:bodyPr/>
              <a:lstStyle/>
              <a:p>
                <a:endParaRPr lang="en-US"/>
              </a:p>
            </p:txBody>
          </p:sp>
          <p:sp>
            <p:nvSpPr>
              <p:cNvPr id="416795" name="Freeform 27"/>
              <p:cNvSpPr>
                <a:spLocks/>
              </p:cNvSpPr>
              <p:nvPr/>
            </p:nvSpPr>
            <p:spPr bwMode="auto">
              <a:xfrm>
                <a:off x="2679" y="3571"/>
                <a:ext cx="769" cy="193"/>
              </a:xfrm>
              <a:custGeom>
                <a:avLst/>
                <a:gdLst/>
                <a:ahLst/>
                <a:cxnLst>
                  <a:cxn ang="0">
                    <a:pos x="0" y="96"/>
                  </a:cxn>
                  <a:cxn ang="0">
                    <a:pos x="768" y="0"/>
                  </a:cxn>
                  <a:cxn ang="0">
                    <a:pos x="576" y="192"/>
                  </a:cxn>
                  <a:cxn ang="0">
                    <a:pos x="0" y="96"/>
                  </a:cxn>
                </a:cxnLst>
                <a:rect l="0" t="0" r="r" b="b"/>
                <a:pathLst>
                  <a:path w="769" h="193">
                    <a:moveTo>
                      <a:pt x="0" y="96"/>
                    </a:moveTo>
                    <a:lnTo>
                      <a:pt x="768" y="0"/>
                    </a:lnTo>
                    <a:lnTo>
                      <a:pt x="576" y="192"/>
                    </a:lnTo>
                    <a:lnTo>
                      <a:pt x="0" y="96"/>
                    </a:lnTo>
                  </a:path>
                </a:pathLst>
              </a:custGeom>
              <a:gradFill rotWithShape="0">
                <a:gsLst>
                  <a:gs pos="0">
                    <a:schemeClr val="accent1"/>
                  </a:gs>
                  <a:gs pos="100000">
                    <a:schemeClr val="accent1">
                      <a:gamma/>
                      <a:shade val="69804"/>
                      <a:invGamma/>
                    </a:schemeClr>
                  </a:gs>
                </a:gsLst>
                <a:lin ang="18900000" scaled="1"/>
              </a:gradFill>
              <a:ln w="12700" cap="rnd" cmpd="sng">
                <a:solidFill>
                  <a:schemeClr val="tx1"/>
                </a:solidFill>
                <a:prstDash val="solid"/>
                <a:round/>
                <a:headEnd/>
                <a:tailEnd/>
              </a:ln>
              <a:effectLst/>
            </p:spPr>
            <p:txBody>
              <a:bodyPr/>
              <a:lstStyle/>
              <a:p>
                <a:endParaRPr lang="en-US"/>
              </a:p>
            </p:txBody>
          </p:sp>
        </p:grpSp>
        <p:sp>
          <p:nvSpPr>
            <p:cNvPr id="416796" name="Rectangle 28"/>
            <p:cNvSpPr>
              <a:spLocks noChangeArrowheads="1"/>
            </p:cNvSpPr>
            <p:nvPr/>
          </p:nvSpPr>
          <p:spPr bwMode="auto">
            <a:xfrm>
              <a:off x="2285" y="3869"/>
              <a:ext cx="1406" cy="247"/>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b="1">
                  <a:effectLst>
                    <a:outerShdw blurRad="38100" dist="38100" dir="2700000" algn="tl">
                      <a:srgbClr val="C0C0C0"/>
                    </a:outerShdw>
                  </a:effectLst>
                  <a:latin typeface="Courier New" pitchFamily="49" charset="0"/>
                </a:rPr>
                <a:t>GL_TRIANGLE_FAN</a:t>
              </a:r>
            </a:p>
          </p:txBody>
        </p:sp>
      </p:grpSp>
      <p:grpSp>
        <p:nvGrpSpPr>
          <p:cNvPr id="416797" name="Group 29"/>
          <p:cNvGrpSpPr>
            <a:grpSpLocks/>
          </p:cNvGrpSpPr>
          <p:nvPr/>
        </p:nvGrpSpPr>
        <p:grpSpPr bwMode="auto">
          <a:xfrm>
            <a:off x="411163" y="3074988"/>
            <a:ext cx="1412875" cy="746125"/>
            <a:chOff x="340" y="2067"/>
            <a:chExt cx="890" cy="503"/>
          </a:xfrm>
        </p:grpSpPr>
        <p:sp>
          <p:nvSpPr>
            <p:cNvPr id="416798" name="Rectangle 30"/>
            <p:cNvSpPr>
              <a:spLocks noChangeArrowheads="1"/>
            </p:cNvSpPr>
            <p:nvPr/>
          </p:nvSpPr>
          <p:spPr bwMode="auto">
            <a:xfrm>
              <a:off x="340" y="2322"/>
              <a:ext cx="890" cy="248"/>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b="1">
                  <a:effectLst>
                    <a:outerShdw blurRad="38100" dist="38100" dir="2700000" algn="tl">
                      <a:srgbClr val="C0C0C0"/>
                    </a:outerShdw>
                  </a:effectLst>
                  <a:latin typeface="Courier New" pitchFamily="49" charset="0"/>
                </a:rPr>
                <a:t>GL_POINTS</a:t>
              </a:r>
            </a:p>
          </p:txBody>
        </p:sp>
        <p:grpSp>
          <p:nvGrpSpPr>
            <p:cNvPr id="416799" name="Group 31"/>
            <p:cNvGrpSpPr>
              <a:grpSpLocks/>
            </p:cNvGrpSpPr>
            <p:nvPr/>
          </p:nvGrpSpPr>
          <p:grpSpPr bwMode="auto">
            <a:xfrm>
              <a:off x="740" y="2067"/>
              <a:ext cx="180" cy="164"/>
              <a:chOff x="740" y="2067"/>
              <a:chExt cx="180" cy="164"/>
            </a:xfrm>
          </p:grpSpPr>
          <p:sp>
            <p:nvSpPr>
              <p:cNvPr id="416800" name="Rectangle 32"/>
              <p:cNvSpPr>
                <a:spLocks noChangeArrowheads="1"/>
              </p:cNvSpPr>
              <p:nvPr/>
            </p:nvSpPr>
            <p:spPr bwMode="auto">
              <a:xfrm>
                <a:off x="770" y="2067"/>
                <a:ext cx="21" cy="19"/>
              </a:xfrm>
              <a:prstGeom prst="rect">
                <a:avLst/>
              </a:prstGeom>
              <a:solidFill>
                <a:schemeClr val="tx1"/>
              </a:solidFill>
              <a:ln w="12700">
                <a:solidFill>
                  <a:schemeClr val="tx1"/>
                </a:solidFill>
                <a:miter lim="800000"/>
                <a:headEnd/>
                <a:tailEnd/>
              </a:ln>
              <a:effectLst/>
            </p:spPr>
            <p:txBody>
              <a:bodyPr wrap="none" anchor="ctr"/>
              <a:lstStyle/>
              <a:p>
                <a:endParaRPr lang="en-US"/>
              </a:p>
            </p:txBody>
          </p:sp>
          <p:sp>
            <p:nvSpPr>
              <p:cNvPr id="416801" name="Rectangle 33"/>
              <p:cNvSpPr>
                <a:spLocks noChangeArrowheads="1"/>
              </p:cNvSpPr>
              <p:nvPr/>
            </p:nvSpPr>
            <p:spPr bwMode="auto">
              <a:xfrm>
                <a:off x="861" y="2094"/>
                <a:ext cx="21" cy="19"/>
              </a:xfrm>
              <a:prstGeom prst="rect">
                <a:avLst/>
              </a:prstGeom>
              <a:solidFill>
                <a:schemeClr val="tx1"/>
              </a:solidFill>
              <a:ln w="12700">
                <a:solidFill>
                  <a:schemeClr val="tx1"/>
                </a:solidFill>
                <a:miter lim="800000"/>
                <a:headEnd/>
                <a:tailEnd/>
              </a:ln>
              <a:effectLst/>
            </p:spPr>
            <p:txBody>
              <a:bodyPr wrap="none" anchor="ctr"/>
              <a:lstStyle/>
              <a:p>
                <a:endParaRPr lang="en-US"/>
              </a:p>
            </p:txBody>
          </p:sp>
          <p:sp>
            <p:nvSpPr>
              <p:cNvPr id="416802" name="Rectangle 34"/>
              <p:cNvSpPr>
                <a:spLocks noChangeArrowheads="1"/>
              </p:cNvSpPr>
              <p:nvPr/>
            </p:nvSpPr>
            <p:spPr bwMode="auto">
              <a:xfrm>
                <a:off x="740" y="2172"/>
                <a:ext cx="21" cy="19"/>
              </a:xfrm>
              <a:prstGeom prst="rect">
                <a:avLst/>
              </a:prstGeom>
              <a:solidFill>
                <a:schemeClr val="tx1"/>
              </a:solidFill>
              <a:ln w="12700">
                <a:solidFill>
                  <a:schemeClr val="tx1"/>
                </a:solidFill>
                <a:miter lim="800000"/>
                <a:headEnd/>
                <a:tailEnd/>
              </a:ln>
              <a:effectLst/>
            </p:spPr>
            <p:txBody>
              <a:bodyPr wrap="none" anchor="ctr"/>
              <a:lstStyle/>
              <a:p>
                <a:endParaRPr lang="en-US"/>
              </a:p>
            </p:txBody>
          </p:sp>
          <p:sp>
            <p:nvSpPr>
              <p:cNvPr id="416803" name="Rectangle 35"/>
              <p:cNvSpPr>
                <a:spLocks noChangeArrowheads="1"/>
              </p:cNvSpPr>
              <p:nvPr/>
            </p:nvSpPr>
            <p:spPr bwMode="auto">
              <a:xfrm>
                <a:off x="899" y="2212"/>
                <a:ext cx="21" cy="19"/>
              </a:xfrm>
              <a:prstGeom prst="rect">
                <a:avLst/>
              </a:prstGeom>
              <a:solidFill>
                <a:schemeClr val="tx1"/>
              </a:solidFill>
              <a:ln w="12700">
                <a:solidFill>
                  <a:schemeClr val="tx1"/>
                </a:solidFill>
                <a:miter lim="800000"/>
                <a:headEnd/>
                <a:tailEnd/>
              </a:ln>
              <a:effectLst/>
            </p:spPr>
            <p:txBody>
              <a:bodyPr wrap="none" anchor="ctr"/>
              <a:lstStyle/>
              <a:p>
                <a:endParaRPr lang="en-US"/>
              </a:p>
            </p:txBody>
          </p:sp>
        </p:grpSp>
      </p:grpSp>
      <p:grpSp>
        <p:nvGrpSpPr>
          <p:cNvPr id="416804" name="Group 36"/>
          <p:cNvGrpSpPr>
            <a:grpSpLocks/>
          </p:cNvGrpSpPr>
          <p:nvPr/>
        </p:nvGrpSpPr>
        <p:grpSpPr bwMode="auto">
          <a:xfrm>
            <a:off x="1993900" y="2676525"/>
            <a:ext cx="1276350" cy="935038"/>
            <a:chOff x="1256" y="1514"/>
            <a:chExt cx="804" cy="631"/>
          </a:xfrm>
        </p:grpSpPr>
        <p:grpSp>
          <p:nvGrpSpPr>
            <p:cNvPr id="416805" name="Group 37"/>
            <p:cNvGrpSpPr>
              <a:grpSpLocks/>
            </p:cNvGrpSpPr>
            <p:nvPr/>
          </p:nvGrpSpPr>
          <p:grpSpPr bwMode="auto">
            <a:xfrm>
              <a:off x="1434" y="1514"/>
              <a:ext cx="528" cy="336"/>
              <a:chOff x="1434" y="1514"/>
              <a:chExt cx="528" cy="336"/>
            </a:xfrm>
          </p:grpSpPr>
          <p:sp>
            <p:nvSpPr>
              <p:cNvPr id="416806" name="Line 38"/>
              <p:cNvSpPr>
                <a:spLocks noChangeShapeType="1"/>
              </p:cNvSpPr>
              <p:nvPr/>
            </p:nvSpPr>
            <p:spPr bwMode="auto">
              <a:xfrm flipV="1">
                <a:off x="1434" y="1514"/>
                <a:ext cx="328" cy="329"/>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16807" name="Line 39"/>
              <p:cNvSpPr>
                <a:spLocks noChangeShapeType="1"/>
              </p:cNvSpPr>
              <p:nvPr/>
            </p:nvSpPr>
            <p:spPr bwMode="auto">
              <a:xfrm>
                <a:off x="1762" y="1628"/>
                <a:ext cx="200" cy="222"/>
              </a:xfrm>
              <a:prstGeom prst="line">
                <a:avLst/>
              </a:prstGeom>
              <a:noFill/>
              <a:ln w="12700">
                <a:solidFill>
                  <a:schemeClr val="tx1"/>
                </a:solidFill>
                <a:round/>
                <a:headEnd type="none" w="sm" len="sm"/>
                <a:tailEnd type="none" w="sm" len="sm"/>
              </a:ln>
              <a:effectLst/>
            </p:spPr>
            <p:txBody>
              <a:bodyPr wrap="none" anchor="ctr"/>
              <a:lstStyle/>
              <a:p>
                <a:endParaRPr lang="en-US"/>
              </a:p>
            </p:txBody>
          </p:sp>
        </p:grpSp>
        <p:sp>
          <p:nvSpPr>
            <p:cNvPr id="416808" name="Rectangle 40"/>
            <p:cNvSpPr>
              <a:spLocks noChangeArrowheads="1"/>
            </p:cNvSpPr>
            <p:nvPr/>
          </p:nvSpPr>
          <p:spPr bwMode="auto">
            <a:xfrm>
              <a:off x="1256" y="1897"/>
              <a:ext cx="804" cy="248"/>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b="1">
                  <a:effectLst>
                    <a:outerShdw blurRad="38100" dist="38100" dir="2700000" algn="tl">
                      <a:srgbClr val="C0C0C0"/>
                    </a:outerShdw>
                  </a:effectLst>
                  <a:latin typeface="Courier New" pitchFamily="49" charset="0"/>
                </a:rPr>
                <a:t>GL_LINES</a:t>
              </a:r>
            </a:p>
          </p:txBody>
        </p:sp>
      </p:grpSp>
      <p:grpSp>
        <p:nvGrpSpPr>
          <p:cNvPr id="416809" name="Group 41"/>
          <p:cNvGrpSpPr>
            <a:grpSpLocks/>
          </p:cNvGrpSpPr>
          <p:nvPr/>
        </p:nvGrpSpPr>
        <p:grpSpPr bwMode="auto">
          <a:xfrm>
            <a:off x="5178425" y="2586038"/>
            <a:ext cx="1822450" cy="1519237"/>
            <a:chOff x="3262" y="1453"/>
            <a:chExt cx="1148" cy="1024"/>
          </a:xfrm>
        </p:grpSpPr>
        <p:sp>
          <p:nvSpPr>
            <p:cNvPr id="416810" name="Freeform 42"/>
            <p:cNvSpPr>
              <a:spLocks/>
            </p:cNvSpPr>
            <p:nvPr/>
          </p:nvSpPr>
          <p:spPr bwMode="auto">
            <a:xfrm>
              <a:off x="3564" y="1453"/>
              <a:ext cx="665" cy="715"/>
            </a:xfrm>
            <a:custGeom>
              <a:avLst/>
              <a:gdLst/>
              <a:ahLst/>
              <a:cxnLst>
                <a:cxn ang="0">
                  <a:pos x="336" y="307"/>
                </a:cxn>
                <a:cxn ang="0">
                  <a:pos x="243" y="50"/>
                </a:cxn>
                <a:cxn ang="0">
                  <a:pos x="586" y="0"/>
                </a:cxn>
                <a:cxn ang="0">
                  <a:pos x="0" y="264"/>
                </a:cxn>
                <a:cxn ang="0">
                  <a:pos x="429" y="714"/>
                </a:cxn>
                <a:cxn ang="0">
                  <a:pos x="664" y="278"/>
                </a:cxn>
                <a:cxn ang="0">
                  <a:pos x="336" y="307"/>
                </a:cxn>
              </a:cxnLst>
              <a:rect l="0" t="0" r="r" b="b"/>
              <a:pathLst>
                <a:path w="665" h="715">
                  <a:moveTo>
                    <a:pt x="336" y="307"/>
                  </a:moveTo>
                  <a:lnTo>
                    <a:pt x="243" y="50"/>
                  </a:lnTo>
                  <a:lnTo>
                    <a:pt x="586" y="0"/>
                  </a:lnTo>
                  <a:lnTo>
                    <a:pt x="0" y="264"/>
                  </a:lnTo>
                  <a:lnTo>
                    <a:pt x="429" y="714"/>
                  </a:lnTo>
                  <a:lnTo>
                    <a:pt x="664" y="278"/>
                  </a:lnTo>
                  <a:lnTo>
                    <a:pt x="336" y="307"/>
                  </a:lnTo>
                </a:path>
              </a:pathLst>
            </a:custGeom>
            <a:noFill/>
            <a:ln w="12700" cap="rnd" cmpd="sng">
              <a:solidFill>
                <a:schemeClr val="tx1"/>
              </a:solidFill>
              <a:prstDash val="solid"/>
              <a:round/>
              <a:headEnd/>
              <a:tailEnd/>
            </a:ln>
            <a:effectLst/>
          </p:spPr>
          <p:txBody>
            <a:bodyPr/>
            <a:lstStyle/>
            <a:p>
              <a:endParaRPr lang="en-US"/>
            </a:p>
          </p:txBody>
        </p:sp>
        <p:sp>
          <p:nvSpPr>
            <p:cNvPr id="416811" name="Rectangle 43"/>
            <p:cNvSpPr>
              <a:spLocks noChangeArrowheads="1"/>
            </p:cNvSpPr>
            <p:nvPr/>
          </p:nvSpPr>
          <p:spPr bwMode="auto">
            <a:xfrm>
              <a:off x="3262" y="2230"/>
              <a:ext cx="1148" cy="247"/>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b="1">
                  <a:effectLst>
                    <a:outerShdw blurRad="38100" dist="38100" dir="2700000" algn="tl">
                      <a:srgbClr val="C0C0C0"/>
                    </a:outerShdw>
                  </a:effectLst>
                  <a:latin typeface="Courier New" pitchFamily="49" charset="0"/>
                </a:rPr>
                <a:t>GL_LINE_LOOP</a:t>
              </a:r>
            </a:p>
          </p:txBody>
        </p:sp>
      </p:grpSp>
      <p:grpSp>
        <p:nvGrpSpPr>
          <p:cNvPr id="416812" name="Group 44"/>
          <p:cNvGrpSpPr>
            <a:grpSpLocks/>
          </p:cNvGrpSpPr>
          <p:nvPr/>
        </p:nvGrpSpPr>
        <p:grpSpPr bwMode="auto">
          <a:xfrm>
            <a:off x="3151188" y="2532063"/>
            <a:ext cx="1958975" cy="1573212"/>
            <a:chOff x="1985" y="1417"/>
            <a:chExt cx="1234" cy="1060"/>
          </a:xfrm>
        </p:grpSpPr>
        <p:sp>
          <p:nvSpPr>
            <p:cNvPr id="416813" name="Freeform 45"/>
            <p:cNvSpPr>
              <a:spLocks/>
            </p:cNvSpPr>
            <p:nvPr/>
          </p:nvSpPr>
          <p:spPr bwMode="auto">
            <a:xfrm>
              <a:off x="2214" y="1417"/>
              <a:ext cx="908" cy="665"/>
            </a:xfrm>
            <a:custGeom>
              <a:avLst/>
              <a:gdLst/>
              <a:ahLst/>
              <a:cxnLst>
                <a:cxn ang="0">
                  <a:pos x="393" y="471"/>
                </a:cxn>
                <a:cxn ang="0">
                  <a:pos x="115" y="79"/>
                </a:cxn>
                <a:cxn ang="0">
                  <a:pos x="0" y="379"/>
                </a:cxn>
                <a:cxn ang="0">
                  <a:pos x="907" y="229"/>
                </a:cxn>
                <a:cxn ang="0">
                  <a:pos x="407" y="0"/>
                </a:cxn>
                <a:cxn ang="0">
                  <a:pos x="715" y="557"/>
                </a:cxn>
                <a:cxn ang="0">
                  <a:pos x="315" y="664"/>
                </a:cxn>
              </a:cxnLst>
              <a:rect l="0" t="0" r="r" b="b"/>
              <a:pathLst>
                <a:path w="908" h="665">
                  <a:moveTo>
                    <a:pt x="393" y="471"/>
                  </a:moveTo>
                  <a:lnTo>
                    <a:pt x="115" y="79"/>
                  </a:lnTo>
                  <a:lnTo>
                    <a:pt x="0" y="379"/>
                  </a:lnTo>
                  <a:lnTo>
                    <a:pt x="907" y="229"/>
                  </a:lnTo>
                  <a:lnTo>
                    <a:pt x="407" y="0"/>
                  </a:lnTo>
                  <a:lnTo>
                    <a:pt x="715" y="557"/>
                  </a:lnTo>
                  <a:lnTo>
                    <a:pt x="315" y="664"/>
                  </a:lnTo>
                </a:path>
              </a:pathLst>
            </a:custGeom>
            <a:noFill/>
            <a:ln w="12700" cap="rnd" cmpd="sng">
              <a:solidFill>
                <a:schemeClr val="tx1"/>
              </a:solidFill>
              <a:prstDash val="solid"/>
              <a:round/>
              <a:headEnd type="none" w="sm" len="sm"/>
              <a:tailEnd type="none" w="sm" len="sm"/>
            </a:ln>
            <a:effectLst/>
          </p:spPr>
          <p:txBody>
            <a:bodyPr/>
            <a:lstStyle/>
            <a:p>
              <a:endParaRPr lang="en-US"/>
            </a:p>
          </p:txBody>
        </p:sp>
        <p:sp>
          <p:nvSpPr>
            <p:cNvPr id="416814" name="Rectangle 46"/>
            <p:cNvSpPr>
              <a:spLocks noChangeArrowheads="1"/>
            </p:cNvSpPr>
            <p:nvPr/>
          </p:nvSpPr>
          <p:spPr bwMode="auto">
            <a:xfrm>
              <a:off x="1985" y="2230"/>
              <a:ext cx="1234" cy="247"/>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b="1">
                  <a:effectLst>
                    <a:outerShdw blurRad="38100" dist="38100" dir="2700000" algn="tl">
                      <a:srgbClr val="C0C0C0"/>
                    </a:outerShdw>
                  </a:effectLst>
                  <a:latin typeface="Courier New" pitchFamily="49" charset="0"/>
                </a:rPr>
                <a:t>GL_LINE_STRIP</a:t>
              </a:r>
            </a:p>
          </p:txBody>
        </p:sp>
      </p:grpSp>
      <p:grpSp>
        <p:nvGrpSpPr>
          <p:cNvPr id="416815" name="Group 47"/>
          <p:cNvGrpSpPr>
            <a:grpSpLocks/>
          </p:cNvGrpSpPr>
          <p:nvPr/>
        </p:nvGrpSpPr>
        <p:grpSpPr bwMode="auto">
          <a:xfrm>
            <a:off x="2424113" y="4270375"/>
            <a:ext cx="1822450" cy="1138238"/>
            <a:chOff x="1666" y="2546"/>
            <a:chExt cx="1148" cy="767"/>
          </a:xfrm>
        </p:grpSpPr>
        <p:grpSp>
          <p:nvGrpSpPr>
            <p:cNvPr id="416816" name="Group 48"/>
            <p:cNvGrpSpPr>
              <a:grpSpLocks/>
            </p:cNvGrpSpPr>
            <p:nvPr/>
          </p:nvGrpSpPr>
          <p:grpSpPr bwMode="auto">
            <a:xfrm>
              <a:off x="1936" y="2546"/>
              <a:ext cx="730" cy="437"/>
              <a:chOff x="1936" y="2546"/>
              <a:chExt cx="730" cy="437"/>
            </a:xfrm>
          </p:grpSpPr>
          <p:sp>
            <p:nvSpPr>
              <p:cNvPr id="416817" name="Freeform 49"/>
              <p:cNvSpPr>
                <a:spLocks/>
              </p:cNvSpPr>
              <p:nvPr/>
            </p:nvSpPr>
            <p:spPr bwMode="auto">
              <a:xfrm>
                <a:off x="1936" y="2546"/>
                <a:ext cx="244" cy="187"/>
              </a:xfrm>
              <a:custGeom>
                <a:avLst/>
                <a:gdLst/>
                <a:ahLst/>
                <a:cxnLst>
                  <a:cxn ang="0">
                    <a:pos x="158" y="0"/>
                  </a:cxn>
                  <a:cxn ang="0">
                    <a:pos x="0" y="171"/>
                  </a:cxn>
                  <a:cxn ang="0">
                    <a:pos x="243" y="186"/>
                  </a:cxn>
                  <a:cxn ang="0">
                    <a:pos x="158" y="0"/>
                  </a:cxn>
                </a:cxnLst>
                <a:rect l="0" t="0" r="r" b="b"/>
                <a:pathLst>
                  <a:path w="244" h="187">
                    <a:moveTo>
                      <a:pt x="158" y="0"/>
                    </a:moveTo>
                    <a:lnTo>
                      <a:pt x="0" y="171"/>
                    </a:lnTo>
                    <a:lnTo>
                      <a:pt x="243" y="186"/>
                    </a:lnTo>
                    <a:lnTo>
                      <a:pt x="158" y="0"/>
                    </a:lnTo>
                  </a:path>
                </a:pathLst>
              </a:custGeom>
              <a:solidFill>
                <a:schemeClr val="accent2"/>
              </a:solidFill>
              <a:ln w="9525" cap="rnd">
                <a:noFill/>
                <a:round/>
                <a:headEnd/>
                <a:tailEnd/>
              </a:ln>
              <a:effectLst/>
            </p:spPr>
            <p:txBody>
              <a:bodyPr/>
              <a:lstStyle/>
              <a:p>
                <a:endParaRPr lang="en-US"/>
              </a:p>
            </p:txBody>
          </p:sp>
          <p:sp>
            <p:nvSpPr>
              <p:cNvPr id="416818" name="Freeform 50"/>
              <p:cNvSpPr>
                <a:spLocks/>
              </p:cNvSpPr>
              <p:nvPr/>
            </p:nvSpPr>
            <p:spPr bwMode="auto">
              <a:xfrm>
                <a:off x="2215" y="2696"/>
                <a:ext cx="451" cy="287"/>
              </a:xfrm>
              <a:custGeom>
                <a:avLst/>
                <a:gdLst/>
                <a:ahLst/>
                <a:cxnLst>
                  <a:cxn ang="0">
                    <a:pos x="129" y="0"/>
                  </a:cxn>
                  <a:cxn ang="0">
                    <a:pos x="0" y="179"/>
                  </a:cxn>
                  <a:cxn ang="0">
                    <a:pos x="450" y="286"/>
                  </a:cxn>
                  <a:cxn ang="0">
                    <a:pos x="129" y="0"/>
                  </a:cxn>
                </a:cxnLst>
                <a:rect l="0" t="0" r="r" b="b"/>
                <a:pathLst>
                  <a:path w="451" h="287">
                    <a:moveTo>
                      <a:pt x="129" y="0"/>
                    </a:moveTo>
                    <a:lnTo>
                      <a:pt x="0" y="179"/>
                    </a:lnTo>
                    <a:lnTo>
                      <a:pt x="450" y="286"/>
                    </a:lnTo>
                    <a:lnTo>
                      <a:pt x="129" y="0"/>
                    </a:lnTo>
                  </a:path>
                </a:pathLst>
              </a:custGeom>
              <a:solidFill>
                <a:schemeClr val="accent1"/>
              </a:solidFill>
              <a:ln w="9525" cap="rnd">
                <a:noFill/>
                <a:round/>
                <a:headEnd/>
                <a:tailEnd/>
              </a:ln>
              <a:effectLst/>
            </p:spPr>
            <p:txBody>
              <a:bodyPr/>
              <a:lstStyle/>
              <a:p>
                <a:endParaRPr lang="en-US"/>
              </a:p>
            </p:txBody>
          </p:sp>
        </p:grpSp>
        <p:sp>
          <p:nvSpPr>
            <p:cNvPr id="416819" name="Rectangle 51"/>
            <p:cNvSpPr>
              <a:spLocks noChangeArrowheads="1"/>
            </p:cNvSpPr>
            <p:nvPr/>
          </p:nvSpPr>
          <p:spPr bwMode="auto">
            <a:xfrm>
              <a:off x="1666" y="3066"/>
              <a:ext cx="1148" cy="247"/>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b="1">
                  <a:effectLst>
                    <a:outerShdw blurRad="38100" dist="38100" dir="2700000" algn="tl">
                      <a:srgbClr val="C0C0C0"/>
                    </a:outerShdw>
                  </a:effectLst>
                  <a:latin typeface="Courier New" pitchFamily="49" charset="0"/>
                </a:rPr>
                <a:t>GL_TRIANGLES</a:t>
              </a:r>
            </a:p>
          </p:txBody>
        </p:sp>
      </p:grpSp>
      <p:grpSp>
        <p:nvGrpSpPr>
          <p:cNvPr id="416820" name="Group 52"/>
          <p:cNvGrpSpPr>
            <a:grpSpLocks/>
          </p:cNvGrpSpPr>
          <p:nvPr/>
        </p:nvGrpSpPr>
        <p:grpSpPr bwMode="auto">
          <a:xfrm>
            <a:off x="5703888" y="4275138"/>
            <a:ext cx="1276350" cy="1606550"/>
            <a:chOff x="3680" y="2648"/>
            <a:chExt cx="804" cy="1083"/>
          </a:xfrm>
        </p:grpSpPr>
        <p:grpSp>
          <p:nvGrpSpPr>
            <p:cNvPr id="416821" name="Group 53"/>
            <p:cNvGrpSpPr>
              <a:grpSpLocks/>
            </p:cNvGrpSpPr>
            <p:nvPr/>
          </p:nvGrpSpPr>
          <p:grpSpPr bwMode="auto">
            <a:xfrm>
              <a:off x="3842" y="2648"/>
              <a:ext cx="484" cy="718"/>
              <a:chOff x="3842" y="2648"/>
              <a:chExt cx="484" cy="718"/>
            </a:xfrm>
          </p:grpSpPr>
          <p:sp>
            <p:nvSpPr>
              <p:cNvPr id="416822" name="Freeform 54"/>
              <p:cNvSpPr>
                <a:spLocks/>
              </p:cNvSpPr>
              <p:nvPr/>
            </p:nvSpPr>
            <p:spPr bwMode="auto">
              <a:xfrm>
                <a:off x="3842" y="2648"/>
                <a:ext cx="386" cy="337"/>
              </a:xfrm>
              <a:custGeom>
                <a:avLst/>
                <a:gdLst/>
                <a:ahLst/>
                <a:cxnLst>
                  <a:cxn ang="0">
                    <a:pos x="0" y="239"/>
                  </a:cxn>
                  <a:cxn ang="0">
                    <a:pos x="127" y="0"/>
                  </a:cxn>
                  <a:cxn ang="0">
                    <a:pos x="385" y="102"/>
                  </a:cxn>
                  <a:cxn ang="0">
                    <a:pos x="268" y="336"/>
                  </a:cxn>
                  <a:cxn ang="0">
                    <a:pos x="0" y="239"/>
                  </a:cxn>
                </a:cxnLst>
                <a:rect l="0" t="0" r="r" b="b"/>
                <a:pathLst>
                  <a:path w="386" h="337">
                    <a:moveTo>
                      <a:pt x="0" y="239"/>
                    </a:moveTo>
                    <a:lnTo>
                      <a:pt x="127" y="0"/>
                    </a:lnTo>
                    <a:lnTo>
                      <a:pt x="385" y="102"/>
                    </a:lnTo>
                    <a:lnTo>
                      <a:pt x="268" y="336"/>
                    </a:lnTo>
                    <a:lnTo>
                      <a:pt x="0" y="239"/>
                    </a:lnTo>
                  </a:path>
                </a:pathLst>
              </a:custGeom>
              <a:solidFill>
                <a:schemeClr val="accent1"/>
              </a:solidFill>
              <a:ln w="9525" cap="rnd">
                <a:noFill/>
                <a:round/>
                <a:headEnd/>
                <a:tailEnd/>
              </a:ln>
              <a:effectLst/>
            </p:spPr>
            <p:txBody>
              <a:bodyPr/>
              <a:lstStyle/>
              <a:p>
                <a:endParaRPr lang="en-US"/>
              </a:p>
            </p:txBody>
          </p:sp>
          <p:sp>
            <p:nvSpPr>
              <p:cNvPr id="416823" name="Freeform 55"/>
              <p:cNvSpPr>
                <a:spLocks/>
              </p:cNvSpPr>
              <p:nvPr/>
            </p:nvSpPr>
            <p:spPr bwMode="auto">
              <a:xfrm>
                <a:off x="3842" y="3140"/>
                <a:ext cx="484" cy="226"/>
              </a:xfrm>
              <a:custGeom>
                <a:avLst/>
                <a:gdLst/>
                <a:ahLst/>
                <a:cxnLst>
                  <a:cxn ang="0">
                    <a:pos x="0" y="225"/>
                  </a:cxn>
                  <a:cxn ang="0">
                    <a:pos x="83" y="0"/>
                  </a:cxn>
                  <a:cxn ang="0">
                    <a:pos x="483" y="0"/>
                  </a:cxn>
                  <a:cxn ang="0">
                    <a:pos x="444" y="88"/>
                  </a:cxn>
                  <a:cxn ang="0">
                    <a:pos x="0" y="225"/>
                  </a:cxn>
                </a:cxnLst>
                <a:rect l="0" t="0" r="r" b="b"/>
                <a:pathLst>
                  <a:path w="484" h="226">
                    <a:moveTo>
                      <a:pt x="0" y="225"/>
                    </a:moveTo>
                    <a:lnTo>
                      <a:pt x="83" y="0"/>
                    </a:lnTo>
                    <a:lnTo>
                      <a:pt x="483" y="0"/>
                    </a:lnTo>
                    <a:lnTo>
                      <a:pt x="444" y="88"/>
                    </a:lnTo>
                    <a:lnTo>
                      <a:pt x="0" y="225"/>
                    </a:lnTo>
                  </a:path>
                </a:pathLst>
              </a:custGeom>
              <a:solidFill>
                <a:schemeClr val="accent2"/>
              </a:solidFill>
              <a:ln w="9525" cap="rnd">
                <a:noFill/>
                <a:round/>
                <a:headEnd/>
                <a:tailEnd/>
              </a:ln>
              <a:effectLst/>
            </p:spPr>
            <p:txBody>
              <a:bodyPr/>
              <a:lstStyle/>
              <a:p>
                <a:endParaRPr lang="en-US"/>
              </a:p>
            </p:txBody>
          </p:sp>
        </p:grpSp>
        <p:sp>
          <p:nvSpPr>
            <p:cNvPr id="416824" name="Rectangle 56"/>
            <p:cNvSpPr>
              <a:spLocks noChangeArrowheads="1"/>
            </p:cNvSpPr>
            <p:nvPr/>
          </p:nvSpPr>
          <p:spPr bwMode="auto">
            <a:xfrm>
              <a:off x="3680" y="3483"/>
              <a:ext cx="804" cy="248"/>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b="1">
                  <a:effectLst>
                    <a:outerShdw blurRad="38100" dist="38100" dir="2700000" algn="tl">
                      <a:srgbClr val="C0C0C0"/>
                    </a:outerShdw>
                  </a:effectLst>
                  <a:latin typeface="Courier New" pitchFamily="49" charset="0"/>
                </a:rPr>
                <a:t>GL_QUADS</a:t>
              </a:r>
            </a:p>
          </p:txBody>
        </p:sp>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20" name="Rectangle 4"/>
          <p:cNvSpPr>
            <a:spLocks noGrp="1" noChangeArrowheads="1"/>
          </p:cNvSpPr>
          <p:nvPr>
            <p:ph type="title"/>
          </p:nvPr>
        </p:nvSpPr>
        <p:spPr/>
        <p:txBody>
          <a:bodyPr/>
          <a:lstStyle/>
          <a:p>
            <a:r>
              <a:rPr lang="en-US" altLang="ja-JP"/>
              <a:t>Simple Example</a:t>
            </a:r>
          </a:p>
        </p:txBody>
      </p:sp>
      <p:sp>
        <p:nvSpPr>
          <p:cNvPr id="418821" name="Rectangle 5"/>
          <p:cNvSpPr>
            <a:spLocks noGrp="1" noChangeArrowheads="1"/>
          </p:cNvSpPr>
          <p:nvPr>
            <p:ph type="body" idx="1"/>
          </p:nvPr>
        </p:nvSpPr>
        <p:spPr/>
        <p:txBody>
          <a:bodyPr/>
          <a:lstStyle/>
          <a:p>
            <a:pPr>
              <a:lnSpc>
                <a:spcPct val="80000"/>
              </a:lnSpc>
              <a:buFont typeface="Wingdings" pitchFamily="2" charset="2"/>
              <a:buNone/>
            </a:pPr>
            <a:r>
              <a:rPr lang="en-US" altLang="ja-JP" sz="2600" b="1">
                <a:latin typeface="Courier New" pitchFamily="49" charset="0"/>
              </a:rPr>
              <a:t>	void drawRhombus( GLfloat color[] )</a:t>
            </a:r>
          </a:p>
          <a:p>
            <a:pPr>
              <a:lnSpc>
                <a:spcPct val="80000"/>
              </a:lnSpc>
              <a:buFont typeface="Wingdings" pitchFamily="2" charset="2"/>
              <a:buNone/>
            </a:pPr>
            <a:r>
              <a:rPr lang="en-US" altLang="ja-JP" sz="2600" b="1">
                <a:latin typeface="Courier New" pitchFamily="49" charset="0"/>
              </a:rPr>
              <a:t>	{</a:t>
            </a:r>
          </a:p>
          <a:p>
            <a:pPr>
              <a:lnSpc>
                <a:spcPct val="80000"/>
              </a:lnSpc>
              <a:buFont typeface="Wingdings" pitchFamily="2" charset="2"/>
              <a:buNone/>
            </a:pPr>
            <a:r>
              <a:rPr lang="en-US" altLang="ja-JP" sz="2600" b="1">
                <a:latin typeface="Courier New" pitchFamily="49" charset="0"/>
              </a:rPr>
              <a:t>	 glBegin( GL_QUADS );</a:t>
            </a:r>
          </a:p>
          <a:p>
            <a:pPr>
              <a:lnSpc>
                <a:spcPct val="80000"/>
              </a:lnSpc>
              <a:buFont typeface="Wingdings" pitchFamily="2" charset="2"/>
              <a:buNone/>
            </a:pPr>
            <a:r>
              <a:rPr lang="en-US" altLang="ja-JP" sz="2600" b="1">
                <a:latin typeface="Courier New" pitchFamily="49" charset="0"/>
              </a:rPr>
              <a:t>	 glColor3fv( color );</a:t>
            </a:r>
          </a:p>
          <a:p>
            <a:pPr>
              <a:lnSpc>
                <a:spcPct val="80000"/>
              </a:lnSpc>
              <a:buFont typeface="Wingdings" pitchFamily="2" charset="2"/>
              <a:buNone/>
            </a:pPr>
            <a:r>
              <a:rPr lang="en-US" altLang="ja-JP" sz="2600" b="1">
                <a:latin typeface="Courier New" pitchFamily="49" charset="0"/>
              </a:rPr>
              <a:t>	 glVertex2f( 0.0, 0.0 );</a:t>
            </a:r>
          </a:p>
          <a:p>
            <a:pPr>
              <a:lnSpc>
                <a:spcPct val="80000"/>
              </a:lnSpc>
              <a:buFont typeface="Wingdings" pitchFamily="2" charset="2"/>
              <a:buNone/>
            </a:pPr>
            <a:r>
              <a:rPr lang="en-US" altLang="ja-JP" sz="2600" b="1">
                <a:latin typeface="Courier New" pitchFamily="49" charset="0"/>
              </a:rPr>
              <a:t>	 glVertex2f( 1.0, 0.0 );</a:t>
            </a:r>
          </a:p>
          <a:p>
            <a:pPr>
              <a:lnSpc>
                <a:spcPct val="80000"/>
              </a:lnSpc>
              <a:buFont typeface="Wingdings" pitchFamily="2" charset="2"/>
              <a:buNone/>
            </a:pPr>
            <a:r>
              <a:rPr lang="en-US" altLang="ja-JP" sz="2600" b="1">
                <a:latin typeface="Courier New" pitchFamily="49" charset="0"/>
              </a:rPr>
              <a:t>	 glVertex2f( 1.5, 1.118 );</a:t>
            </a:r>
          </a:p>
          <a:p>
            <a:pPr>
              <a:lnSpc>
                <a:spcPct val="80000"/>
              </a:lnSpc>
              <a:buFont typeface="Wingdings" pitchFamily="2" charset="2"/>
              <a:buNone/>
            </a:pPr>
            <a:r>
              <a:rPr lang="en-US" altLang="ja-JP" sz="2600" b="1">
                <a:latin typeface="Courier New" pitchFamily="49" charset="0"/>
              </a:rPr>
              <a:t>	 glVertex2f( 0.5, 1.118 );</a:t>
            </a:r>
          </a:p>
          <a:p>
            <a:pPr>
              <a:lnSpc>
                <a:spcPct val="80000"/>
              </a:lnSpc>
              <a:buFont typeface="Wingdings" pitchFamily="2" charset="2"/>
              <a:buNone/>
            </a:pPr>
            <a:r>
              <a:rPr lang="en-US" altLang="ja-JP" sz="2600" b="1">
                <a:latin typeface="Courier New" pitchFamily="49" charset="0"/>
              </a:rPr>
              <a:t>	 glEnd();</a:t>
            </a:r>
          </a:p>
          <a:p>
            <a:pPr>
              <a:lnSpc>
                <a:spcPct val="80000"/>
              </a:lnSpc>
              <a:buFont typeface="Wingdings" pitchFamily="2" charset="2"/>
              <a:buNone/>
            </a:pPr>
            <a:r>
              <a:rPr lang="en-US" altLang="ja-JP" sz="2600" b="1">
                <a:latin typeface="Courier New" pitchFamily="49" charset="0"/>
              </a:rPr>
              <a:t>	}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7" name="Rectangle 5"/>
          <p:cNvSpPr>
            <a:spLocks noGrp="1" noChangeArrowheads="1"/>
          </p:cNvSpPr>
          <p:nvPr>
            <p:ph type="title"/>
          </p:nvPr>
        </p:nvSpPr>
        <p:spPr/>
        <p:txBody>
          <a:bodyPr/>
          <a:lstStyle/>
          <a:p>
            <a:r>
              <a:rPr lang="en-US" altLang="ja-JP"/>
              <a:t>Specifying Geometric Primitives</a:t>
            </a:r>
          </a:p>
        </p:txBody>
      </p:sp>
      <p:sp>
        <p:nvSpPr>
          <p:cNvPr id="422918" name="Rectangle 6"/>
          <p:cNvSpPr>
            <a:spLocks noGrp="1" noChangeArrowheads="1"/>
          </p:cNvSpPr>
          <p:nvPr>
            <p:ph type="body" idx="1"/>
          </p:nvPr>
        </p:nvSpPr>
        <p:spPr/>
        <p:txBody>
          <a:bodyPr/>
          <a:lstStyle/>
          <a:p>
            <a:r>
              <a:rPr lang="en-US" altLang="ja-JP"/>
              <a:t>Primitives are specified using</a:t>
            </a:r>
          </a:p>
          <a:p>
            <a:pPr lvl="3">
              <a:buFont typeface="Wingdings" pitchFamily="2" charset="2"/>
              <a:buNone/>
            </a:pPr>
            <a:r>
              <a:rPr lang="en-US" altLang="ja-JP" b="1">
                <a:solidFill>
                  <a:schemeClr val="accent2"/>
                </a:solidFill>
                <a:latin typeface="Courier New" pitchFamily="49" charset="0"/>
              </a:rPr>
              <a:t>glBegin( </a:t>
            </a:r>
            <a:r>
              <a:rPr lang="en-US" altLang="ja-JP" b="1" i="1">
                <a:solidFill>
                  <a:schemeClr val="accent2"/>
                </a:solidFill>
                <a:latin typeface="Courier New" pitchFamily="49" charset="0"/>
              </a:rPr>
              <a:t>primType</a:t>
            </a:r>
            <a:r>
              <a:rPr lang="en-US" altLang="ja-JP" b="1">
                <a:solidFill>
                  <a:schemeClr val="accent2"/>
                </a:solidFill>
                <a:latin typeface="Courier New" pitchFamily="49" charset="0"/>
              </a:rPr>
              <a:t> );</a:t>
            </a:r>
          </a:p>
          <a:p>
            <a:pPr lvl="3">
              <a:buFont typeface="Wingdings" pitchFamily="2" charset="2"/>
              <a:buNone/>
            </a:pPr>
            <a:r>
              <a:rPr lang="en-US" altLang="ja-JP" b="1">
                <a:solidFill>
                  <a:schemeClr val="accent2"/>
                </a:solidFill>
                <a:latin typeface="Courier New" pitchFamily="49" charset="0"/>
              </a:rPr>
              <a:t>glEnd();</a:t>
            </a:r>
          </a:p>
          <a:p>
            <a:pPr lvl="1"/>
            <a:r>
              <a:rPr lang="en-US" altLang="ja-JP" i="1"/>
              <a:t>primType</a:t>
            </a:r>
            <a:r>
              <a:rPr lang="en-US" altLang="ja-JP"/>
              <a:t> determines how vertices are combined</a:t>
            </a:r>
          </a:p>
        </p:txBody>
      </p:sp>
      <p:sp>
        <p:nvSpPr>
          <p:cNvPr id="422916" name="Rectangle 4"/>
          <p:cNvSpPr>
            <a:spLocks noChangeArrowheads="1"/>
          </p:cNvSpPr>
          <p:nvPr/>
        </p:nvSpPr>
        <p:spPr bwMode="auto">
          <a:xfrm>
            <a:off x="1385888" y="3851275"/>
            <a:ext cx="6372225" cy="2314575"/>
          </a:xfrm>
          <a:prstGeom prst="rect">
            <a:avLst/>
          </a:prstGeom>
          <a:noFill/>
          <a:ln w="9525">
            <a:solidFill>
              <a:schemeClr val="accent2"/>
            </a:solidFill>
            <a:miter lim="800000"/>
            <a:headEnd/>
            <a:tailEnd/>
          </a:ln>
          <a:effectLst/>
        </p:spPr>
        <p:txBody>
          <a:bodyPr wrap="none" lIns="92075" tIns="46038" rIns="92075" bIns="46038">
            <a:spAutoFit/>
          </a:bodyPr>
          <a:lstStyle/>
          <a:p>
            <a:pPr lvl="1" eaLnBrk="0" hangingPunct="0">
              <a:lnSpc>
                <a:spcPct val="80000"/>
              </a:lnSpc>
            </a:pPr>
            <a:r>
              <a:rPr kumimoji="0" lang="en-US" altLang="ja-JP" sz="2200" b="1">
                <a:effectLst>
                  <a:outerShdw blurRad="38100" dist="38100" dir="2700000" algn="tl">
                    <a:srgbClr val="C0C0C0"/>
                  </a:outerShdw>
                </a:effectLst>
                <a:latin typeface="Courier New" pitchFamily="49" charset="0"/>
              </a:rPr>
              <a:t>GLfloat red, green, blue;</a:t>
            </a:r>
          </a:p>
          <a:p>
            <a:pPr lvl="1" eaLnBrk="0" hangingPunct="0">
              <a:lnSpc>
                <a:spcPct val="80000"/>
              </a:lnSpc>
            </a:pPr>
            <a:r>
              <a:rPr kumimoji="0" lang="en-US" altLang="ja-JP" sz="2200" b="1">
                <a:effectLst>
                  <a:outerShdw blurRad="38100" dist="38100" dir="2700000" algn="tl">
                    <a:srgbClr val="C0C0C0"/>
                  </a:outerShdw>
                </a:effectLst>
                <a:latin typeface="Courier New" pitchFamily="49" charset="0"/>
              </a:rPr>
              <a:t>Glfloat coords[3];</a:t>
            </a:r>
          </a:p>
          <a:p>
            <a:pPr lvl="1" eaLnBrk="0" hangingPunct="0"/>
            <a:r>
              <a:rPr kumimoji="0" lang="en-US" altLang="ja-JP" sz="2200" b="1">
                <a:effectLst>
                  <a:outerShdw blurRad="38100" dist="38100" dir="2700000" algn="tl">
                    <a:srgbClr val="C0C0C0"/>
                  </a:outerShdw>
                </a:effectLst>
                <a:latin typeface="Courier New" pitchFamily="49" charset="0"/>
              </a:rPr>
              <a:t>glBegin( </a:t>
            </a:r>
            <a:r>
              <a:rPr kumimoji="0" lang="en-US" altLang="ja-JP" sz="2200" b="1" i="1">
                <a:effectLst>
                  <a:outerShdw blurRad="38100" dist="38100" dir="2700000" algn="tl">
                    <a:srgbClr val="C0C0C0"/>
                  </a:outerShdw>
                </a:effectLst>
                <a:latin typeface="Courier New" pitchFamily="49" charset="0"/>
              </a:rPr>
              <a:t>primType </a:t>
            </a:r>
            <a:r>
              <a:rPr kumimoji="0" lang="en-US" altLang="ja-JP" sz="2200" b="1">
                <a:effectLst>
                  <a:outerShdw blurRad="38100" dist="38100" dir="2700000" algn="tl">
                    <a:srgbClr val="C0C0C0"/>
                  </a:outerShdw>
                </a:effectLst>
                <a:latin typeface="Courier New" pitchFamily="49" charset="0"/>
              </a:rPr>
              <a:t>);</a:t>
            </a:r>
          </a:p>
          <a:p>
            <a:pPr lvl="1" eaLnBrk="0" hangingPunct="0">
              <a:lnSpc>
                <a:spcPct val="80000"/>
              </a:lnSpc>
            </a:pPr>
            <a:r>
              <a:rPr kumimoji="0" lang="en-US" altLang="ja-JP" sz="2200" b="1">
                <a:effectLst>
                  <a:outerShdw blurRad="38100" dist="38100" dir="2700000" algn="tl">
                    <a:srgbClr val="C0C0C0"/>
                  </a:outerShdw>
                </a:effectLst>
                <a:latin typeface="Courier New" pitchFamily="49" charset="0"/>
              </a:rPr>
              <a:t>for ( i = 0; i &lt; nVerts; ++i ) {  </a:t>
            </a:r>
          </a:p>
          <a:p>
            <a:pPr lvl="1" eaLnBrk="0" hangingPunct="0">
              <a:lnSpc>
                <a:spcPct val="80000"/>
              </a:lnSpc>
            </a:pPr>
            <a:r>
              <a:rPr kumimoji="0" lang="en-US" altLang="ja-JP" sz="2200" b="1">
                <a:effectLst>
                  <a:outerShdw blurRad="38100" dist="38100" dir="2700000" algn="tl">
                    <a:srgbClr val="C0C0C0"/>
                  </a:outerShdw>
                </a:effectLst>
                <a:latin typeface="Courier New" pitchFamily="49" charset="0"/>
              </a:rPr>
              <a:t>  glColor3f( red, green, blue );</a:t>
            </a:r>
          </a:p>
          <a:p>
            <a:pPr lvl="1" eaLnBrk="0" hangingPunct="0">
              <a:lnSpc>
                <a:spcPct val="80000"/>
              </a:lnSpc>
            </a:pPr>
            <a:r>
              <a:rPr kumimoji="0" lang="en-US" altLang="ja-JP" sz="2200" b="1">
                <a:effectLst>
                  <a:outerShdw blurRad="38100" dist="38100" dir="2700000" algn="tl">
                    <a:srgbClr val="C0C0C0"/>
                  </a:outerShdw>
                </a:effectLst>
                <a:latin typeface="Courier New" pitchFamily="49" charset="0"/>
              </a:rPr>
              <a:t>  glVertex3fv( coords );</a:t>
            </a:r>
          </a:p>
          <a:p>
            <a:pPr lvl="1" eaLnBrk="0" hangingPunct="0">
              <a:lnSpc>
                <a:spcPct val="80000"/>
              </a:lnSpc>
            </a:pPr>
            <a:r>
              <a:rPr kumimoji="0" lang="en-US" altLang="ja-JP" sz="2200" b="1">
                <a:effectLst>
                  <a:outerShdw blurRad="38100" dist="38100" dir="2700000" algn="tl">
                    <a:srgbClr val="C0C0C0"/>
                  </a:outerShdw>
                </a:effectLst>
                <a:latin typeface="Courier New" pitchFamily="49" charset="0"/>
              </a:rPr>
              <a:t>}</a:t>
            </a:r>
          </a:p>
          <a:p>
            <a:pPr lvl="1" eaLnBrk="0" hangingPunct="0">
              <a:lnSpc>
                <a:spcPct val="80000"/>
              </a:lnSpc>
            </a:pPr>
            <a:r>
              <a:rPr kumimoji="0" lang="en-US" altLang="ja-JP" sz="2200" b="1">
                <a:effectLst>
                  <a:outerShdw blurRad="38100" dist="38100" dir="2700000" algn="tl">
                    <a:srgbClr val="C0C0C0"/>
                  </a:outerShdw>
                </a:effectLst>
                <a:latin typeface="Courier New" pitchFamily="49" charset="0"/>
              </a:rPr>
              <a:t>glEnd();</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054" name="Rectangle 94"/>
          <p:cNvSpPr>
            <a:spLocks noGrp="1" noChangeArrowheads="1"/>
          </p:cNvSpPr>
          <p:nvPr>
            <p:ph type="title"/>
          </p:nvPr>
        </p:nvSpPr>
        <p:spPr/>
        <p:txBody>
          <a:bodyPr/>
          <a:lstStyle/>
          <a:p>
            <a:r>
              <a:rPr lang="en-US" altLang="ja-JP"/>
              <a:t>OpenGL</a:t>
            </a:r>
            <a:br>
              <a:rPr lang="en-US" altLang="ja-JP"/>
            </a:br>
            <a:r>
              <a:rPr lang="en-US" altLang="ja-JP"/>
              <a:t>Color Models</a:t>
            </a:r>
          </a:p>
        </p:txBody>
      </p:sp>
      <p:sp>
        <p:nvSpPr>
          <p:cNvPr id="425055" name="Rectangle 95"/>
          <p:cNvSpPr>
            <a:spLocks noGrp="1" noChangeArrowheads="1"/>
          </p:cNvSpPr>
          <p:nvPr>
            <p:ph type="body" idx="1"/>
          </p:nvPr>
        </p:nvSpPr>
        <p:spPr/>
        <p:txBody>
          <a:bodyPr/>
          <a:lstStyle/>
          <a:p>
            <a:r>
              <a:rPr lang="en-US" altLang="ja-JP"/>
              <a:t>RGBA or Color Index</a:t>
            </a:r>
          </a:p>
        </p:txBody>
      </p:sp>
      <p:sp>
        <p:nvSpPr>
          <p:cNvPr id="424964" name="Rectangle 4"/>
          <p:cNvSpPr>
            <a:spLocks noChangeArrowheads="1"/>
          </p:cNvSpPr>
          <p:nvPr/>
        </p:nvSpPr>
        <p:spPr bwMode="auto">
          <a:xfrm>
            <a:off x="3622675" y="2133600"/>
            <a:ext cx="2298700" cy="45720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2400" i="1">
                <a:solidFill>
                  <a:schemeClr val="tx2"/>
                </a:solidFill>
                <a:latin typeface="Times New Roman" pitchFamily="18" charset="0"/>
              </a:rPr>
              <a:t>color index mode</a:t>
            </a:r>
          </a:p>
        </p:txBody>
      </p:sp>
      <p:sp>
        <p:nvSpPr>
          <p:cNvPr id="424965" name="Rectangle 5"/>
          <p:cNvSpPr>
            <a:spLocks noChangeArrowheads="1"/>
          </p:cNvSpPr>
          <p:nvPr/>
        </p:nvSpPr>
        <p:spPr bwMode="auto">
          <a:xfrm>
            <a:off x="6529388" y="3508375"/>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424966" name="Freeform 6"/>
          <p:cNvSpPr>
            <a:spLocks/>
          </p:cNvSpPr>
          <p:nvPr/>
        </p:nvSpPr>
        <p:spPr bwMode="auto">
          <a:xfrm>
            <a:off x="6904038" y="3654425"/>
            <a:ext cx="458787" cy="382588"/>
          </a:xfrm>
          <a:custGeom>
            <a:avLst/>
            <a:gdLst/>
            <a:ahLst/>
            <a:cxnLst>
              <a:cxn ang="0">
                <a:pos x="0" y="0"/>
              </a:cxn>
              <a:cxn ang="0">
                <a:pos x="0" y="240"/>
              </a:cxn>
              <a:cxn ang="0">
                <a:pos x="288" y="240"/>
              </a:cxn>
              <a:cxn ang="0">
                <a:pos x="288" y="144"/>
              </a:cxn>
              <a:cxn ang="0">
                <a:pos x="96" y="144"/>
              </a:cxn>
              <a:cxn ang="0">
                <a:pos x="96" y="0"/>
              </a:cxn>
              <a:cxn ang="0">
                <a:pos x="0" y="0"/>
              </a:cxn>
              <a:cxn ang="0">
                <a:pos x="0" y="0"/>
              </a:cxn>
            </a:cxnLst>
            <a:rect l="0" t="0" r="r" b="b"/>
            <a:pathLst>
              <a:path w="289" h="241">
                <a:moveTo>
                  <a:pt x="0" y="0"/>
                </a:moveTo>
                <a:lnTo>
                  <a:pt x="0" y="240"/>
                </a:lnTo>
                <a:lnTo>
                  <a:pt x="288" y="240"/>
                </a:lnTo>
                <a:lnTo>
                  <a:pt x="288" y="144"/>
                </a:lnTo>
                <a:lnTo>
                  <a:pt x="96" y="144"/>
                </a:lnTo>
                <a:lnTo>
                  <a:pt x="96" y="0"/>
                </a:lnTo>
                <a:lnTo>
                  <a:pt x="0" y="0"/>
                </a:lnTo>
                <a:lnTo>
                  <a:pt x="0" y="0"/>
                </a:lnTo>
              </a:path>
            </a:pathLst>
          </a:custGeom>
          <a:gradFill rotWithShape="0">
            <a:gsLst>
              <a:gs pos="0">
                <a:schemeClr val="accent1">
                  <a:gamma/>
                  <a:shade val="69804"/>
                  <a:invGamma/>
                </a:schemeClr>
              </a:gs>
              <a:gs pos="100000">
                <a:schemeClr val="accent1"/>
              </a:gs>
            </a:gsLst>
            <a:lin ang="2700000" scaled="1"/>
          </a:gradFill>
          <a:ln w="12700" cap="rnd" cmpd="sng">
            <a:solidFill>
              <a:schemeClr val="tx1"/>
            </a:solidFill>
            <a:prstDash val="solid"/>
            <a:round/>
            <a:headEnd/>
            <a:tailEnd/>
          </a:ln>
          <a:effectLst/>
        </p:spPr>
        <p:txBody>
          <a:bodyPr/>
          <a:lstStyle/>
          <a:p>
            <a:endParaRPr lang="en-US"/>
          </a:p>
        </p:txBody>
      </p:sp>
      <p:sp>
        <p:nvSpPr>
          <p:cNvPr id="424967" name="Rectangle 7"/>
          <p:cNvSpPr>
            <a:spLocks noChangeArrowheads="1"/>
          </p:cNvSpPr>
          <p:nvPr/>
        </p:nvSpPr>
        <p:spPr bwMode="auto">
          <a:xfrm>
            <a:off x="6630988" y="3021013"/>
            <a:ext cx="920750" cy="366712"/>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b="1">
                <a:solidFill>
                  <a:schemeClr val="tx2"/>
                </a:solidFill>
                <a:latin typeface="Times New Roman" pitchFamily="18" charset="0"/>
              </a:rPr>
              <a:t>Display</a:t>
            </a:r>
          </a:p>
        </p:txBody>
      </p:sp>
      <p:sp>
        <p:nvSpPr>
          <p:cNvPr id="424968" name="Rectangle 8"/>
          <p:cNvSpPr>
            <a:spLocks noChangeArrowheads="1"/>
          </p:cNvSpPr>
          <p:nvPr/>
        </p:nvSpPr>
        <p:spPr bwMode="auto">
          <a:xfrm>
            <a:off x="890588" y="3119438"/>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424969" name="Rectangle 9"/>
          <p:cNvSpPr>
            <a:spLocks noChangeArrowheads="1"/>
          </p:cNvSpPr>
          <p:nvPr/>
        </p:nvSpPr>
        <p:spPr bwMode="auto">
          <a:xfrm>
            <a:off x="1042988" y="3271838"/>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424970" name="Rectangle 10"/>
          <p:cNvSpPr>
            <a:spLocks noChangeArrowheads="1"/>
          </p:cNvSpPr>
          <p:nvPr/>
        </p:nvSpPr>
        <p:spPr bwMode="auto">
          <a:xfrm>
            <a:off x="1195388" y="3424238"/>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424971" name="Rectangle 11"/>
          <p:cNvSpPr>
            <a:spLocks noChangeArrowheads="1"/>
          </p:cNvSpPr>
          <p:nvPr/>
        </p:nvSpPr>
        <p:spPr bwMode="auto">
          <a:xfrm>
            <a:off x="1347788" y="3576638"/>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424972" name="Rectangle 12"/>
          <p:cNvSpPr>
            <a:spLocks noChangeArrowheads="1"/>
          </p:cNvSpPr>
          <p:nvPr/>
        </p:nvSpPr>
        <p:spPr bwMode="auto">
          <a:xfrm>
            <a:off x="1576388" y="4033838"/>
            <a:ext cx="1206500" cy="825500"/>
          </a:xfrm>
          <a:prstGeom prst="rect">
            <a:avLst/>
          </a:prstGeom>
          <a:solidFill>
            <a:srgbClr val="FFFFFF"/>
          </a:solidFill>
          <a:ln w="12700">
            <a:solidFill>
              <a:schemeClr val="accent2"/>
            </a:solidFill>
            <a:miter lim="800000"/>
            <a:headEnd/>
            <a:tailEnd/>
          </a:ln>
          <a:effectLst/>
        </p:spPr>
        <p:txBody>
          <a:bodyPr wrap="none" anchor="ctr"/>
          <a:lstStyle/>
          <a:p>
            <a:endParaRPr lang="en-US"/>
          </a:p>
        </p:txBody>
      </p:sp>
      <p:sp>
        <p:nvSpPr>
          <p:cNvPr id="424973" name="Rectangle 13"/>
          <p:cNvSpPr>
            <a:spLocks noChangeArrowheads="1"/>
          </p:cNvSpPr>
          <p:nvPr/>
        </p:nvSpPr>
        <p:spPr bwMode="auto">
          <a:xfrm>
            <a:off x="868363" y="3082925"/>
            <a:ext cx="260350" cy="274638"/>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sz="1200" b="1">
                <a:solidFill>
                  <a:schemeClr val="accent2"/>
                </a:solidFill>
                <a:latin typeface="Times New Roman" pitchFamily="18" charset="0"/>
              </a:rPr>
              <a:t>1</a:t>
            </a:r>
          </a:p>
        </p:txBody>
      </p:sp>
      <p:sp>
        <p:nvSpPr>
          <p:cNvPr id="424974" name="Rectangle 14"/>
          <p:cNvSpPr>
            <a:spLocks noChangeArrowheads="1"/>
          </p:cNvSpPr>
          <p:nvPr/>
        </p:nvSpPr>
        <p:spPr bwMode="auto">
          <a:xfrm>
            <a:off x="1020763" y="3211513"/>
            <a:ext cx="273050" cy="304800"/>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sz="1400">
                <a:solidFill>
                  <a:schemeClr val="accent2"/>
                </a:solidFill>
                <a:latin typeface="Times New Roman" pitchFamily="18" charset="0"/>
              </a:rPr>
              <a:t>2</a:t>
            </a:r>
          </a:p>
        </p:txBody>
      </p:sp>
      <p:sp>
        <p:nvSpPr>
          <p:cNvPr id="424975" name="Rectangle 15"/>
          <p:cNvSpPr>
            <a:spLocks noChangeArrowheads="1"/>
          </p:cNvSpPr>
          <p:nvPr/>
        </p:nvSpPr>
        <p:spPr bwMode="auto">
          <a:xfrm>
            <a:off x="1173163" y="3363913"/>
            <a:ext cx="273050" cy="304800"/>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sz="1400">
                <a:solidFill>
                  <a:schemeClr val="accent2"/>
                </a:solidFill>
                <a:latin typeface="Times New Roman" pitchFamily="18" charset="0"/>
              </a:rPr>
              <a:t>4</a:t>
            </a:r>
          </a:p>
        </p:txBody>
      </p:sp>
      <p:sp>
        <p:nvSpPr>
          <p:cNvPr id="424976" name="Rectangle 16"/>
          <p:cNvSpPr>
            <a:spLocks noChangeArrowheads="1"/>
          </p:cNvSpPr>
          <p:nvPr/>
        </p:nvSpPr>
        <p:spPr bwMode="auto">
          <a:xfrm>
            <a:off x="1325563" y="3516313"/>
            <a:ext cx="273050" cy="304800"/>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sz="1400">
                <a:solidFill>
                  <a:schemeClr val="accent2"/>
                </a:solidFill>
                <a:latin typeface="Times New Roman" pitchFamily="18" charset="0"/>
              </a:rPr>
              <a:t>8</a:t>
            </a:r>
          </a:p>
        </p:txBody>
      </p:sp>
      <p:sp>
        <p:nvSpPr>
          <p:cNvPr id="424977" name="Rectangle 17"/>
          <p:cNvSpPr>
            <a:spLocks noChangeArrowheads="1"/>
          </p:cNvSpPr>
          <p:nvPr/>
        </p:nvSpPr>
        <p:spPr bwMode="auto">
          <a:xfrm>
            <a:off x="1554163" y="3973513"/>
            <a:ext cx="361950" cy="304800"/>
          </a:xfrm>
          <a:prstGeom prst="rect">
            <a:avLst/>
          </a:prstGeom>
          <a:noFill/>
          <a:ln w="9525">
            <a:noFill/>
            <a:miter lim="800000"/>
            <a:headEnd/>
            <a:tailEnd/>
          </a:ln>
          <a:effectLst/>
        </p:spPr>
        <p:txBody>
          <a:bodyPr wrap="none" lIns="92075" tIns="46038" rIns="92075" bIns="46038">
            <a:spAutoFit/>
          </a:bodyPr>
          <a:lstStyle/>
          <a:p>
            <a:pPr eaLnBrk="0" hangingPunct="0"/>
            <a:r>
              <a:rPr kumimoji="0" lang="en-US" altLang="ja-JP" sz="1400">
                <a:solidFill>
                  <a:schemeClr val="accent2"/>
                </a:solidFill>
                <a:latin typeface="Times New Roman" pitchFamily="18" charset="0"/>
              </a:rPr>
              <a:t>16</a:t>
            </a:r>
          </a:p>
        </p:txBody>
      </p:sp>
      <p:grpSp>
        <p:nvGrpSpPr>
          <p:cNvPr id="424978" name="Group 18"/>
          <p:cNvGrpSpPr>
            <a:grpSpLocks/>
          </p:cNvGrpSpPr>
          <p:nvPr/>
        </p:nvGrpSpPr>
        <p:grpSpPr bwMode="auto">
          <a:xfrm>
            <a:off x="3786188" y="2854325"/>
            <a:ext cx="2044700" cy="228600"/>
            <a:chOff x="2385" y="1990"/>
            <a:chExt cx="1288" cy="144"/>
          </a:xfrm>
        </p:grpSpPr>
        <p:sp>
          <p:nvSpPr>
            <p:cNvPr id="424979" name="Rectangle 19"/>
            <p:cNvSpPr>
              <a:spLocks noChangeArrowheads="1"/>
            </p:cNvSpPr>
            <p:nvPr/>
          </p:nvSpPr>
          <p:spPr bwMode="auto">
            <a:xfrm>
              <a:off x="2385" y="1994"/>
              <a:ext cx="1288" cy="136"/>
            </a:xfrm>
            <a:prstGeom prst="rect">
              <a:avLst/>
            </a:prstGeom>
            <a:solidFill>
              <a:srgbClr val="868686"/>
            </a:solidFill>
            <a:ln w="12700">
              <a:solidFill>
                <a:schemeClr val="bg2"/>
              </a:solidFill>
              <a:miter lim="800000"/>
              <a:headEnd/>
              <a:tailEnd/>
            </a:ln>
            <a:effectLst/>
          </p:spPr>
          <p:txBody>
            <a:bodyPr wrap="none" anchor="ctr"/>
            <a:lstStyle/>
            <a:p>
              <a:endParaRPr lang="en-US"/>
            </a:p>
          </p:txBody>
        </p:sp>
        <p:sp>
          <p:nvSpPr>
            <p:cNvPr id="424980" name="Line 20"/>
            <p:cNvSpPr>
              <a:spLocks noChangeShapeType="1"/>
            </p:cNvSpPr>
            <p:nvPr/>
          </p:nvSpPr>
          <p:spPr bwMode="auto">
            <a:xfrm>
              <a:off x="2813" y="1990"/>
              <a:ext cx="0" cy="14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24981" name="Line 21"/>
            <p:cNvSpPr>
              <a:spLocks noChangeShapeType="1"/>
            </p:cNvSpPr>
            <p:nvPr/>
          </p:nvSpPr>
          <p:spPr bwMode="auto">
            <a:xfrm>
              <a:off x="3245" y="1990"/>
              <a:ext cx="0" cy="144"/>
            </a:xfrm>
            <a:prstGeom prst="line">
              <a:avLst/>
            </a:prstGeom>
            <a:noFill/>
            <a:ln w="12700">
              <a:solidFill>
                <a:schemeClr val="tx1"/>
              </a:solidFill>
              <a:round/>
              <a:headEnd type="none" w="sm" len="sm"/>
              <a:tailEnd type="none" w="sm" len="sm"/>
            </a:ln>
            <a:effectLst/>
          </p:spPr>
          <p:txBody>
            <a:bodyPr wrap="none" anchor="ctr"/>
            <a:lstStyle/>
            <a:p>
              <a:endParaRPr lang="en-US"/>
            </a:p>
          </p:txBody>
        </p:sp>
      </p:grpSp>
      <p:grpSp>
        <p:nvGrpSpPr>
          <p:cNvPr id="424982" name="Group 22"/>
          <p:cNvGrpSpPr>
            <a:grpSpLocks/>
          </p:cNvGrpSpPr>
          <p:nvPr/>
        </p:nvGrpSpPr>
        <p:grpSpPr bwMode="auto">
          <a:xfrm>
            <a:off x="3786188" y="3082925"/>
            <a:ext cx="2044700" cy="228600"/>
            <a:chOff x="2385" y="2134"/>
            <a:chExt cx="1288" cy="144"/>
          </a:xfrm>
        </p:grpSpPr>
        <p:sp>
          <p:nvSpPr>
            <p:cNvPr id="424983" name="Rectangle 23"/>
            <p:cNvSpPr>
              <a:spLocks noChangeArrowheads="1"/>
            </p:cNvSpPr>
            <p:nvPr/>
          </p:nvSpPr>
          <p:spPr bwMode="auto">
            <a:xfrm>
              <a:off x="2385" y="2138"/>
              <a:ext cx="1288" cy="136"/>
            </a:xfrm>
            <a:prstGeom prst="rect">
              <a:avLst/>
            </a:prstGeom>
            <a:solidFill>
              <a:srgbClr val="868686"/>
            </a:solidFill>
            <a:ln w="12700">
              <a:solidFill>
                <a:schemeClr val="bg2"/>
              </a:solidFill>
              <a:miter lim="800000"/>
              <a:headEnd/>
              <a:tailEnd/>
            </a:ln>
            <a:effectLst/>
          </p:spPr>
          <p:txBody>
            <a:bodyPr wrap="none" anchor="ctr"/>
            <a:lstStyle/>
            <a:p>
              <a:endParaRPr lang="en-US"/>
            </a:p>
          </p:txBody>
        </p:sp>
        <p:sp>
          <p:nvSpPr>
            <p:cNvPr id="424984" name="Line 24"/>
            <p:cNvSpPr>
              <a:spLocks noChangeShapeType="1"/>
            </p:cNvSpPr>
            <p:nvPr/>
          </p:nvSpPr>
          <p:spPr bwMode="auto">
            <a:xfrm>
              <a:off x="2813" y="2134"/>
              <a:ext cx="0" cy="14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24985" name="Line 25"/>
            <p:cNvSpPr>
              <a:spLocks noChangeShapeType="1"/>
            </p:cNvSpPr>
            <p:nvPr/>
          </p:nvSpPr>
          <p:spPr bwMode="auto">
            <a:xfrm>
              <a:off x="3245" y="2134"/>
              <a:ext cx="0" cy="144"/>
            </a:xfrm>
            <a:prstGeom prst="line">
              <a:avLst/>
            </a:prstGeom>
            <a:noFill/>
            <a:ln w="12700">
              <a:solidFill>
                <a:schemeClr val="tx1"/>
              </a:solidFill>
              <a:round/>
              <a:headEnd type="none" w="sm" len="sm"/>
              <a:tailEnd type="none" w="sm" len="sm"/>
            </a:ln>
            <a:effectLst/>
          </p:spPr>
          <p:txBody>
            <a:bodyPr wrap="none" anchor="ctr"/>
            <a:lstStyle/>
            <a:p>
              <a:endParaRPr lang="en-US"/>
            </a:p>
          </p:txBody>
        </p:sp>
      </p:grpSp>
      <p:grpSp>
        <p:nvGrpSpPr>
          <p:cNvPr id="424986" name="Group 26"/>
          <p:cNvGrpSpPr>
            <a:grpSpLocks/>
          </p:cNvGrpSpPr>
          <p:nvPr/>
        </p:nvGrpSpPr>
        <p:grpSpPr bwMode="auto">
          <a:xfrm>
            <a:off x="3786188" y="3311525"/>
            <a:ext cx="2044700" cy="228600"/>
            <a:chOff x="2385" y="2278"/>
            <a:chExt cx="1288" cy="144"/>
          </a:xfrm>
        </p:grpSpPr>
        <p:sp>
          <p:nvSpPr>
            <p:cNvPr id="424987" name="Rectangle 27"/>
            <p:cNvSpPr>
              <a:spLocks noChangeArrowheads="1"/>
            </p:cNvSpPr>
            <p:nvPr/>
          </p:nvSpPr>
          <p:spPr bwMode="auto">
            <a:xfrm>
              <a:off x="2385" y="2282"/>
              <a:ext cx="1288" cy="136"/>
            </a:xfrm>
            <a:prstGeom prst="rect">
              <a:avLst/>
            </a:prstGeom>
            <a:solidFill>
              <a:srgbClr val="868686"/>
            </a:solidFill>
            <a:ln w="12700">
              <a:solidFill>
                <a:schemeClr val="bg2"/>
              </a:solidFill>
              <a:miter lim="800000"/>
              <a:headEnd/>
              <a:tailEnd/>
            </a:ln>
            <a:effectLst/>
          </p:spPr>
          <p:txBody>
            <a:bodyPr wrap="none" anchor="ctr"/>
            <a:lstStyle/>
            <a:p>
              <a:endParaRPr lang="en-US"/>
            </a:p>
          </p:txBody>
        </p:sp>
        <p:sp>
          <p:nvSpPr>
            <p:cNvPr id="424988" name="Line 28"/>
            <p:cNvSpPr>
              <a:spLocks noChangeShapeType="1"/>
            </p:cNvSpPr>
            <p:nvPr/>
          </p:nvSpPr>
          <p:spPr bwMode="auto">
            <a:xfrm>
              <a:off x="2813" y="2278"/>
              <a:ext cx="0" cy="14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24989" name="Line 29"/>
            <p:cNvSpPr>
              <a:spLocks noChangeShapeType="1"/>
            </p:cNvSpPr>
            <p:nvPr/>
          </p:nvSpPr>
          <p:spPr bwMode="auto">
            <a:xfrm>
              <a:off x="3245" y="2278"/>
              <a:ext cx="0" cy="144"/>
            </a:xfrm>
            <a:prstGeom prst="line">
              <a:avLst/>
            </a:prstGeom>
            <a:noFill/>
            <a:ln w="12700">
              <a:solidFill>
                <a:schemeClr val="tx1"/>
              </a:solidFill>
              <a:round/>
              <a:headEnd type="none" w="sm" len="sm"/>
              <a:tailEnd type="none" w="sm" len="sm"/>
            </a:ln>
            <a:effectLst/>
          </p:spPr>
          <p:txBody>
            <a:bodyPr wrap="none" anchor="ctr"/>
            <a:lstStyle/>
            <a:p>
              <a:endParaRPr lang="en-US"/>
            </a:p>
          </p:txBody>
        </p:sp>
      </p:grpSp>
      <p:grpSp>
        <p:nvGrpSpPr>
          <p:cNvPr id="424990" name="Group 30"/>
          <p:cNvGrpSpPr>
            <a:grpSpLocks/>
          </p:cNvGrpSpPr>
          <p:nvPr/>
        </p:nvGrpSpPr>
        <p:grpSpPr bwMode="auto">
          <a:xfrm>
            <a:off x="3786188" y="3540125"/>
            <a:ext cx="2044700" cy="228600"/>
            <a:chOff x="2385" y="2422"/>
            <a:chExt cx="1288" cy="144"/>
          </a:xfrm>
        </p:grpSpPr>
        <p:sp>
          <p:nvSpPr>
            <p:cNvPr id="424991" name="Rectangle 31"/>
            <p:cNvSpPr>
              <a:spLocks noChangeArrowheads="1"/>
            </p:cNvSpPr>
            <p:nvPr/>
          </p:nvSpPr>
          <p:spPr bwMode="auto">
            <a:xfrm>
              <a:off x="2385" y="2426"/>
              <a:ext cx="1288" cy="136"/>
            </a:xfrm>
            <a:prstGeom prst="rect">
              <a:avLst/>
            </a:prstGeom>
            <a:solidFill>
              <a:srgbClr val="868686"/>
            </a:solidFill>
            <a:ln w="12700">
              <a:solidFill>
                <a:schemeClr val="bg2"/>
              </a:solidFill>
              <a:miter lim="800000"/>
              <a:headEnd/>
              <a:tailEnd/>
            </a:ln>
            <a:effectLst/>
          </p:spPr>
          <p:txBody>
            <a:bodyPr wrap="none" anchor="ctr"/>
            <a:lstStyle/>
            <a:p>
              <a:endParaRPr lang="en-US"/>
            </a:p>
          </p:txBody>
        </p:sp>
        <p:sp>
          <p:nvSpPr>
            <p:cNvPr id="424992" name="Line 32"/>
            <p:cNvSpPr>
              <a:spLocks noChangeShapeType="1"/>
            </p:cNvSpPr>
            <p:nvPr/>
          </p:nvSpPr>
          <p:spPr bwMode="auto">
            <a:xfrm>
              <a:off x="2813" y="2422"/>
              <a:ext cx="0" cy="14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24993" name="Line 33"/>
            <p:cNvSpPr>
              <a:spLocks noChangeShapeType="1"/>
            </p:cNvSpPr>
            <p:nvPr/>
          </p:nvSpPr>
          <p:spPr bwMode="auto">
            <a:xfrm>
              <a:off x="3245" y="2422"/>
              <a:ext cx="0" cy="144"/>
            </a:xfrm>
            <a:prstGeom prst="line">
              <a:avLst/>
            </a:prstGeom>
            <a:noFill/>
            <a:ln w="12700">
              <a:solidFill>
                <a:schemeClr val="tx1"/>
              </a:solidFill>
              <a:round/>
              <a:headEnd type="none" w="sm" len="sm"/>
              <a:tailEnd type="none" w="sm" len="sm"/>
            </a:ln>
            <a:effectLst/>
          </p:spPr>
          <p:txBody>
            <a:bodyPr wrap="none" anchor="ctr"/>
            <a:lstStyle/>
            <a:p>
              <a:endParaRPr lang="en-US"/>
            </a:p>
          </p:txBody>
        </p:sp>
      </p:grpSp>
      <p:grpSp>
        <p:nvGrpSpPr>
          <p:cNvPr id="424994" name="Group 34"/>
          <p:cNvGrpSpPr>
            <a:grpSpLocks/>
          </p:cNvGrpSpPr>
          <p:nvPr/>
        </p:nvGrpSpPr>
        <p:grpSpPr bwMode="auto">
          <a:xfrm>
            <a:off x="3786188" y="4183063"/>
            <a:ext cx="2044700" cy="228600"/>
            <a:chOff x="2385" y="2827"/>
            <a:chExt cx="1288" cy="144"/>
          </a:xfrm>
        </p:grpSpPr>
        <p:sp>
          <p:nvSpPr>
            <p:cNvPr id="424995" name="Rectangle 35"/>
            <p:cNvSpPr>
              <a:spLocks noChangeArrowheads="1"/>
            </p:cNvSpPr>
            <p:nvPr/>
          </p:nvSpPr>
          <p:spPr bwMode="auto">
            <a:xfrm>
              <a:off x="2385" y="2831"/>
              <a:ext cx="1288" cy="136"/>
            </a:xfrm>
            <a:prstGeom prst="rect">
              <a:avLst/>
            </a:prstGeom>
            <a:solidFill>
              <a:srgbClr val="868686"/>
            </a:solidFill>
            <a:ln w="12700">
              <a:solidFill>
                <a:schemeClr val="bg2"/>
              </a:solidFill>
              <a:miter lim="800000"/>
              <a:headEnd/>
              <a:tailEnd/>
            </a:ln>
            <a:effectLst/>
          </p:spPr>
          <p:txBody>
            <a:bodyPr wrap="none" anchor="ctr"/>
            <a:lstStyle/>
            <a:p>
              <a:endParaRPr lang="en-US"/>
            </a:p>
          </p:txBody>
        </p:sp>
        <p:sp>
          <p:nvSpPr>
            <p:cNvPr id="424996" name="Line 36"/>
            <p:cNvSpPr>
              <a:spLocks noChangeShapeType="1"/>
            </p:cNvSpPr>
            <p:nvPr/>
          </p:nvSpPr>
          <p:spPr bwMode="auto">
            <a:xfrm>
              <a:off x="2813" y="2827"/>
              <a:ext cx="0" cy="14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24997" name="Line 37"/>
            <p:cNvSpPr>
              <a:spLocks noChangeShapeType="1"/>
            </p:cNvSpPr>
            <p:nvPr/>
          </p:nvSpPr>
          <p:spPr bwMode="auto">
            <a:xfrm>
              <a:off x="3245" y="2827"/>
              <a:ext cx="0" cy="144"/>
            </a:xfrm>
            <a:prstGeom prst="line">
              <a:avLst/>
            </a:prstGeom>
            <a:noFill/>
            <a:ln w="12700">
              <a:solidFill>
                <a:schemeClr val="tx1"/>
              </a:solidFill>
              <a:round/>
              <a:headEnd type="none" w="sm" len="sm"/>
              <a:tailEnd type="none" w="sm" len="sm"/>
            </a:ln>
            <a:effectLst/>
          </p:spPr>
          <p:txBody>
            <a:bodyPr wrap="none" anchor="ctr"/>
            <a:lstStyle/>
            <a:p>
              <a:endParaRPr lang="en-US"/>
            </a:p>
          </p:txBody>
        </p:sp>
      </p:grpSp>
      <p:grpSp>
        <p:nvGrpSpPr>
          <p:cNvPr id="424998" name="Group 38"/>
          <p:cNvGrpSpPr>
            <a:grpSpLocks/>
          </p:cNvGrpSpPr>
          <p:nvPr/>
        </p:nvGrpSpPr>
        <p:grpSpPr bwMode="auto">
          <a:xfrm>
            <a:off x="3786188" y="4378325"/>
            <a:ext cx="2044700" cy="228600"/>
            <a:chOff x="2385" y="2950"/>
            <a:chExt cx="1288" cy="144"/>
          </a:xfrm>
        </p:grpSpPr>
        <p:sp>
          <p:nvSpPr>
            <p:cNvPr id="424999" name="Rectangle 39"/>
            <p:cNvSpPr>
              <a:spLocks noChangeArrowheads="1"/>
            </p:cNvSpPr>
            <p:nvPr/>
          </p:nvSpPr>
          <p:spPr bwMode="auto">
            <a:xfrm>
              <a:off x="2385" y="2954"/>
              <a:ext cx="1288" cy="136"/>
            </a:xfrm>
            <a:prstGeom prst="rect">
              <a:avLst/>
            </a:prstGeom>
            <a:solidFill>
              <a:srgbClr val="868686"/>
            </a:solidFill>
            <a:ln w="12700">
              <a:solidFill>
                <a:schemeClr val="bg2"/>
              </a:solidFill>
              <a:miter lim="800000"/>
              <a:headEnd/>
              <a:tailEnd/>
            </a:ln>
            <a:effectLst/>
          </p:spPr>
          <p:txBody>
            <a:bodyPr wrap="none" anchor="ctr"/>
            <a:lstStyle/>
            <a:p>
              <a:endParaRPr lang="en-US"/>
            </a:p>
          </p:txBody>
        </p:sp>
        <p:sp>
          <p:nvSpPr>
            <p:cNvPr id="425000" name="Line 40"/>
            <p:cNvSpPr>
              <a:spLocks noChangeShapeType="1"/>
            </p:cNvSpPr>
            <p:nvPr/>
          </p:nvSpPr>
          <p:spPr bwMode="auto">
            <a:xfrm>
              <a:off x="2813" y="2950"/>
              <a:ext cx="0" cy="14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25001" name="Line 41"/>
            <p:cNvSpPr>
              <a:spLocks noChangeShapeType="1"/>
            </p:cNvSpPr>
            <p:nvPr/>
          </p:nvSpPr>
          <p:spPr bwMode="auto">
            <a:xfrm>
              <a:off x="3245" y="2950"/>
              <a:ext cx="0" cy="144"/>
            </a:xfrm>
            <a:prstGeom prst="line">
              <a:avLst/>
            </a:prstGeom>
            <a:noFill/>
            <a:ln w="12700">
              <a:solidFill>
                <a:schemeClr val="tx1"/>
              </a:solidFill>
              <a:round/>
              <a:headEnd type="none" w="sm" len="sm"/>
              <a:tailEnd type="none" w="sm" len="sm"/>
            </a:ln>
            <a:effectLst/>
          </p:spPr>
          <p:txBody>
            <a:bodyPr wrap="none" anchor="ctr"/>
            <a:lstStyle/>
            <a:p>
              <a:endParaRPr lang="en-US"/>
            </a:p>
          </p:txBody>
        </p:sp>
      </p:grpSp>
      <p:grpSp>
        <p:nvGrpSpPr>
          <p:cNvPr id="425002" name="Group 42"/>
          <p:cNvGrpSpPr>
            <a:grpSpLocks/>
          </p:cNvGrpSpPr>
          <p:nvPr/>
        </p:nvGrpSpPr>
        <p:grpSpPr bwMode="auto">
          <a:xfrm>
            <a:off x="3786188" y="4606925"/>
            <a:ext cx="2044700" cy="228600"/>
            <a:chOff x="2385" y="3094"/>
            <a:chExt cx="1288" cy="144"/>
          </a:xfrm>
        </p:grpSpPr>
        <p:sp>
          <p:nvSpPr>
            <p:cNvPr id="425003" name="Rectangle 43"/>
            <p:cNvSpPr>
              <a:spLocks noChangeArrowheads="1"/>
            </p:cNvSpPr>
            <p:nvPr/>
          </p:nvSpPr>
          <p:spPr bwMode="auto">
            <a:xfrm>
              <a:off x="2385" y="3098"/>
              <a:ext cx="1288" cy="136"/>
            </a:xfrm>
            <a:prstGeom prst="rect">
              <a:avLst/>
            </a:prstGeom>
            <a:solidFill>
              <a:srgbClr val="868686"/>
            </a:solidFill>
            <a:ln w="12700">
              <a:solidFill>
                <a:schemeClr val="bg2"/>
              </a:solidFill>
              <a:miter lim="800000"/>
              <a:headEnd/>
              <a:tailEnd/>
            </a:ln>
            <a:effectLst/>
          </p:spPr>
          <p:txBody>
            <a:bodyPr wrap="none" anchor="ctr"/>
            <a:lstStyle/>
            <a:p>
              <a:endParaRPr lang="en-US"/>
            </a:p>
          </p:txBody>
        </p:sp>
        <p:sp>
          <p:nvSpPr>
            <p:cNvPr id="425004" name="Line 44"/>
            <p:cNvSpPr>
              <a:spLocks noChangeShapeType="1"/>
            </p:cNvSpPr>
            <p:nvPr/>
          </p:nvSpPr>
          <p:spPr bwMode="auto">
            <a:xfrm>
              <a:off x="2813" y="3094"/>
              <a:ext cx="0" cy="14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25005" name="Line 45"/>
            <p:cNvSpPr>
              <a:spLocks noChangeShapeType="1"/>
            </p:cNvSpPr>
            <p:nvPr/>
          </p:nvSpPr>
          <p:spPr bwMode="auto">
            <a:xfrm>
              <a:off x="3245" y="3094"/>
              <a:ext cx="0" cy="144"/>
            </a:xfrm>
            <a:prstGeom prst="line">
              <a:avLst/>
            </a:prstGeom>
            <a:noFill/>
            <a:ln w="12700">
              <a:solidFill>
                <a:schemeClr val="tx1"/>
              </a:solidFill>
              <a:round/>
              <a:headEnd type="none" w="sm" len="sm"/>
              <a:tailEnd type="none" w="sm" len="sm"/>
            </a:ln>
            <a:effectLst/>
          </p:spPr>
          <p:txBody>
            <a:bodyPr wrap="none" anchor="ctr"/>
            <a:lstStyle/>
            <a:p>
              <a:endParaRPr lang="en-US"/>
            </a:p>
          </p:txBody>
        </p:sp>
      </p:grpSp>
      <p:sp>
        <p:nvSpPr>
          <p:cNvPr id="425006" name="Rectangle 46"/>
          <p:cNvSpPr>
            <a:spLocks noChangeArrowheads="1"/>
          </p:cNvSpPr>
          <p:nvPr/>
        </p:nvSpPr>
        <p:spPr bwMode="auto">
          <a:xfrm>
            <a:off x="4505325" y="3843338"/>
            <a:ext cx="536575" cy="33655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600">
                <a:solidFill>
                  <a:schemeClr val="tx2"/>
                </a:solidFill>
                <a:latin typeface="Wingdings" pitchFamily="2" charset="2"/>
              </a:rPr>
              <a:t>www</a:t>
            </a:r>
          </a:p>
        </p:txBody>
      </p:sp>
      <p:sp>
        <p:nvSpPr>
          <p:cNvPr id="425007" name="Rectangle 47"/>
          <p:cNvSpPr>
            <a:spLocks noChangeArrowheads="1"/>
          </p:cNvSpPr>
          <p:nvPr/>
        </p:nvSpPr>
        <p:spPr bwMode="auto">
          <a:xfrm>
            <a:off x="4505325" y="4910138"/>
            <a:ext cx="536575" cy="33655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600">
                <a:solidFill>
                  <a:schemeClr val="tx2"/>
                </a:solidFill>
                <a:latin typeface="Wingdings" pitchFamily="2" charset="2"/>
              </a:rPr>
              <a:t>www</a:t>
            </a:r>
          </a:p>
        </p:txBody>
      </p:sp>
      <p:sp>
        <p:nvSpPr>
          <p:cNvPr id="425008" name="Rectangle 48"/>
          <p:cNvSpPr>
            <a:spLocks noChangeArrowheads="1"/>
          </p:cNvSpPr>
          <p:nvPr/>
        </p:nvSpPr>
        <p:spPr bwMode="auto">
          <a:xfrm>
            <a:off x="3906838" y="2547938"/>
            <a:ext cx="511175" cy="33655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600">
                <a:solidFill>
                  <a:schemeClr val="tx2"/>
                </a:solidFill>
                <a:latin typeface="Times New Roman" pitchFamily="18" charset="0"/>
              </a:rPr>
              <a:t>Red</a:t>
            </a:r>
          </a:p>
        </p:txBody>
      </p:sp>
      <p:sp>
        <p:nvSpPr>
          <p:cNvPr id="425009" name="Rectangle 49"/>
          <p:cNvSpPr>
            <a:spLocks noChangeArrowheads="1"/>
          </p:cNvSpPr>
          <p:nvPr/>
        </p:nvSpPr>
        <p:spPr bwMode="auto">
          <a:xfrm>
            <a:off x="4432300" y="2547938"/>
            <a:ext cx="681038" cy="33655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600">
                <a:solidFill>
                  <a:schemeClr val="tx2"/>
                </a:solidFill>
                <a:latin typeface="Times New Roman" pitchFamily="18" charset="0"/>
              </a:rPr>
              <a:t>Green</a:t>
            </a:r>
          </a:p>
        </p:txBody>
      </p:sp>
      <p:sp>
        <p:nvSpPr>
          <p:cNvPr id="425010" name="Rectangle 50"/>
          <p:cNvSpPr>
            <a:spLocks noChangeArrowheads="1"/>
          </p:cNvSpPr>
          <p:nvPr/>
        </p:nvSpPr>
        <p:spPr bwMode="auto">
          <a:xfrm>
            <a:off x="5173663" y="2547938"/>
            <a:ext cx="568325" cy="33655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600">
                <a:solidFill>
                  <a:schemeClr val="tx2"/>
                </a:solidFill>
                <a:latin typeface="Times New Roman" pitchFamily="18" charset="0"/>
              </a:rPr>
              <a:t>Blue</a:t>
            </a:r>
          </a:p>
        </p:txBody>
      </p:sp>
      <p:sp>
        <p:nvSpPr>
          <p:cNvPr id="425011" name="Rectangle 51"/>
          <p:cNvSpPr>
            <a:spLocks noChangeArrowheads="1"/>
          </p:cNvSpPr>
          <p:nvPr/>
        </p:nvSpPr>
        <p:spPr bwMode="auto">
          <a:xfrm>
            <a:off x="3398838" y="2838450"/>
            <a:ext cx="285750" cy="33655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600">
                <a:solidFill>
                  <a:schemeClr val="tx2"/>
                </a:solidFill>
                <a:latin typeface="Times New Roman" pitchFamily="18" charset="0"/>
              </a:rPr>
              <a:t>0</a:t>
            </a:r>
          </a:p>
        </p:txBody>
      </p:sp>
      <p:sp>
        <p:nvSpPr>
          <p:cNvPr id="425012" name="Rectangle 52"/>
          <p:cNvSpPr>
            <a:spLocks noChangeArrowheads="1"/>
          </p:cNvSpPr>
          <p:nvPr/>
        </p:nvSpPr>
        <p:spPr bwMode="auto">
          <a:xfrm>
            <a:off x="3398838" y="3081338"/>
            <a:ext cx="285750" cy="33655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600">
                <a:solidFill>
                  <a:schemeClr val="tx2"/>
                </a:solidFill>
                <a:latin typeface="Times New Roman" pitchFamily="18" charset="0"/>
              </a:rPr>
              <a:t>1</a:t>
            </a:r>
          </a:p>
        </p:txBody>
      </p:sp>
      <p:sp>
        <p:nvSpPr>
          <p:cNvPr id="425013" name="Rectangle 53"/>
          <p:cNvSpPr>
            <a:spLocks noChangeArrowheads="1"/>
          </p:cNvSpPr>
          <p:nvPr/>
        </p:nvSpPr>
        <p:spPr bwMode="auto">
          <a:xfrm>
            <a:off x="3398838" y="3309938"/>
            <a:ext cx="285750" cy="33655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600">
                <a:solidFill>
                  <a:schemeClr val="tx2"/>
                </a:solidFill>
                <a:latin typeface="Times New Roman" pitchFamily="18" charset="0"/>
              </a:rPr>
              <a:t>2</a:t>
            </a:r>
          </a:p>
        </p:txBody>
      </p:sp>
      <p:sp>
        <p:nvSpPr>
          <p:cNvPr id="425014" name="Rectangle 54"/>
          <p:cNvSpPr>
            <a:spLocks noChangeArrowheads="1"/>
          </p:cNvSpPr>
          <p:nvPr/>
        </p:nvSpPr>
        <p:spPr bwMode="auto">
          <a:xfrm>
            <a:off x="3398838" y="3538538"/>
            <a:ext cx="285750" cy="33655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600">
                <a:solidFill>
                  <a:schemeClr val="tx2"/>
                </a:solidFill>
                <a:latin typeface="Times New Roman" pitchFamily="18" charset="0"/>
              </a:rPr>
              <a:t>3</a:t>
            </a:r>
          </a:p>
        </p:txBody>
      </p:sp>
      <p:sp>
        <p:nvSpPr>
          <p:cNvPr id="425015" name="Rectangle 55"/>
          <p:cNvSpPr>
            <a:spLocks noChangeArrowheads="1"/>
          </p:cNvSpPr>
          <p:nvPr/>
        </p:nvSpPr>
        <p:spPr bwMode="auto">
          <a:xfrm>
            <a:off x="3398838" y="4129088"/>
            <a:ext cx="387350" cy="33655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600">
                <a:solidFill>
                  <a:schemeClr val="tx2"/>
                </a:solidFill>
                <a:latin typeface="Times New Roman" pitchFamily="18" charset="0"/>
              </a:rPr>
              <a:t>24</a:t>
            </a:r>
          </a:p>
        </p:txBody>
      </p:sp>
      <p:sp>
        <p:nvSpPr>
          <p:cNvPr id="425016" name="Rectangle 56"/>
          <p:cNvSpPr>
            <a:spLocks noChangeArrowheads="1"/>
          </p:cNvSpPr>
          <p:nvPr/>
        </p:nvSpPr>
        <p:spPr bwMode="auto">
          <a:xfrm>
            <a:off x="3398838" y="4376738"/>
            <a:ext cx="387350" cy="33655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600">
                <a:solidFill>
                  <a:schemeClr val="tx2"/>
                </a:solidFill>
                <a:latin typeface="Times New Roman" pitchFamily="18" charset="0"/>
              </a:rPr>
              <a:t>25</a:t>
            </a:r>
          </a:p>
        </p:txBody>
      </p:sp>
      <p:sp>
        <p:nvSpPr>
          <p:cNvPr id="425017" name="Rectangle 57"/>
          <p:cNvSpPr>
            <a:spLocks noChangeArrowheads="1"/>
          </p:cNvSpPr>
          <p:nvPr/>
        </p:nvSpPr>
        <p:spPr bwMode="auto">
          <a:xfrm>
            <a:off x="3398838" y="4605338"/>
            <a:ext cx="387350" cy="33655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600">
                <a:solidFill>
                  <a:schemeClr val="tx2"/>
                </a:solidFill>
                <a:latin typeface="Times New Roman" pitchFamily="18" charset="0"/>
              </a:rPr>
              <a:t>26</a:t>
            </a:r>
          </a:p>
        </p:txBody>
      </p:sp>
      <p:sp>
        <p:nvSpPr>
          <p:cNvPr id="425018" name="Rectangle 58"/>
          <p:cNvSpPr>
            <a:spLocks noChangeArrowheads="1"/>
          </p:cNvSpPr>
          <p:nvPr/>
        </p:nvSpPr>
        <p:spPr bwMode="auto">
          <a:xfrm>
            <a:off x="3840163" y="4129088"/>
            <a:ext cx="488950" cy="33655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600">
                <a:latin typeface="Times New Roman" pitchFamily="18" charset="0"/>
              </a:rPr>
              <a:t>123</a:t>
            </a:r>
          </a:p>
        </p:txBody>
      </p:sp>
      <p:sp>
        <p:nvSpPr>
          <p:cNvPr id="425019" name="Rectangle 59"/>
          <p:cNvSpPr>
            <a:spLocks noChangeArrowheads="1"/>
          </p:cNvSpPr>
          <p:nvPr/>
        </p:nvSpPr>
        <p:spPr bwMode="auto">
          <a:xfrm>
            <a:off x="4525963" y="4129088"/>
            <a:ext cx="488950" cy="33655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600">
                <a:latin typeface="Times New Roman" pitchFamily="18" charset="0"/>
              </a:rPr>
              <a:t>219</a:t>
            </a:r>
          </a:p>
        </p:txBody>
      </p:sp>
      <p:sp>
        <p:nvSpPr>
          <p:cNvPr id="425020" name="Rectangle 60"/>
          <p:cNvSpPr>
            <a:spLocks noChangeArrowheads="1"/>
          </p:cNvSpPr>
          <p:nvPr/>
        </p:nvSpPr>
        <p:spPr bwMode="auto">
          <a:xfrm>
            <a:off x="5262563" y="4129088"/>
            <a:ext cx="387350" cy="33655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600">
                <a:latin typeface="Times New Roman" pitchFamily="18" charset="0"/>
              </a:rPr>
              <a:t>74</a:t>
            </a:r>
          </a:p>
        </p:txBody>
      </p:sp>
      <p:sp>
        <p:nvSpPr>
          <p:cNvPr id="425021" name="Rectangle 61"/>
          <p:cNvSpPr>
            <a:spLocks noChangeArrowheads="1"/>
          </p:cNvSpPr>
          <p:nvPr/>
        </p:nvSpPr>
        <p:spPr bwMode="auto">
          <a:xfrm>
            <a:off x="1817688" y="3690938"/>
            <a:ext cx="419100" cy="33655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600">
                <a:solidFill>
                  <a:schemeClr val="bg1"/>
                </a:solidFill>
                <a:latin typeface="Wingdings" pitchFamily="2" charset="2"/>
              </a:rPr>
              <a:t>ww</a:t>
            </a:r>
          </a:p>
        </p:txBody>
      </p:sp>
      <p:sp>
        <p:nvSpPr>
          <p:cNvPr id="425022" name="Rectangle 62"/>
          <p:cNvSpPr>
            <a:spLocks noChangeArrowheads="1"/>
          </p:cNvSpPr>
          <p:nvPr/>
        </p:nvSpPr>
        <p:spPr bwMode="auto">
          <a:xfrm>
            <a:off x="2046288" y="4148138"/>
            <a:ext cx="419100" cy="33655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1600">
                <a:solidFill>
                  <a:schemeClr val="bg1"/>
                </a:solidFill>
                <a:latin typeface="Wingdings" pitchFamily="2" charset="2"/>
              </a:rPr>
              <a:t>ww</a:t>
            </a:r>
          </a:p>
        </p:txBody>
      </p:sp>
      <p:sp>
        <p:nvSpPr>
          <p:cNvPr id="425023" name="Line 63"/>
          <p:cNvSpPr>
            <a:spLocks noChangeShapeType="1"/>
          </p:cNvSpPr>
          <p:nvPr/>
        </p:nvSpPr>
        <p:spPr bwMode="auto">
          <a:xfrm>
            <a:off x="2179638" y="3921125"/>
            <a:ext cx="1219200" cy="304800"/>
          </a:xfrm>
          <a:prstGeom prst="line">
            <a:avLst/>
          </a:prstGeom>
          <a:noFill/>
          <a:ln w="12700">
            <a:solidFill>
              <a:schemeClr val="tx1"/>
            </a:solidFill>
            <a:round/>
            <a:headEnd type="none" w="sm" len="sm"/>
            <a:tailEnd type="stealth" w="med" len="med"/>
          </a:ln>
          <a:effectLst/>
        </p:spPr>
        <p:txBody>
          <a:bodyPr wrap="none" anchor="ctr"/>
          <a:lstStyle/>
          <a:p>
            <a:endParaRPr lang="en-US"/>
          </a:p>
        </p:txBody>
      </p:sp>
      <p:sp>
        <p:nvSpPr>
          <p:cNvPr id="425024" name="Line 64"/>
          <p:cNvSpPr>
            <a:spLocks noChangeShapeType="1"/>
          </p:cNvSpPr>
          <p:nvPr/>
        </p:nvSpPr>
        <p:spPr bwMode="auto">
          <a:xfrm flipV="1">
            <a:off x="2408238" y="4225925"/>
            <a:ext cx="914400" cy="76200"/>
          </a:xfrm>
          <a:prstGeom prst="line">
            <a:avLst/>
          </a:prstGeom>
          <a:noFill/>
          <a:ln w="12700">
            <a:solidFill>
              <a:schemeClr val="tx1"/>
            </a:solidFill>
            <a:round/>
            <a:headEnd type="none" w="sm" len="sm"/>
            <a:tailEnd type="stealth" w="med" len="med"/>
          </a:ln>
          <a:effectLst/>
        </p:spPr>
        <p:txBody>
          <a:bodyPr wrap="none" anchor="ctr"/>
          <a:lstStyle/>
          <a:p>
            <a:endParaRPr lang="en-US"/>
          </a:p>
        </p:txBody>
      </p:sp>
      <p:sp>
        <p:nvSpPr>
          <p:cNvPr id="425025" name="Line 65"/>
          <p:cNvSpPr>
            <a:spLocks noChangeShapeType="1"/>
          </p:cNvSpPr>
          <p:nvPr/>
        </p:nvSpPr>
        <p:spPr bwMode="auto">
          <a:xfrm flipV="1">
            <a:off x="5913438" y="3921125"/>
            <a:ext cx="1219200" cy="381000"/>
          </a:xfrm>
          <a:prstGeom prst="line">
            <a:avLst/>
          </a:prstGeom>
          <a:noFill/>
          <a:ln w="12700">
            <a:solidFill>
              <a:schemeClr val="tx1"/>
            </a:solidFill>
            <a:round/>
            <a:headEnd type="none" w="sm" len="sm"/>
            <a:tailEnd type="stealth" w="med" len="med"/>
          </a:ln>
          <a:effectLst/>
        </p:spPr>
        <p:txBody>
          <a:bodyPr wrap="none" anchor="ctr"/>
          <a:lstStyle/>
          <a:p>
            <a:endParaRPr lang="en-US"/>
          </a:p>
        </p:txBody>
      </p:sp>
      <p:sp>
        <p:nvSpPr>
          <p:cNvPr id="425026" name="Arc 66"/>
          <p:cNvSpPr>
            <a:spLocks/>
          </p:cNvSpPr>
          <p:nvPr/>
        </p:nvSpPr>
        <p:spPr bwMode="auto">
          <a:xfrm>
            <a:off x="2066925" y="4225925"/>
            <a:ext cx="2705100" cy="1524000"/>
          </a:xfrm>
          <a:custGeom>
            <a:avLst/>
            <a:gdLst>
              <a:gd name="G0" fmla="+- 21600 0 0"/>
              <a:gd name="G1" fmla="+- 0 0 0"/>
              <a:gd name="G2" fmla="+- 21600 0 0"/>
              <a:gd name="T0" fmla="*/ 21600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2700" cap="rnd">
            <a:solidFill>
              <a:schemeClr val="tx1"/>
            </a:solidFill>
            <a:round/>
            <a:headEnd type="none" w="sm" len="sm"/>
            <a:tailEnd type="none" w="sm" len="sm"/>
          </a:ln>
          <a:effectLst/>
        </p:spPr>
        <p:txBody>
          <a:bodyPr wrap="none" anchor="ctr"/>
          <a:lstStyle/>
          <a:p>
            <a:endParaRPr lang="en-US"/>
          </a:p>
        </p:txBody>
      </p:sp>
      <p:sp>
        <p:nvSpPr>
          <p:cNvPr id="425027" name="Arc 67"/>
          <p:cNvSpPr>
            <a:spLocks/>
          </p:cNvSpPr>
          <p:nvPr/>
        </p:nvSpPr>
        <p:spPr bwMode="auto">
          <a:xfrm>
            <a:off x="4770438" y="4149725"/>
            <a:ext cx="2286000" cy="1600200"/>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12700" cap="rnd">
            <a:solidFill>
              <a:schemeClr val="tx1"/>
            </a:solidFill>
            <a:round/>
            <a:headEnd type="stealth" w="med" len="med"/>
            <a:tailEnd type="none" w="sm" len="sm"/>
          </a:ln>
          <a:effectLst/>
        </p:spPr>
        <p:txBody>
          <a:bodyPr wrap="none" anchor="ctr"/>
          <a:lstStyle/>
          <a:p>
            <a:endParaRPr lang="en-US"/>
          </a:p>
        </p:txBody>
      </p:sp>
      <p:sp>
        <p:nvSpPr>
          <p:cNvPr id="425028" name="Rectangle 68"/>
          <p:cNvSpPr>
            <a:spLocks noChangeArrowheads="1"/>
          </p:cNvSpPr>
          <p:nvPr/>
        </p:nvSpPr>
        <p:spPr bwMode="auto">
          <a:xfrm>
            <a:off x="3846513" y="5734050"/>
            <a:ext cx="1698625" cy="457200"/>
          </a:xfrm>
          <a:prstGeom prst="rect">
            <a:avLst/>
          </a:prstGeom>
          <a:noFill/>
          <a:ln w="9525">
            <a:noFill/>
            <a:miter lim="800000"/>
            <a:headEnd/>
            <a:tailEnd/>
          </a:ln>
          <a:effectLst/>
        </p:spPr>
        <p:txBody>
          <a:bodyPr wrap="none" lIns="92075" tIns="46038" rIns="92075" bIns="46038">
            <a:spAutoFit/>
          </a:bodyPr>
          <a:lstStyle/>
          <a:p>
            <a:pPr algn="ctr" eaLnBrk="0" hangingPunct="0"/>
            <a:r>
              <a:rPr kumimoji="0" lang="en-US" altLang="ja-JP" sz="2400" i="1">
                <a:solidFill>
                  <a:schemeClr val="tx2"/>
                </a:solidFill>
                <a:latin typeface="Times New Roman" pitchFamily="18" charset="0"/>
              </a:rPr>
              <a:t>RGBA mode</a:t>
            </a:r>
          </a:p>
        </p:txBody>
      </p:sp>
      <p:grpSp>
        <p:nvGrpSpPr>
          <p:cNvPr id="425053" name="Group 93"/>
          <p:cNvGrpSpPr>
            <a:grpSpLocks/>
          </p:cNvGrpSpPr>
          <p:nvPr/>
        </p:nvGrpSpPr>
        <p:grpSpPr bwMode="auto">
          <a:xfrm>
            <a:off x="4857750" y="503238"/>
            <a:ext cx="3825875" cy="1106487"/>
            <a:chOff x="2477" y="316"/>
            <a:chExt cx="2410" cy="697"/>
          </a:xfrm>
        </p:grpSpPr>
        <p:sp>
          <p:nvSpPr>
            <p:cNvPr id="425030" name="Text Box 70"/>
            <p:cNvSpPr txBox="1">
              <a:spLocks noChangeArrowheads="1"/>
            </p:cNvSpPr>
            <p:nvPr/>
          </p:nvSpPr>
          <p:spPr bwMode="invGray">
            <a:xfrm>
              <a:off x="2477" y="608"/>
              <a:ext cx="291"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charset="0"/>
                </a:rPr>
                <a:t>CPU</a:t>
              </a:r>
            </a:p>
          </p:txBody>
        </p:sp>
        <p:sp>
          <p:nvSpPr>
            <p:cNvPr id="425031" name="Text Box 71"/>
            <p:cNvSpPr txBox="1">
              <a:spLocks noChangeArrowheads="1"/>
            </p:cNvSpPr>
            <p:nvPr/>
          </p:nvSpPr>
          <p:spPr bwMode="invGray">
            <a:xfrm>
              <a:off x="2961" y="608"/>
              <a:ext cx="229"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r>
                <a:rPr kumimoji="0" lang="en-US" altLang="ja-JP" sz="1000" b="1">
                  <a:latin typeface="Arial" charset="0"/>
                </a:rPr>
                <a:t>DL</a:t>
              </a:r>
            </a:p>
          </p:txBody>
        </p:sp>
        <p:sp>
          <p:nvSpPr>
            <p:cNvPr id="425032" name="Text Box 72"/>
            <p:cNvSpPr txBox="1">
              <a:spLocks noChangeArrowheads="1"/>
            </p:cNvSpPr>
            <p:nvPr/>
          </p:nvSpPr>
          <p:spPr bwMode="invGray">
            <a:xfrm>
              <a:off x="2918" y="363"/>
              <a:ext cx="312"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r>
                <a:rPr kumimoji="0" lang="en-US" altLang="ja-JP" sz="1000" b="1">
                  <a:latin typeface="Arial" charset="0"/>
                </a:rPr>
                <a:t>Poly.</a:t>
              </a:r>
            </a:p>
          </p:txBody>
        </p:sp>
        <p:sp>
          <p:nvSpPr>
            <p:cNvPr id="425033" name="Text Box 73"/>
            <p:cNvSpPr txBox="1">
              <a:spLocks noChangeArrowheads="1"/>
            </p:cNvSpPr>
            <p:nvPr/>
          </p:nvSpPr>
          <p:spPr bwMode="invGray">
            <a:xfrm>
              <a:off x="3316" y="316"/>
              <a:ext cx="365" cy="256"/>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ctr" eaLnBrk="0" hangingPunct="0"/>
              <a:r>
                <a:rPr kumimoji="0" lang="en-US" altLang="ja-JP" sz="1000" b="1">
                  <a:latin typeface="Arial" charset="0"/>
                </a:rPr>
                <a:t>Per</a:t>
              </a:r>
            </a:p>
            <a:p>
              <a:pPr algn="ctr" eaLnBrk="0" hangingPunct="0"/>
              <a:r>
                <a:rPr kumimoji="0" lang="en-US" altLang="ja-JP" sz="1000" b="1">
                  <a:latin typeface="Arial" charset="0"/>
                </a:rPr>
                <a:t>Vertex</a:t>
              </a:r>
            </a:p>
          </p:txBody>
        </p:sp>
        <p:sp>
          <p:nvSpPr>
            <p:cNvPr id="425034" name="Text Box 74"/>
            <p:cNvSpPr txBox="1">
              <a:spLocks noChangeArrowheads="1"/>
            </p:cNvSpPr>
            <p:nvPr/>
          </p:nvSpPr>
          <p:spPr bwMode="invGray">
            <a:xfrm>
              <a:off x="3806" y="600"/>
              <a:ext cx="370"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charset="0"/>
                </a:rPr>
                <a:t>Raster</a:t>
              </a:r>
            </a:p>
          </p:txBody>
        </p:sp>
        <p:sp>
          <p:nvSpPr>
            <p:cNvPr id="425035" name="Text Box 75"/>
            <p:cNvSpPr txBox="1">
              <a:spLocks noChangeArrowheads="1"/>
            </p:cNvSpPr>
            <p:nvPr/>
          </p:nvSpPr>
          <p:spPr bwMode="invGray">
            <a:xfrm>
              <a:off x="4264" y="597"/>
              <a:ext cx="295"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charset="0"/>
                </a:rPr>
                <a:t>Frag</a:t>
              </a:r>
            </a:p>
          </p:txBody>
        </p:sp>
        <p:sp>
          <p:nvSpPr>
            <p:cNvPr id="425036" name="Text Box 76"/>
            <p:cNvSpPr txBox="1">
              <a:spLocks noChangeArrowheads="1"/>
            </p:cNvSpPr>
            <p:nvPr/>
          </p:nvSpPr>
          <p:spPr bwMode="invGray">
            <a:xfrm>
              <a:off x="4658" y="597"/>
              <a:ext cx="229" cy="160"/>
            </a:xfrm>
            <a:prstGeom prst="rect">
              <a:avLst/>
            </a:prstGeom>
            <a:solidFill>
              <a:schemeClr val="accent2"/>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solidFill>
                    <a:schemeClr val="bg1"/>
                  </a:solidFill>
                  <a:latin typeface="Arial" charset="0"/>
                </a:rPr>
                <a:t>FB</a:t>
              </a:r>
            </a:p>
          </p:txBody>
        </p:sp>
        <p:sp>
          <p:nvSpPr>
            <p:cNvPr id="425037" name="Text Box 77"/>
            <p:cNvSpPr txBox="1">
              <a:spLocks noChangeArrowheads="1"/>
            </p:cNvSpPr>
            <p:nvPr/>
          </p:nvSpPr>
          <p:spPr bwMode="invGray">
            <a:xfrm>
              <a:off x="2923" y="853"/>
              <a:ext cx="307"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charset="0"/>
                </a:rPr>
                <a:t>Pixel</a:t>
              </a:r>
            </a:p>
          </p:txBody>
        </p:sp>
        <p:sp>
          <p:nvSpPr>
            <p:cNvPr id="425038" name="Text Box 78"/>
            <p:cNvSpPr txBox="1">
              <a:spLocks noChangeArrowheads="1"/>
            </p:cNvSpPr>
            <p:nvPr/>
          </p:nvSpPr>
          <p:spPr bwMode="invGray">
            <a:xfrm>
              <a:off x="3316" y="708"/>
              <a:ext cx="410" cy="16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nchorCtr="1">
              <a:spAutoFit/>
            </a:bodyPr>
            <a:lstStyle/>
            <a:p>
              <a:pPr algn="r" eaLnBrk="0" hangingPunct="0"/>
              <a:r>
                <a:rPr kumimoji="0" lang="en-US" altLang="ja-JP" sz="1000" b="1">
                  <a:latin typeface="Arial" charset="0"/>
                </a:rPr>
                <a:t>Texture</a:t>
              </a:r>
            </a:p>
          </p:txBody>
        </p:sp>
        <p:cxnSp>
          <p:nvCxnSpPr>
            <p:cNvPr id="425039" name="AutoShape 79"/>
            <p:cNvCxnSpPr>
              <a:cxnSpLocks noChangeShapeType="1"/>
              <a:stCxn id="425030" idx="3"/>
              <a:endCxn id="425031" idx="1"/>
            </p:cNvCxnSpPr>
            <p:nvPr/>
          </p:nvCxnSpPr>
          <p:spPr bwMode="invGray">
            <a:xfrm>
              <a:off x="2743" y="688"/>
              <a:ext cx="237" cy="0"/>
            </a:xfrm>
            <a:prstGeom prst="straightConnector1">
              <a:avLst/>
            </a:prstGeom>
            <a:noFill/>
            <a:ln w="9525">
              <a:solidFill>
                <a:schemeClr val="tx1"/>
              </a:solidFill>
              <a:round/>
              <a:headEnd/>
              <a:tailEnd type="triangle" w="med" len="med"/>
            </a:ln>
            <a:effectLst/>
          </p:spPr>
        </p:cxnSp>
        <p:cxnSp>
          <p:nvCxnSpPr>
            <p:cNvPr id="425040" name="AutoShape 80"/>
            <p:cNvCxnSpPr>
              <a:cxnSpLocks noChangeShapeType="1"/>
              <a:stCxn id="425030" idx="3"/>
              <a:endCxn id="425032" idx="1"/>
            </p:cNvCxnSpPr>
            <p:nvPr/>
          </p:nvCxnSpPr>
          <p:spPr bwMode="invGray">
            <a:xfrm flipV="1">
              <a:off x="2743" y="443"/>
              <a:ext cx="201" cy="245"/>
            </a:xfrm>
            <a:prstGeom prst="bentConnector3">
              <a:avLst>
                <a:gd name="adj1" fmla="val 49796"/>
              </a:avLst>
            </a:prstGeom>
            <a:noFill/>
            <a:ln w="9525">
              <a:solidFill>
                <a:schemeClr val="tx1"/>
              </a:solidFill>
              <a:miter lim="800000"/>
              <a:headEnd/>
              <a:tailEnd type="triangle" w="med" len="med"/>
            </a:ln>
            <a:effectLst/>
          </p:spPr>
        </p:cxnSp>
        <p:cxnSp>
          <p:nvCxnSpPr>
            <p:cNvPr id="425041" name="AutoShape 81"/>
            <p:cNvCxnSpPr>
              <a:cxnSpLocks noChangeShapeType="1"/>
              <a:stCxn id="425030" idx="3"/>
              <a:endCxn id="425037" idx="1"/>
            </p:cNvCxnSpPr>
            <p:nvPr/>
          </p:nvCxnSpPr>
          <p:spPr bwMode="invGray">
            <a:xfrm>
              <a:off x="2743" y="688"/>
              <a:ext cx="206" cy="245"/>
            </a:xfrm>
            <a:prstGeom prst="bentConnector3">
              <a:avLst>
                <a:gd name="adj1" fmla="val 50000"/>
              </a:avLst>
            </a:prstGeom>
            <a:noFill/>
            <a:ln w="9525">
              <a:solidFill>
                <a:schemeClr val="tx1"/>
              </a:solidFill>
              <a:miter lim="800000"/>
              <a:headEnd/>
              <a:tailEnd type="triangle" w="med" len="med"/>
            </a:ln>
            <a:effectLst/>
          </p:spPr>
        </p:cxnSp>
        <p:cxnSp>
          <p:nvCxnSpPr>
            <p:cNvPr id="425042" name="AutoShape 82"/>
            <p:cNvCxnSpPr>
              <a:cxnSpLocks noChangeShapeType="1"/>
              <a:stCxn id="425030" idx="0"/>
              <a:endCxn id="425033" idx="0"/>
            </p:cNvCxnSpPr>
            <p:nvPr/>
          </p:nvCxnSpPr>
          <p:spPr bwMode="invGray">
            <a:xfrm rot="16200000">
              <a:off x="2919" y="42"/>
              <a:ext cx="283" cy="876"/>
            </a:xfrm>
            <a:prstGeom prst="bentConnector3">
              <a:avLst>
                <a:gd name="adj1" fmla="val 142106"/>
              </a:avLst>
            </a:prstGeom>
            <a:noFill/>
            <a:ln w="9525">
              <a:solidFill>
                <a:schemeClr val="tx1"/>
              </a:solidFill>
              <a:miter lim="800000"/>
              <a:headEnd/>
              <a:tailEnd type="triangle" w="med" len="med"/>
            </a:ln>
            <a:effectLst/>
          </p:spPr>
        </p:cxnSp>
        <p:cxnSp>
          <p:nvCxnSpPr>
            <p:cNvPr id="425043" name="AutoShape 83"/>
            <p:cNvCxnSpPr>
              <a:cxnSpLocks noChangeShapeType="1"/>
              <a:stCxn id="425031" idx="0"/>
              <a:endCxn id="425032" idx="2"/>
            </p:cNvCxnSpPr>
            <p:nvPr/>
          </p:nvCxnSpPr>
          <p:spPr bwMode="invGray">
            <a:xfrm flipH="1" flipV="1">
              <a:off x="3074" y="509"/>
              <a:ext cx="1" cy="112"/>
            </a:xfrm>
            <a:prstGeom prst="straightConnector1">
              <a:avLst/>
            </a:prstGeom>
            <a:noFill/>
            <a:ln w="9525">
              <a:solidFill>
                <a:schemeClr val="tx1"/>
              </a:solidFill>
              <a:round/>
              <a:headEnd/>
              <a:tailEnd type="triangle" w="med" len="med"/>
            </a:ln>
            <a:effectLst/>
          </p:spPr>
        </p:cxnSp>
        <p:cxnSp>
          <p:nvCxnSpPr>
            <p:cNvPr id="425044" name="AutoShape 84"/>
            <p:cNvCxnSpPr>
              <a:cxnSpLocks noChangeShapeType="1"/>
              <a:stCxn id="425031" idx="2"/>
              <a:endCxn id="425037" idx="0"/>
            </p:cNvCxnSpPr>
            <p:nvPr/>
          </p:nvCxnSpPr>
          <p:spPr bwMode="invGray">
            <a:xfrm>
              <a:off x="3075" y="754"/>
              <a:ext cx="1" cy="112"/>
            </a:xfrm>
            <a:prstGeom prst="straightConnector1">
              <a:avLst/>
            </a:prstGeom>
            <a:noFill/>
            <a:ln w="9525">
              <a:solidFill>
                <a:schemeClr val="tx1"/>
              </a:solidFill>
              <a:round/>
              <a:headEnd/>
              <a:tailEnd type="triangle" w="med" len="med"/>
            </a:ln>
            <a:effectLst/>
          </p:spPr>
        </p:cxnSp>
        <p:cxnSp>
          <p:nvCxnSpPr>
            <p:cNvPr id="425045" name="AutoShape 85"/>
            <p:cNvCxnSpPr>
              <a:cxnSpLocks noChangeShapeType="1"/>
              <a:stCxn id="425032" idx="3"/>
              <a:endCxn id="425033" idx="1"/>
            </p:cNvCxnSpPr>
            <p:nvPr/>
          </p:nvCxnSpPr>
          <p:spPr bwMode="invGray">
            <a:xfrm>
              <a:off x="3203" y="443"/>
              <a:ext cx="144" cy="1"/>
            </a:xfrm>
            <a:prstGeom prst="straightConnector1">
              <a:avLst/>
            </a:prstGeom>
            <a:noFill/>
            <a:ln w="9525">
              <a:solidFill>
                <a:schemeClr val="tx1"/>
              </a:solidFill>
              <a:round/>
              <a:headEnd/>
              <a:tailEnd type="triangle" w="med" len="med"/>
            </a:ln>
            <a:effectLst/>
          </p:spPr>
        </p:cxnSp>
        <p:cxnSp>
          <p:nvCxnSpPr>
            <p:cNvPr id="425046" name="AutoShape 86"/>
            <p:cNvCxnSpPr>
              <a:cxnSpLocks noChangeShapeType="1"/>
              <a:stCxn id="425037" idx="3"/>
              <a:endCxn id="425038" idx="1"/>
            </p:cNvCxnSpPr>
            <p:nvPr/>
          </p:nvCxnSpPr>
          <p:spPr bwMode="invGray">
            <a:xfrm flipV="1">
              <a:off x="3203" y="788"/>
              <a:ext cx="148" cy="145"/>
            </a:xfrm>
            <a:prstGeom prst="bentConnector3">
              <a:avLst>
                <a:gd name="adj1" fmla="val 50000"/>
              </a:avLst>
            </a:prstGeom>
            <a:noFill/>
            <a:ln w="9525">
              <a:solidFill>
                <a:schemeClr val="tx1"/>
              </a:solidFill>
              <a:miter lim="800000"/>
              <a:headEnd/>
              <a:tailEnd type="triangle" w="med" len="med"/>
            </a:ln>
            <a:effectLst/>
          </p:spPr>
        </p:cxnSp>
        <p:cxnSp>
          <p:nvCxnSpPr>
            <p:cNvPr id="425047" name="AutoShape 87"/>
            <p:cNvCxnSpPr>
              <a:cxnSpLocks noChangeShapeType="1"/>
              <a:stCxn id="425037" idx="3"/>
              <a:endCxn id="425034" idx="1"/>
            </p:cNvCxnSpPr>
            <p:nvPr/>
          </p:nvCxnSpPr>
          <p:spPr bwMode="invGray">
            <a:xfrm flipV="1">
              <a:off x="3203" y="679"/>
              <a:ext cx="635" cy="254"/>
            </a:xfrm>
            <a:prstGeom prst="bentConnector3">
              <a:avLst>
                <a:gd name="adj1" fmla="val 83681"/>
              </a:avLst>
            </a:prstGeom>
            <a:noFill/>
            <a:ln w="9525">
              <a:solidFill>
                <a:schemeClr val="tx1"/>
              </a:solidFill>
              <a:miter lim="800000"/>
              <a:headEnd/>
              <a:tailEnd type="triangle" w="med" len="med"/>
            </a:ln>
            <a:effectLst/>
          </p:spPr>
        </p:cxnSp>
        <p:cxnSp>
          <p:nvCxnSpPr>
            <p:cNvPr id="425048" name="AutoShape 88"/>
            <p:cNvCxnSpPr>
              <a:cxnSpLocks noChangeShapeType="1"/>
              <a:stCxn id="425035" idx="3"/>
              <a:endCxn id="425036" idx="1"/>
            </p:cNvCxnSpPr>
            <p:nvPr/>
          </p:nvCxnSpPr>
          <p:spPr bwMode="invGray">
            <a:xfrm>
              <a:off x="4534" y="677"/>
              <a:ext cx="143" cy="0"/>
            </a:xfrm>
            <a:prstGeom prst="straightConnector1">
              <a:avLst/>
            </a:prstGeom>
            <a:noFill/>
            <a:ln w="9525">
              <a:solidFill>
                <a:schemeClr val="tx1"/>
              </a:solidFill>
              <a:round/>
              <a:headEnd/>
              <a:tailEnd type="triangle" w="med" len="med"/>
            </a:ln>
            <a:effectLst/>
          </p:spPr>
        </p:cxnSp>
        <p:cxnSp>
          <p:nvCxnSpPr>
            <p:cNvPr id="425049" name="AutoShape 89"/>
            <p:cNvCxnSpPr>
              <a:cxnSpLocks noChangeShapeType="1"/>
              <a:stCxn id="425034" idx="3"/>
              <a:endCxn id="425035" idx="1"/>
            </p:cNvCxnSpPr>
            <p:nvPr/>
          </p:nvCxnSpPr>
          <p:spPr bwMode="invGray">
            <a:xfrm flipV="1">
              <a:off x="4144" y="677"/>
              <a:ext cx="145" cy="2"/>
            </a:xfrm>
            <a:prstGeom prst="straightConnector1">
              <a:avLst/>
            </a:prstGeom>
            <a:noFill/>
            <a:ln w="9525">
              <a:solidFill>
                <a:schemeClr val="tx1"/>
              </a:solidFill>
              <a:round/>
              <a:headEnd/>
              <a:tailEnd type="triangle" w="med" len="med"/>
            </a:ln>
            <a:effectLst/>
          </p:spPr>
        </p:cxnSp>
        <p:cxnSp>
          <p:nvCxnSpPr>
            <p:cNvPr id="425050" name="AutoShape 90"/>
            <p:cNvCxnSpPr>
              <a:cxnSpLocks noChangeShapeType="1"/>
              <a:stCxn id="425038" idx="3"/>
              <a:endCxn id="425034" idx="1"/>
            </p:cNvCxnSpPr>
            <p:nvPr/>
          </p:nvCxnSpPr>
          <p:spPr bwMode="invGray">
            <a:xfrm flipV="1">
              <a:off x="3690" y="679"/>
              <a:ext cx="148" cy="109"/>
            </a:xfrm>
            <a:prstGeom prst="bentConnector3">
              <a:avLst>
                <a:gd name="adj1" fmla="val 36514"/>
              </a:avLst>
            </a:prstGeom>
            <a:noFill/>
            <a:ln w="9525">
              <a:solidFill>
                <a:schemeClr val="tx1"/>
              </a:solidFill>
              <a:miter lim="800000"/>
              <a:headEnd/>
              <a:tailEnd type="triangle" w="med" len="med"/>
            </a:ln>
            <a:effectLst/>
          </p:spPr>
        </p:cxnSp>
        <p:cxnSp>
          <p:nvCxnSpPr>
            <p:cNvPr id="425051" name="AutoShape 91"/>
            <p:cNvCxnSpPr>
              <a:cxnSpLocks noChangeShapeType="1"/>
              <a:stCxn id="425033" idx="3"/>
              <a:endCxn id="425034" idx="1"/>
            </p:cNvCxnSpPr>
            <p:nvPr/>
          </p:nvCxnSpPr>
          <p:spPr bwMode="invGray">
            <a:xfrm>
              <a:off x="3650" y="444"/>
              <a:ext cx="188" cy="235"/>
            </a:xfrm>
            <a:prstGeom prst="bentConnector3">
              <a:avLst>
                <a:gd name="adj1" fmla="val 49778"/>
              </a:avLst>
            </a:prstGeom>
            <a:noFill/>
            <a:ln w="9525">
              <a:solidFill>
                <a:schemeClr val="tx1"/>
              </a:solidFill>
              <a:miter lim="800000"/>
              <a:headEnd/>
              <a:tailEnd type="triangle" w="med" len="med"/>
            </a:ln>
            <a:effectLst/>
          </p:spPr>
        </p:cxnSp>
        <p:cxnSp>
          <p:nvCxnSpPr>
            <p:cNvPr id="425052" name="AutoShape 92"/>
            <p:cNvCxnSpPr>
              <a:cxnSpLocks noChangeShapeType="1"/>
              <a:stCxn id="425036" idx="2"/>
              <a:endCxn id="425037" idx="2"/>
            </p:cNvCxnSpPr>
            <p:nvPr/>
          </p:nvCxnSpPr>
          <p:spPr bwMode="invGray">
            <a:xfrm rot="5400000">
              <a:off x="3797" y="22"/>
              <a:ext cx="256" cy="1697"/>
            </a:xfrm>
            <a:prstGeom prst="bentConnector3">
              <a:avLst>
                <a:gd name="adj1" fmla="val 127505"/>
              </a:avLst>
            </a:prstGeom>
            <a:noFill/>
            <a:ln w="9525">
              <a:solidFill>
                <a:schemeClr val="tx1"/>
              </a:solidFill>
              <a:miter lim="800000"/>
              <a:headEnd/>
              <a:tailEnd type="triangle" w="med" len="med"/>
            </a:ln>
            <a:effectLst/>
          </p:spPr>
        </p:cxnSp>
      </p:gr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2" name="Rectangle 4"/>
          <p:cNvSpPr>
            <a:spLocks noGrp="1" noChangeArrowheads="1"/>
          </p:cNvSpPr>
          <p:nvPr>
            <p:ph type="title"/>
          </p:nvPr>
        </p:nvSpPr>
        <p:spPr/>
        <p:txBody>
          <a:bodyPr/>
          <a:lstStyle/>
          <a:p>
            <a:r>
              <a:rPr lang="en-US" altLang="ja-JP"/>
              <a:t>Shapes Tutorial</a:t>
            </a:r>
          </a:p>
        </p:txBody>
      </p:sp>
      <p:pic>
        <p:nvPicPr>
          <p:cNvPr id="427011" name="Picture 3"/>
          <p:cNvPicPr>
            <a:picLocks noChangeAspect="1" noChangeArrowheads="1"/>
          </p:cNvPicPr>
          <p:nvPr/>
        </p:nvPicPr>
        <p:blipFill>
          <a:blip r:embed="rId3" cstate="print"/>
          <a:srcRect/>
          <a:stretch>
            <a:fillRect/>
          </a:stretch>
        </p:blipFill>
        <p:spPr bwMode="auto">
          <a:xfrm>
            <a:off x="1238250" y="1570038"/>
            <a:ext cx="6665913" cy="4581525"/>
          </a:xfrm>
          <a:prstGeom prst="rect">
            <a:avLst/>
          </a:prstGeom>
          <a:noFill/>
          <a:ln w="12700">
            <a:noFill/>
            <a:miter lim="800000"/>
            <a:headEnd type="none" w="sm" len="sm"/>
            <a:tailEnd type="none" w="sm" len="sm"/>
          </a:ln>
          <a:effec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61" name="Rectangle 5"/>
          <p:cNvSpPr>
            <a:spLocks noGrp="1" noChangeArrowheads="1"/>
          </p:cNvSpPr>
          <p:nvPr>
            <p:ph type="title"/>
          </p:nvPr>
        </p:nvSpPr>
        <p:spPr/>
        <p:txBody>
          <a:bodyPr/>
          <a:lstStyle/>
          <a:p>
            <a:r>
              <a:rPr lang="en-US" altLang="ja-JP"/>
              <a:t>Controlling</a:t>
            </a:r>
            <a:br>
              <a:rPr lang="en-US" altLang="ja-JP"/>
            </a:br>
            <a:r>
              <a:rPr lang="en-US" altLang="ja-JP"/>
              <a:t>Rendering Appearance</a:t>
            </a:r>
          </a:p>
        </p:txBody>
      </p:sp>
      <p:sp>
        <p:nvSpPr>
          <p:cNvPr id="429062" name="Rectangle 6"/>
          <p:cNvSpPr>
            <a:spLocks noGrp="1" noChangeArrowheads="1"/>
          </p:cNvSpPr>
          <p:nvPr>
            <p:ph type="body" idx="1"/>
          </p:nvPr>
        </p:nvSpPr>
        <p:spPr/>
        <p:txBody>
          <a:bodyPr/>
          <a:lstStyle/>
          <a:p>
            <a:pPr>
              <a:buFont typeface="Wingdings" pitchFamily="2" charset="2"/>
              <a:buNone/>
            </a:pPr>
            <a:r>
              <a:rPr lang="en-US" altLang="ja-JP"/>
              <a:t>From </a:t>
            </a:r>
          </a:p>
          <a:p>
            <a:pPr>
              <a:buFont typeface="Wingdings" pitchFamily="2" charset="2"/>
              <a:buNone/>
            </a:pPr>
            <a:r>
              <a:rPr lang="en-US" altLang="ja-JP"/>
              <a:t>Wireframe</a:t>
            </a:r>
          </a:p>
          <a:p>
            <a:pPr>
              <a:buFont typeface="Wingdings" pitchFamily="2" charset="2"/>
              <a:buNone/>
            </a:pPr>
            <a:r>
              <a:rPr lang="en-US" altLang="ja-JP"/>
              <a:t>to</a:t>
            </a:r>
          </a:p>
          <a:p>
            <a:pPr>
              <a:buFont typeface="Wingdings" pitchFamily="2" charset="2"/>
              <a:buNone/>
            </a:pPr>
            <a:r>
              <a:rPr lang="en-US" altLang="ja-JP"/>
              <a:t>Texture</a:t>
            </a:r>
          </a:p>
          <a:p>
            <a:pPr>
              <a:buFont typeface="Wingdings" pitchFamily="2" charset="2"/>
              <a:buNone/>
            </a:pPr>
            <a:r>
              <a:rPr lang="en-US" altLang="ja-JP"/>
              <a:t>Mapped</a:t>
            </a:r>
          </a:p>
        </p:txBody>
      </p:sp>
      <p:pic>
        <p:nvPicPr>
          <p:cNvPr id="429060" name="Picture 4"/>
          <p:cNvPicPr>
            <a:picLocks noChangeArrowheads="1"/>
          </p:cNvPicPr>
          <p:nvPr/>
        </p:nvPicPr>
        <p:blipFill>
          <a:blip r:embed="rId3" cstate="print"/>
          <a:srcRect/>
          <a:stretch>
            <a:fillRect/>
          </a:stretch>
        </p:blipFill>
        <p:spPr bwMode="auto">
          <a:xfrm>
            <a:off x="2987675" y="1844675"/>
            <a:ext cx="5826125" cy="4046538"/>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Verdana" pitchFamily="34"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Verdana" pitchFamily="34" charset="0"/>
            <a:ea typeface="ＭＳ Ｐゴシック" pitchFamily="50" charset="-128"/>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1947</TotalTime>
  <Words>1046</Words>
  <Application>Microsoft Office PowerPoint</Application>
  <PresentationFormat>On-screen Show (4:3)</PresentationFormat>
  <Paragraphs>187</Paragraphs>
  <Slides>13</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ＭＳ Ｐゴシック</vt:lpstr>
      <vt:lpstr>Verdana</vt:lpstr>
      <vt:lpstr>Times New Roman</vt:lpstr>
      <vt:lpstr>Wingdings</vt:lpstr>
      <vt:lpstr>ＭＳ Ｐ明朝</vt:lpstr>
      <vt:lpstr>Courier New</vt:lpstr>
      <vt:lpstr>Profile</vt:lpstr>
      <vt:lpstr>Computer Graphics</vt:lpstr>
      <vt:lpstr>Introduction to OpenGL</vt:lpstr>
      <vt:lpstr>What can OpenGL Draw?</vt:lpstr>
      <vt:lpstr>OpenGL Geometric Primitives</vt:lpstr>
      <vt:lpstr>Simple Example</vt:lpstr>
      <vt:lpstr>Specifying Geometric Primitives</vt:lpstr>
      <vt:lpstr>OpenGL Color Models</vt:lpstr>
      <vt:lpstr>Shapes Tutorial</vt:lpstr>
      <vt:lpstr>Controlling Rendering Appearance</vt:lpstr>
      <vt:lpstr>How OpenGL Works: The Conceptual Model</vt:lpstr>
      <vt:lpstr>OpenGL’s State Machine</vt:lpstr>
      <vt:lpstr>Manipulating OpenGL State</vt:lpstr>
      <vt:lpstr>Controlling current state</vt:lpstr>
    </vt:vector>
  </TitlesOfParts>
  <Company>University of Tokyo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Graphics</dc:title>
  <dc:creator>Robin Bing-Yu Chen</dc:creator>
  <cp:lastModifiedBy>cmlab</cp:lastModifiedBy>
  <cp:revision>265</cp:revision>
  <dcterms:created xsi:type="dcterms:W3CDTF">2003-09-05T14:57:13Z</dcterms:created>
  <dcterms:modified xsi:type="dcterms:W3CDTF">2010-11-07T18:27:34Z</dcterms:modified>
</cp:coreProperties>
</file>