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32"/>
  </p:notesMasterIdLst>
  <p:sldIdLst>
    <p:sldId id="256" r:id="rId2"/>
    <p:sldId id="258" r:id="rId3"/>
    <p:sldId id="288" r:id="rId4"/>
    <p:sldId id="289" r:id="rId5"/>
    <p:sldId id="422" r:id="rId6"/>
    <p:sldId id="423" r:id="rId7"/>
    <p:sldId id="292" r:id="rId8"/>
    <p:sldId id="424" r:id="rId9"/>
    <p:sldId id="294" r:id="rId10"/>
    <p:sldId id="429" r:id="rId11"/>
    <p:sldId id="445" r:id="rId12"/>
    <p:sldId id="456" r:id="rId13"/>
    <p:sldId id="457" r:id="rId14"/>
    <p:sldId id="449" r:id="rId15"/>
    <p:sldId id="458" r:id="rId16"/>
    <p:sldId id="469" r:id="rId17"/>
    <p:sldId id="299" r:id="rId18"/>
    <p:sldId id="448" r:id="rId19"/>
    <p:sldId id="459" r:id="rId20"/>
    <p:sldId id="442" r:id="rId21"/>
    <p:sldId id="460" r:id="rId22"/>
    <p:sldId id="461" r:id="rId23"/>
    <p:sldId id="444" r:id="rId24"/>
    <p:sldId id="306" r:id="rId25"/>
    <p:sldId id="315" r:id="rId26"/>
    <p:sldId id="464" r:id="rId27"/>
    <p:sldId id="465" r:id="rId28"/>
    <p:sldId id="466" r:id="rId29"/>
    <p:sldId id="467" r:id="rId30"/>
    <p:sldId id="468" r:id="rId31"/>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Verdana" pitchFamily="34" charset="0"/>
        <a:ea typeface="ＭＳ Ｐゴシック" pitchFamily="34" charset="-128"/>
        <a:cs typeface="+mn-cs"/>
      </a:defRPr>
    </a:lvl1pPr>
    <a:lvl2pPr marL="457200" algn="l" rtl="0" fontAlgn="base">
      <a:spcBef>
        <a:spcPct val="0"/>
      </a:spcBef>
      <a:spcAft>
        <a:spcPct val="0"/>
      </a:spcAft>
      <a:defRPr kumimoji="1" kern="1200">
        <a:solidFill>
          <a:schemeClr val="tx1"/>
        </a:solidFill>
        <a:latin typeface="Verdana" pitchFamily="34" charset="0"/>
        <a:ea typeface="ＭＳ Ｐゴシック" pitchFamily="34" charset="-128"/>
        <a:cs typeface="+mn-cs"/>
      </a:defRPr>
    </a:lvl2pPr>
    <a:lvl3pPr marL="914400" algn="l" rtl="0" fontAlgn="base">
      <a:spcBef>
        <a:spcPct val="0"/>
      </a:spcBef>
      <a:spcAft>
        <a:spcPct val="0"/>
      </a:spcAft>
      <a:defRPr kumimoji="1" kern="1200">
        <a:solidFill>
          <a:schemeClr val="tx1"/>
        </a:solidFill>
        <a:latin typeface="Verdana" pitchFamily="34" charset="0"/>
        <a:ea typeface="ＭＳ Ｐゴシック" pitchFamily="34" charset="-128"/>
        <a:cs typeface="+mn-cs"/>
      </a:defRPr>
    </a:lvl3pPr>
    <a:lvl4pPr marL="1371600" algn="l" rtl="0" fontAlgn="base">
      <a:spcBef>
        <a:spcPct val="0"/>
      </a:spcBef>
      <a:spcAft>
        <a:spcPct val="0"/>
      </a:spcAft>
      <a:defRPr kumimoji="1" kern="1200">
        <a:solidFill>
          <a:schemeClr val="tx1"/>
        </a:solidFill>
        <a:latin typeface="Verdana" pitchFamily="34" charset="0"/>
        <a:ea typeface="ＭＳ Ｐゴシック" pitchFamily="34" charset="-128"/>
        <a:cs typeface="+mn-cs"/>
      </a:defRPr>
    </a:lvl4pPr>
    <a:lvl5pPr marL="1828800" algn="l" rtl="0" fontAlgn="base">
      <a:spcBef>
        <a:spcPct val="0"/>
      </a:spcBef>
      <a:spcAft>
        <a:spcPct val="0"/>
      </a:spcAft>
      <a:defRPr kumimoji="1" kern="1200">
        <a:solidFill>
          <a:schemeClr val="tx1"/>
        </a:solidFill>
        <a:latin typeface="Verdana" pitchFamily="34" charset="0"/>
        <a:ea typeface="ＭＳ Ｐゴシック" pitchFamily="34" charset="-128"/>
        <a:cs typeface="+mn-cs"/>
      </a:defRPr>
    </a:lvl5pPr>
    <a:lvl6pPr marL="2286000" algn="l" defTabSz="914400" rtl="0" eaLnBrk="1" latinLnBrk="0" hangingPunct="1">
      <a:defRPr kumimoji="1" kern="1200">
        <a:solidFill>
          <a:schemeClr val="tx1"/>
        </a:solidFill>
        <a:latin typeface="Verdana" pitchFamily="34" charset="0"/>
        <a:ea typeface="ＭＳ Ｐゴシック" pitchFamily="34" charset="-128"/>
        <a:cs typeface="+mn-cs"/>
      </a:defRPr>
    </a:lvl6pPr>
    <a:lvl7pPr marL="2743200" algn="l" defTabSz="914400" rtl="0" eaLnBrk="1" latinLnBrk="0" hangingPunct="1">
      <a:defRPr kumimoji="1" kern="1200">
        <a:solidFill>
          <a:schemeClr val="tx1"/>
        </a:solidFill>
        <a:latin typeface="Verdana" pitchFamily="34" charset="0"/>
        <a:ea typeface="ＭＳ Ｐゴシック" pitchFamily="34" charset="-128"/>
        <a:cs typeface="+mn-cs"/>
      </a:defRPr>
    </a:lvl7pPr>
    <a:lvl8pPr marL="3200400" algn="l" defTabSz="914400" rtl="0" eaLnBrk="1" latinLnBrk="0" hangingPunct="1">
      <a:defRPr kumimoji="1" kern="1200">
        <a:solidFill>
          <a:schemeClr val="tx1"/>
        </a:solidFill>
        <a:latin typeface="Verdana" pitchFamily="34" charset="0"/>
        <a:ea typeface="ＭＳ Ｐゴシック" pitchFamily="34" charset="-128"/>
        <a:cs typeface="+mn-cs"/>
      </a:defRPr>
    </a:lvl8pPr>
    <a:lvl9pPr marL="3657600" algn="l" defTabSz="914400" rtl="0" eaLnBrk="1" latinLnBrk="0" hangingPunct="1">
      <a:defRPr kumimoji="1" kern="1200">
        <a:solidFill>
          <a:schemeClr val="tx1"/>
        </a:solidFill>
        <a:latin typeface="Verdana"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FF00"/>
    <a:srgbClr val="FFFFFF"/>
    <a:srgbClr val="000000"/>
    <a:srgbClr val="0000FF"/>
    <a:srgbClr val="FFFF00"/>
    <a:srgbClr val="00FF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7" autoAdjust="0"/>
    <p:restoredTop sz="81803" autoAdjust="0"/>
  </p:normalViewPr>
  <p:slideViewPr>
    <p:cSldViewPr>
      <p:cViewPr>
        <p:scale>
          <a:sx n="77" d="100"/>
          <a:sy n="77" d="100"/>
        </p:scale>
        <p:origin x="-300" y="354"/>
      </p:cViewPr>
      <p:guideLst>
        <p:guide orient="horz" pos="2432"/>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wmf"/><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4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ea typeface="ＭＳ Ｐゴシック" pitchFamily="50" charset="-128"/>
              </a:defRPr>
            </a:lvl1pPr>
          </a:lstStyle>
          <a:p>
            <a:pPr>
              <a:defRPr/>
            </a:pPr>
            <a:endParaRPr lang="en-US" altLang="ja-JP"/>
          </a:p>
        </p:txBody>
      </p:sp>
      <p:sp>
        <p:nvSpPr>
          <p:cNvPr id="294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ea typeface="ＭＳ Ｐゴシック" pitchFamily="50" charset="-128"/>
              </a:defRPr>
            </a:lvl1pPr>
          </a:lstStyle>
          <a:p>
            <a:pPr>
              <a:defRPr/>
            </a:pPr>
            <a:endParaRPr lang="en-US" altLang="ja-JP"/>
          </a:p>
        </p:txBody>
      </p:sp>
      <p:sp>
        <p:nvSpPr>
          <p:cNvPr id="430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4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94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ea typeface="ＭＳ Ｐゴシック" pitchFamily="50" charset="-128"/>
              </a:defRPr>
            </a:lvl1pPr>
          </a:lstStyle>
          <a:p>
            <a:pPr>
              <a:defRPr/>
            </a:pPr>
            <a:endParaRPr lang="en-US" altLang="ja-JP"/>
          </a:p>
        </p:txBody>
      </p:sp>
      <p:sp>
        <p:nvSpPr>
          <p:cNvPr id="294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ea typeface="ＭＳ Ｐゴシック" pitchFamily="50" charset="-128"/>
              </a:defRPr>
            </a:lvl1pPr>
          </a:lstStyle>
          <a:p>
            <a:pPr>
              <a:defRPr/>
            </a:pPr>
            <a:fld id="{029A0412-BDA7-47F8-9B41-5137D2C67A5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DC923119-609A-4AD7-8682-8315225857A7}" type="slidenum">
              <a:rPr lang="en-US" altLang="ja-JP">
                <a:latin typeface="Arial" pitchFamily="34" charset="0"/>
                <a:ea typeface="ＭＳ Ｐゴシック" pitchFamily="34" charset="-128"/>
              </a:rPr>
              <a:pPr/>
              <a:t>1</a:t>
            </a:fld>
            <a:endParaRPr lang="en-US" altLang="ja-JP">
              <a:latin typeface="Arial" pitchFamily="34" charset="0"/>
              <a:ea typeface="ＭＳ Ｐゴシック" pitchFamily="34" charset="-128"/>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ja-JP" altLang="ja-JP"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812085D0-9D67-4BC1-AFEF-AEC960D78BFE}" type="slidenum">
              <a:rPr lang="en-US" altLang="ja-JP">
                <a:latin typeface="Arial" pitchFamily="34" charset="0"/>
                <a:ea typeface="ＭＳ Ｐゴシック" pitchFamily="34" charset="-128"/>
              </a:rPr>
              <a:pPr/>
              <a:t>10</a:t>
            </a:fld>
            <a:endParaRPr lang="en-US" altLang="ja-JP">
              <a:latin typeface="Arial" pitchFamily="34" charset="0"/>
              <a:ea typeface="ＭＳ Ｐゴシック" pitchFamily="34" charset="-128"/>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ja-JP" altLang="ja-JP"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FE80741-24E7-44D5-BA95-637F186D2D3F}" type="slidenum">
              <a:rPr lang="en-US" altLang="ja-JP">
                <a:latin typeface="Arial" pitchFamily="34" charset="0"/>
                <a:ea typeface="ＭＳ Ｐゴシック" pitchFamily="34" charset="-128"/>
              </a:rPr>
              <a:pPr/>
              <a:t>11</a:t>
            </a:fld>
            <a:endParaRPr lang="en-US" altLang="ja-JP">
              <a:latin typeface="Arial" pitchFamily="34" charset="0"/>
              <a:ea typeface="ＭＳ Ｐゴシック" pitchFamily="34" charset="-128"/>
            </a:endParaRPr>
          </a:p>
        </p:txBody>
      </p:sp>
      <p:sp>
        <p:nvSpPr>
          <p:cNvPr id="61443" name="Rectangle 2"/>
          <p:cNvSpPr>
            <a:spLocks noGrp="1" noRot="1" noChangeAspect="1" noChangeArrowheads="1" noTextEdit="1"/>
          </p:cNvSpPr>
          <p:nvPr>
            <p:ph type="sldImg"/>
          </p:nvPr>
        </p:nvSpPr>
        <p:spPr>
          <a:xfrm>
            <a:off x="1144588" y="685800"/>
            <a:ext cx="4570412" cy="3427413"/>
          </a:xfrm>
          <a:ln w="12700" cap="flat">
            <a:solidFill>
              <a:schemeClr val="tx1"/>
            </a:solidFill>
          </a:ln>
        </p:spPr>
      </p:sp>
      <p:sp>
        <p:nvSpPr>
          <p:cNvPr id="61444" name="Rectangle 3"/>
          <p:cNvSpPr>
            <a:spLocks noGrp="1" noChangeArrowheads="1"/>
          </p:cNvSpPr>
          <p:nvPr>
            <p:ph type="body" idx="1"/>
          </p:nvPr>
        </p:nvSpPr>
        <p:spPr>
          <a:xfrm>
            <a:off x="914400" y="4341813"/>
            <a:ext cx="5029200" cy="4113212"/>
          </a:xfrm>
          <a:noFill/>
          <a:ln/>
        </p:spPr>
        <p:txBody>
          <a:bodyPr lIns="92064" tIns="46033" rIns="92064" bIns="46033"/>
          <a:lstStyle/>
          <a:p>
            <a:pPr eaLnBrk="1" hangingPunct="1"/>
            <a:r>
              <a:rPr lang="en-US" altLang="ja-JP" sz="1000" smtClean="0">
                <a:latin typeface="Courier New" pitchFamily="49" charset="0"/>
                <a:ea typeface="ＭＳ Ｐゴシック" pitchFamily="34" charset="-128"/>
              </a:rPr>
              <a:t>glLoadMatrix*()</a:t>
            </a:r>
            <a:r>
              <a:rPr lang="en-US" altLang="ja-JP" smtClean="0">
                <a:latin typeface="Arial" pitchFamily="34" charset="0"/>
                <a:ea typeface="ＭＳ Ｐゴシック" pitchFamily="34" charset="-128"/>
              </a:rPr>
              <a:t> replaces the matrix on the top of the current matrix stack.  </a:t>
            </a:r>
            <a:r>
              <a:rPr lang="en-US" altLang="ja-JP" sz="1000" smtClean="0">
                <a:latin typeface="Courier New" pitchFamily="49" charset="0"/>
                <a:ea typeface="ＭＳ Ｐゴシック" pitchFamily="34" charset="-128"/>
              </a:rPr>
              <a:t>glMultMatrix*()</a:t>
            </a:r>
            <a:r>
              <a:rPr lang="en-US" altLang="ja-JP" smtClean="0">
                <a:latin typeface="Arial" pitchFamily="34" charset="0"/>
                <a:ea typeface="ＭＳ Ｐゴシック" pitchFamily="34" charset="-128"/>
              </a:rPr>
              <a:t>,  post-multiples the matrix on the top of the current matrix stack.  The matrix argument is a column-major 4 x 4 double or single precision floating point matrix. </a:t>
            </a:r>
          </a:p>
          <a:p>
            <a:pPr eaLnBrk="1" hangingPunct="1"/>
            <a:r>
              <a:rPr lang="en-US" altLang="ja-JP" smtClean="0">
                <a:latin typeface="Arial" pitchFamily="34" charset="0"/>
                <a:ea typeface="ＭＳ Ｐゴシック" pitchFamily="34" charset="-128"/>
              </a:rPr>
              <a:t>Matrix stacks are used because it is more efficient to save and restore matrices than to calculate and multiply new matrices. Popping a matrix stack can be said to </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jump back</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 to a previous location or orientation.</a:t>
            </a:r>
          </a:p>
          <a:p>
            <a:pPr eaLnBrk="1" hangingPunct="1">
              <a:spcBef>
                <a:spcPct val="20000"/>
              </a:spcBef>
            </a:pPr>
            <a:r>
              <a:rPr lang="en-US" altLang="ja-JP" sz="1000" smtClean="0">
                <a:latin typeface="Courier New" pitchFamily="49" charset="0"/>
                <a:ea typeface="ＭＳ Ｐゴシック" pitchFamily="34" charset="-128"/>
              </a:rPr>
              <a:t>glViewport()</a:t>
            </a:r>
            <a:r>
              <a:rPr lang="en-US" altLang="ja-JP" smtClean="0">
                <a:latin typeface="Arial" pitchFamily="34" charset="0"/>
                <a:ea typeface="ＭＳ Ｐゴシック" pitchFamily="34" charset="-128"/>
              </a:rPr>
              <a:t> clips the vertex or raster position.  For geometric primitives, a new vertex may be created.  For raster primitives, the raster position is completely clipped.</a:t>
            </a:r>
          </a:p>
          <a:p>
            <a:pPr eaLnBrk="1" hangingPunct="1">
              <a:spcBef>
                <a:spcPct val="20000"/>
              </a:spcBef>
            </a:pPr>
            <a:r>
              <a:rPr lang="en-US" altLang="ja-JP" smtClean="0">
                <a:latin typeface="Arial" pitchFamily="34" charset="0"/>
                <a:ea typeface="ＭＳ Ｐゴシック" pitchFamily="34" charset="-128"/>
              </a:rPr>
              <a:t>There is a per-fragment operation, the scissor test, which works in situations where viewport clipping doesn</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t. The scissor operation is particularly good for fine clipping raster (bitmap or image) primitives.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B0DDB8F1-99A5-468D-A44B-FA26C321BA3C}" type="slidenum">
              <a:rPr lang="en-US" altLang="ja-JP">
                <a:latin typeface="Arial" pitchFamily="34" charset="0"/>
                <a:ea typeface="ＭＳ Ｐゴシック" pitchFamily="34" charset="-128"/>
              </a:rPr>
              <a:pPr/>
              <a:t>12</a:t>
            </a:fld>
            <a:endParaRPr lang="en-US" altLang="ja-JP">
              <a:latin typeface="Arial" pitchFamily="34" charset="0"/>
              <a:ea typeface="ＭＳ Ｐゴシック" pitchFamily="34" charset="-128"/>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p:spPr>
        <p:txBody>
          <a:bodyPr/>
          <a:lstStyle/>
          <a:p>
            <a:pPr eaLnBrk="1" hangingPunct="1"/>
            <a:r>
              <a:rPr lang="en-US" altLang="ja-JP" smtClean="0">
                <a:latin typeface="Arial" pitchFamily="34" charset="0"/>
                <a:ea typeface="ＭＳ Ｐゴシック" pitchFamily="34" charset="-128"/>
              </a:rPr>
              <a:t>The depth of matrix stacks are implementation-dependent, but the Modelview matrix stack is guaranteed to be at least 32 matrices deep, and the Projection matrix stack is guaranteed to be at least 2 matrices deep.</a:t>
            </a:r>
          </a:p>
          <a:p>
            <a:pPr eaLnBrk="1" hangingPunct="1"/>
            <a:r>
              <a:rPr lang="en-US" altLang="ja-JP" smtClean="0">
                <a:latin typeface="Arial" pitchFamily="34" charset="0"/>
                <a:ea typeface="ＭＳ Ｐゴシック" pitchFamily="34" charset="-128"/>
              </a:rPr>
              <a:t>The material-to-color, flat-shading, and clipping calculations take place after the Modelview matrix calculations, but before the Projection matrix. The polygon culling and rendering mode operations take place after the Viewport operations.</a:t>
            </a:r>
          </a:p>
          <a:p>
            <a:pPr eaLnBrk="1" hangingPunct="1"/>
            <a:r>
              <a:rPr lang="en-US" altLang="ja-JP" smtClean="0">
                <a:latin typeface="Arial" pitchFamily="34" charset="0"/>
                <a:ea typeface="ＭＳ Ｐゴシック" pitchFamily="34" charset="-128"/>
              </a:rPr>
              <a:t>There is also a texture matrix stack, which is outside the scope of this course. It is an advanced texture mapping topic.</a:t>
            </a:r>
          </a:p>
          <a:p>
            <a:pPr eaLnBrk="1" hangingPunct="1"/>
            <a:endParaRPr lang="en-US" altLang="ja-JP" smtClean="0">
              <a:latin typeface="Arial"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B4A7359B-25AE-4C44-B2B4-B25F72FA75DC}" type="slidenum">
              <a:rPr lang="en-US" altLang="ja-JP">
                <a:latin typeface="Arial" pitchFamily="34" charset="0"/>
                <a:ea typeface="ＭＳ Ｐゴシック" pitchFamily="34" charset="-128"/>
              </a:rPr>
              <a:pPr/>
              <a:t>13</a:t>
            </a:fld>
            <a:endParaRPr lang="en-US" altLang="ja-JP">
              <a:latin typeface="Arial" pitchFamily="34" charset="0"/>
              <a:ea typeface="ＭＳ Ｐゴシック" pitchFamily="34" charset="-128"/>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914400" y="4343400"/>
            <a:ext cx="5029200" cy="4114800"/>
          </a:xfrm>
          <a:noFill/>
          <a:ln/>
        </p:spPr>
        <p:txBody>
          <a:bodyPr/>
          <a:lstStyle/>
          <a:p>
            <a:pPr eaLnBrk="1" hangingPunct="1"/>
            <a:r>
              <a:rPr lang="en-US" altLang="ja-JP" smtClean="0">
                <a:latin typeface="Courier New" pitchFamily="49" charset="0"/>
                <a:ea typeface="ＭＳ Ｐゴシック" pitchFamily="34" charset="-128"/>
              </a:rPr>
              <a:t>glTranslate()</a:t>
            </a:r>
            <a:r>
              <a:rPr lang="en-US" altLang="ja-JP" smtClean="0">
                <a:latin typeface="Arial" pitchFamily="34" charset="0"/>
                <a:ea typeface="ＭＳ Ｐゴシック" pitchFamily="34" charset="-128"/>
              </a:rPr>
              <a:t>, </a:t>
            </a:r>
            <a:r>
              <a:rPr lang="en-US" altLang="ja-JP" smtClean="0">
                <a:latin typeface="Courier New" pitchFamily="49" charset="0"/>
                <a:ea typeface="ＭＳ Ｐゴシック" pitchFamily="34" charset="-128"/>
              </a:rPr>
              <a:t>glRotate()</a:t>
            </a:r>
            <a:r>
              <a:rPr lang="en-US" altLang="ja-JP" smtClean="0">
                <a:latin typeface="Arial" pitchFamily="34" charset="0"/>
                <a:ea typeface="ＭＳ Ｐゴシック" pitchFamily="34" charset="-128"/>
              </a:rPr>
              <a:t>, and </a:t>
            </a:r>
            <a:r>
              <a:rPr lang="en-US" altLang="ja-JP" smtClean="0">
                <a:latin typeface="Courier New" pitchFamily="49" charset="0"/>
                <a:ea typeface="ＭＳ Ｐゴシック" pitchFamily="34" charset="-128"/>
              </a:rPr>
              <a:t>glScale()</a:t>
            </a:r>
            <a:r>
              <a:rPr lang="en-US" altLang="ja-JP" smtClean="0">
                <a:latin typeface="Arial" pitchFamily="34" charset="0"/>
                <a:ea typeface="ＭＳ Ｐゴシック" pitchFamily="34" charset="-128"/>
              </a:rPr>
              <a:t> multiplies itself onto the current matrix, so it usually comes after </a:t>
            </a:r>
            <a:r>
              <a:rPr lang="en-US" altLang="ja-JP" smtClean="0">
                <a:latin typeface="Courier New" pitchFamily="49" charset="0"/>
                <a:ea typeface="ＭＳ Ｐゴシック" pitchFamily="34" charset="-128"/>
              </a:rPr>
              <a:t>glMatrixMode(GL_MODELVIEW)</a:t>
            </a:r>
            <a:r>
              <a:rPr lang="en-US" altLang="ja-JP" smtClean="0">
                <a:latin typeface="Arial" pitchFamily="34" charset="0"/>
                <a:ea typeface="ＭＳ Ｐゴシック" pitchFamily="34" charset="-128"/>
              </a:rPr>
              <a:t>.  There are many situations where the modeling transformation is multiplied onto a non-identity matrix.</a:t>
            </a:r>
          </a:p>
          <a:p>
            <a:pPr eaLnBrk="1" hangingPunct="1"/>
            <a:r>
              <a:rPr lang="en-US" altLang="ja-JP" smtClean="0">
                <a:latin typeface="Arial" pitchFamily="34" charset="0"/>
                <a:ea typeface="ＭＳ Ｐゴシック" pitchFamily="34" charset="-128"/>
              </a:rPr>
              <a:t>A vertex</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s distance from the origin changes the effect of </a:t>
            </a:r>
            <a:r>
              <a:rPr lang="en-US" altLang="ja-JP" smtClean="0">
                <a:latin typeface="Courier New" pitchFamily="49" charset="0"/>
                <a:ea typeface="ＭＳ Ｐゴシック" pitchFamily="34" charset="-128"/>
              </a:rPr>
              <a:t>glRotate()</a:t>
            </a:r>
            <a:r>
              <a:rPr lang="en-US" altLang="ja-JP" smtClean="0">
                <a:latin typeface="Arial" pitchFamily="34" charset="0"/>
                <a:ea typeface="ＭＳ Ｐゴシック" pitchFamily="34" charset="-128"/>
              </a:rPr>
              <a:t> or </a:t>
            </a:r>
            <a:r>
              <a:rPr lang="en-US" altLang="ja-JP" smtClean="0">
                <a:latin typeface="Courier New" pitchFamily="49" charset="0"/>
                <a:ea typeface="ＭＳ Ｐゴシック" pitchFamily="34" charset="-128"/>
              </a:rPr>
              <a:t>glScale()</a:t>
            </a:r>
            <a:r>
              <a:rPr lang="en-US" altLang="ja-JP" smtClean="0">
                <a:latin typeface="Arial" pitchFamily="34" charset="0"/>
                <a:ea typeface="ＭＳ Ｐゴシック" pitchFamily="34" charset="-128"/>
              </a:rPr>
              <a:t>. These operations have a fixed point for the origin. Generally, the further from the origin, the more pronounced the effect. To rotate (or scale) with a different fixed point, we must first translate, then rotate (or scale) and then undo the translation with another translation.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E7E7BF0A-1F1C-4A1A-96AD-D0FD36206D33}" type="slidenum">
              <a:rPr lang="en-US" altLang="ja-JP">
                <a:latin typeface="Arial" pitchFamily="34" charset="0"/>
                <a:ea typeface="ＭＳ Ｐゴシック" pitchFamily="34" charset="-128"/>
              </a:rPr>
              <a:pPr/>
              <a:t>15</a:t>
            </a:fld>
            <a:endParaRPr lang="en-US" altLang="ja-JP">
              <a:latin typeface="Arial" pitchFamily="34" charset="0"/>
              <a:ea typeface="ＭＳ Ｐゴシック" pitchFamily="34" charset="-128"/>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altLang="ja-JP" smtClean="0">
                <a:latin typeface="Courier New" pitchFamily="49" charset="0"/>
                <a:ea typeface="ＭＳ Ｐゴシック" pitchFamily="34" charset="-128"/>
              </a:rPr>
              <a:t>gluLookAt() </a:t>
            </a:r>
            <a:r>
              <a:rPr lang="en-US" altLang="ja-JP" smtClean="0">
                <a:latin typeface="Arial" pitchFamily="34" charset="0"/>
                <a:ea typeface="ＭＳ Ｐゴシック" pitchFamily="34" charset="-128"/>
              </a:rPr>
              <a:t>multiplies itself onto the current matrix, so it usually comes after </a:t>
            </a:r>
            <a:r>
              <a:rPr lang="en-US" altLang="ja-JP" smtClean="0">
                <a:latin typeface="Courier New" pitchFamily="49" charset="0"/>
                <a:ea typeface="ＭＳ Ｐゴシック" pitchFamily="34" charset="-128"/>
              </a:rPr>
              <a:t>glMatrixMode(GL_MODELVIEW)</a:t>
            </a:r>
            <a:r>
              <a:rPr lang="en-US" altLang="ja-JP" smtClean="0">
                <a:latin typeface="Arial" pitchFamily="34" charset="0"/>
                <a:ea typeface="ＭＳ Ｐゴシック" pitchFamily="34" charset="-128"/>
              </a:rPr>
              <a:t> and </a:t>
            </a:r>
            <a:r>
              <a:rPr lang="en-US" altLang="ja-JP" smtClean="0">
                <a:latin typeface="Courier New" pitchFamily="49" charset="0"/>
                <a:ea typeface="ＭＳ Ｐゴシック" pitchFamily="34" charset="-128"/>
              </a:rPr>
              <a:t>glLoadIdentity().</a:t>
            </a:r>
            <a:endParaRPr lang="en-US" altLang="ja-JP" smtClean="0">
              <a:latin typeface="Arial" pitchFamily="34" charset="0"/>
              <a:ea typeface="ＭＳ Ｐゴシック" pitchFamily="34" charset="-128"/>
            </a:endParaRPr>
          </a:p>
          <a:p>
            <a:pPr eaLnBrk="1" hangingPunct="1"/>
            <a:r>
              <a:rPr lang="en-US" altLang="ja-JP" smtClean="0">
                <a:latin typeface="Arial" pitchFamily="34" charset="0"/>
                <a:ea typeface="ＭＳ Ｐゴシック" pitchFamily="34" charset="-128"/>
              </a:rPr>
              <a:t>Because of degenerate positions, </a:t>
            </a:r>
            <a:r>
              <a:rPr lang="en-US" altLang="ja-JP" smtClean="0">
                <a:latin typeface="Courier New" pitchFamily="49" charset="0"/>
                <a:ea typeface="ＭＳ Ｐゴシック" pitchFamily="34" charset="-128"/>
              </a:rPr>
              <a:t>gluLookAt() </a:t>
            </a:r>
            <a:r>
              <a:rPr lang="en-US" altLang="ja-JP" smtClean="0">
                <a:latin typeface="Arial" pitchFamily="34" charset="0"/>
                <a:ea typeface="ＭＳ Ｐゴシック" pitchFamily="34" charset="-128"/>
              </a:rPr>
              <a:t>is not recommended for most animated fly-over applications.</a:t>
            </a:r>
          </a:p>
          <a:p>
            <a:pPr eaLnBrk="1" hangingPunct="1"/>
            <a:r>
              <a:rPr lang="en-US" altLang="ja-JP" smtClean="0">
                <a:latin typeface="Arial" pitchFamily="34" charset="0"/>
                <a:ea typeface="ＭＳ Ｐゴシック" pitchFamily="34" charset="-128"/>
              </a:rPr>
              <a:t>An alternative is to specify a sequence of rotations and translations that are concatenated with an initial identity matrix.</a:t>
            </a:r>
          </a:p>
          <a:p>
            <a:pPr eaLnBrk="1" hangingPunct="1"/>
            <a:r>
              <a:rPr lang="en-US" altLang="ja-JP" i="1" smtClean="0">
                <a:latin typeface="Arial" pitchFamily="34" charset="0"/>
                <a:ea typeface="ＭＳ Ｐゴシック" pitchFamily="34" charset="-128"/>
              </a:rPr>
              <a:t>Note:</a:t>
            </a:r>
            <a:r>
              <a:rPr lang="en-US" altLang="ja-JP" smtClean="0">
                <a:latin typeface="Arial" pitchFamily="34" charset="0"/>
                <a:ea typeface="ＭＳ Ｐゴシック" pitchFamily="34" charset="-128"/>
              </a:rPr>
              <a:t> that the name modelview matrix is appropriate since moving objects in the model front of the camera is equivalent to moving the camera to view a set of objects.</a:t>
            </a:r>
          </a:p>
          <a:p>
            <a:pPr eaLnBrk="1" hangingPunct="1"/>
            <a:endParaRPr lang="en-US" altLang="ja-JP"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A7086254-2CAE-45C0-8001-BFA33871208D}" type="slidenum">
              <a:rPr lang="en-US" altLang="ja-JP">
                <a:latin typeface="Arial" pitchFamily="34" charset="0"/>
                <a:ea typeface="ＭＳ Ｐゴシック" pitchFamily="34" charset="-128"/>
              </a:rPr>
              <a:pPr/>
              <a:t>17</a:t>
            </a:fld>
            <a:endParaRPr lang="en-US" altLang="ja-JP">
              <a:latin typeface="Arial" pitchFamily="34" charset="0"/>
              <a:ea typeface="ＭＳ Ｐゴシック" pitchFamily="34" charset="-128"/>
            </a:endParaRPr>
          </a:p>
        </p:txBody>
      </p:sp>
      <p:sp>
        <p:nvSpPr>
          <p:cNvPr id="62467" name="Rectangle 2"/>
          <p:cNvSpPr>
            <a:spLocks noGrp="1" noRot="1" noChangeAspect="1" noChangeArrowheads="1" noTextEdit="1"/>
          </p:cNvSpPr>
          <p:nvPr>
            <p:ph type="sldImg"/>
          </p:nvPr>
        </p:nvSpPr>
        <p:spPr>
          <a:xfrm>
            <a:off x="1144588" y="685800"/>
            <a:ext cx="4570412" cy="3427413"/>
          </a:xfrm>
          <a:ln w="12700" cap="flat">
            <a:solidFill>
              <a:schemeClr val="tx1"/>
            </a:solidFill>
          </a:ln>
        </p:spPr>
      </p:sp>
      <p:sp>
        <p:nvSpPr>
          <p:cNvPr id="62468" name="Rectangle 3"/>
          <p:cNvSpPr>
            <a:spLocks noGrp="1" noChangeArrowheads="1"/>
          </p:cNvSpPr>
          <p:nvPr>
            <p:ph type="body" idx="1"/>
          </p:nvPr>
        </p:nvSpPr>
        <p:spPr>
          <a:xfrm>
            <a:off x="914400" y="4341813"/>
            <a:ext cx="5029200" cy="4113212"/>
          </a:xfrm>
          <a:noFill/>
          <a:ln/>
        </p:spPr>
        <p:txBody>
          <a:bodyPr lIns="92064" tIns="46033" rIns="92064" bIns="46033"/>
          <a:lstStyle/>
          <a:p>
            <a:pPr eaLnBrk="1" hangingPunct="1">
              <a:lnSpc>
                <a:spcPct val="90000"/>
              </a:lnSpc>
              <a:spcBef>
                <a:spcPct val="20000"/>
              </a:spcBef>
            </a:pPr>
            <a:r>
              <a:rPr lang="en-US" altLang="ja-JP" smtClean="0">
                <a:latin typeface="Arial" pitchFamily="34" charset="0"/>
                <a:ea typeface="ＭＳ Ｐゴシック" pitchFamily="34" charset="-128"/>
              </a:rPr>
              <a:t>For perspective projections, the viewing volume is shaped like a truncated pyramid (frustum). There is a distinct camera (eye) position, and vertexes of objects are </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projected</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 to camera. Objects which are further from the camera appear smaller. The default camera position at (0, 0, 0), looks down the </a:t>
            </a:r>
            <a:r>
              <a:rPr lang="en-US" altLang="ja-JP" i="1" smtClean="0">
                <a:latin typeface="Arial" pitchFamily="34" charset="0"/>
                <a:ea typeface="ＭＳ Ｐゴシック" pitchFamily="34" charset="-128"/>
              </a:rPr>
              <a:t>z</a:t>
            </a:r>
            <a:r>
              <a:rPr lang="en-US" altLang="ja-JP" smtClean="0">
                <a:latin typeface="Arial" pitchFamily="34" charset="0"/>
                <a:ea typeface="ＭＳ Ｐゴシック" pitchFamily="34" charset="-128"/>
              </a:rPr>
              <a:t>-axis, although the camera can be moved by other transformations.</a:t>
            </a:r>
          </a:p>
          <a:p>
            <a:pPr eaLnBrk="1" hangingPunct="1">
              <a:lnSpc>
                <a:spcPct val="90000"/>
              </a:lnSpc>
              <a:spcBef>
                <a:spcPct val="20000"/>
              </a:spcBef>
            </a:pPr>
            <a:r>
              <a:rPr lang="en-US" altLang="ja-JP" smtClean="0">
                <a:latin typeface="Arial" pitchFamily="34" charset="0"/>
                <a:ea typeface="ＭＳ Ｐゴシック" pitchFamily="34" charset="-128"/>
              </a:rPr>
              <a:t>For</a:t>
            </a:r>
            <a:r>
              <a:rPr lang="en-US" altLang="ja-JP" smtClean="0">
                <a:latin typeface="Courier New" pitchFamily="49" charset="0"/>
                <a:ea typeface="ＭＳ Ｐゴシック" pitchFamily="34" charset="-128"/>
              </a:rPr>
              <a:t> gluPerspective()</a:t>
            </a:r>
            <a:r>
              <a:rPr lang="en-US" altLang="ja-JP" sz="1000" smtClean="0">
                <a:latin typeface="Courier New" pitchFamily="49" charset="0"/>
                <a:ea typeface="ＭＳ Ｐゴシック" pitchFamily="34" charset="-128"/>
              </a:rPr>
              <a:t>, </a:t>
            </a:r>
            <a:r>
              <a:rPr lang="en-US" altLang="ja-JP" smtClean="0">
                <a:latin typeface="Courier New" pitchFamily="49" charset="0"/>
                <a:ea typeface="ＭＳ Ｐゴシック" pitchFamily="34" charset="-128"/>
              </a:rPr>
              <a:t>fovy </a:t>
            </a:r>
            <a:r>
              <a:rPr lang="en-US" altLang="ja-JP" smtClean="0">
                <a:latin typeface="Arial" pitchFamily="34" charset="0"/>
                <a:ea typeface="ＭＳ Ｐゴシック" pitchFamily="34" charset="-128"/>
              </a:rPr>
              <a:t>is the angle of field of view (in degrees) in the y direction.  </a:t>
            </a:r>
            <a:r>
              <a:rPr lang="en-US" altLang="ja-JP" smtClean="0">
                <a:latin typeface="Courier New" pitchFamily="49" charset="0"/>
                <a:ea typeface="ＭＳ Ｐゴシック" pitchFamily="34" charset="-128"/>
              </a:rPr>
              <a:t>fovy </a:t>
            </a:r>
            <a:r>
              <a:rPr lang="en-US" altLang="ja-JP" smtClean="0">
                <a:latin typeface="Arial" pitchFamily="34" charset="0"/>
                <a:ea typeface="ＭＳ Ｐゴシック" pitchFamily="34" charset="-128"/>
              </a:rPr>
              <a:t>must be between 0.0 and 180.0, exclusive.  </a:t>
            </a:r>
            <a:r>
              <a:rPr lang="en-US" altLang="ja-JP" sz="1000" smtClean="0">
                <a:latin typeface="Courier New" pitchFamily="49" charset="0"/>
                <a:ea typeface="ＭＳ Ｐゴシック" pitchFamily="34" charset="-128"/>
              </a:rPr>
              <a:t>aspect</a:t>
            </a:r>
            <a:r>
              <a:rPr lang="en-US" altLang="ja-JP" smtClean="0">
                <a:latin typeface="Arial" pitchFamily="34" charset="0"/>
                <a:ea typeface="ＭＳ Ｐゴシック" pitchFamily="34" charset="-128"/>
              </a:rPr>
              <a:t> is </a:t>
            </a:r>
            <a:r>
              <a:rPr lang="en-US" altLang="ja-JP" i="1" smtClean="0">
                <a:latin typeface="Arial" pitchFamily="34" charset="0"/>
                <a:ea typeface="ＭＳ Ｐゴシック" pitchFamily="34" charset="-128"/>
              </a:rPr>
              <a:t>x/y</a:t>
            </a:r>
            <a:r>
              <a:rPr lang="en-US" altLang="ja-JP" smtClean="0">
                <a:latin typeface="Arial" pitchFamily="34" charset="0"/>
                <a:ea typeface="ＭＳ Ｐゴシック" pitchFamily="34" charset="-128"/>
              </a:rPr>
              <a:t> and should be same as the viewport to avoid distortion. </a:t>
            </a:r>
            <a:r>
              <a:rPr lang="en-US" altLang="ja-JP" smtClean="0">
                <a:latin typeface="Courier New" pitchFamily="49" charset="0"/>
                <a:ea typeface="ＭＳ Ｐゴシック" pitchFamily="34" charset="-128"/>
              </a:rPr>
              <a:t>zNear </a:t>
            </a:r>
            <a:r>
              <a:rPr lang="en-US" altLang="ja-JP" smtClean="0">
                <a:latin typeface="Arial" pitchFamily="34" charset="0"/>
                <a:ea typeface="ＭＳ Ｐゴシック" pitchFamily="34" charset="-128"/>
              </a:rPr>
              <a:t>and </a:t>
            </a:r>
            <a:r>
              <a:rPr lang="en-US" altLang="ja-JP" smtClean="0">
                <a:latin typeface="Courier New" pitchFamily="49" charset="0"/>
                <a:ea typeface="ＭＳ Ｐゴシック" pitchFamily="34" charset="-128"/>
              </a:rPr>
              <a:t>zFar </a:t>
            </a:r>
            <a:r>
              <a:rPr lang="en-US" altLang="ja-JP" smtClean="0">
                <a:latin typeface="Arial" pitchFamily="34" charset="0"/>
                <a:ea typeface="ＭＳ Ｐゴシック" pitchFamily="34" charset="-128"/>
              </a:rPr>
              <a:t>define the distance to the near and far clipping planes.</a:t>
            </a:r>
          </a:p>
          <a:p>
            <a:pPr eaLnBrk="1" hangingPunct="1">
              <a:lnSpc>
                <a:spcPct val="90000"/>
              </a:lnSpc>
              <a:spcBef>
                <a:spcPct val="20000"/>
              </a:spcBef>
            </a:pPr>
            <a:r>
              <a:rPr lang="en-US" altLang="ja-JP" smtClean="0">
                <a:latin typeface="Courier New" pitchFamily="49" charset="0"/>
                <a:ea typeface="ＭＳ Ｐゴシック" pitchFamily="34" charset="-128"/>
              </a:rPr>
              <a:t>glFrustum() </a:t>
            </a:r>
            <a:r>
              <a:rPr lang="en-US" altLang="ja-JP" smtClean="0">
                <a:latin typeface="Arial" pitchFamily="34" charset="0"/>
                <a:ea typeface="ＭＳ Ｐゴシック" pitchFamily="34" charset="-128"/>
              </a:rPr>
              <a:t>is rarely used. </a:t>
            </a:r>
          </a:p>
          <a:p>
            <a:pPr eaLnBrk="1" hangingPunct="1">
              <a:lnSpc>
                <a:spcPct val="90000"/>
              </a:lnSpc>
              <a:spcBef>
                <a:spcPct val="20000"/>
              </a:spcBef>
            </a:pPr>
            <a:r>
              <a:rPr lang="en-US" altLang="ja-JP" i="1" smtClean="0">
                <a:latin typeface="Arial" pitchFamily="34" charset="0"/>
                <a:ea typeface="ＭＳ Ｐゴシック" pitchFamily="34" charset="-128"/>
              </a:rPr>
              <a:t>Warning:</a:t>
            </a:r>
            <a:r>
              <a:rPr lang="en-US" altLang="ja-JP" smtClean="0">
                <a:latin typeface="Arial" pitchFamily="34" charset="0"/>
                <a:ea typeface="ＭＳ Ｐゴシック" pitchFamily="34" charset="-128"/>
              </a:rPr>
              <a:t> for </a:t>
            </a:r>
            <a:r>
              <a:rPr lang="en-US" altLang="ja-JP" smtClean="0">
                <a:latin typeface="Courier New" pitchFamily="49" charset="0"/>
                <a:ea typeface="ＭＳ Ｐゴシック" pitchFamily="34" charset="-128"/>
              </a:rPr>
              <a:t>gluPerspective() </a:t>
            </a:r>
            <a:r>
              <a:rPr lang="en-US" altLang="ja-JP" smtClean="0">
                <a:latin typeface="Arial" pitchFamily="34" charset="0"/>
                <a:ea typeface="ＭＳ Ｐゴシック" pitchFamily="34" charset="-128"/>
              </a:rPr>
              <a:t>or </a:t>
            </a:r>
            <a:r>
              <a:rPr lang="en-US" altLang="ja-JP" smtClean="0">
                <a:latin typeface="Courier New" pitchFamily="49" charset="0"/>
                <a:ea typeface="ＭＳ Ｐゴシック" pitchFamily="34" charset="-128"/>
              </a:rPr>
              <a:t>glFrustum()</a:t>
            </a:r>
            <a:r>
              <a:rPr lang="en-US" altLang="ja-JP" smtClean="0">
                <a:latin typeface="Arial" pitchFamily="34" charset="0"/>
                <a:ea typeface="ＭＳ Ｐゴシック" pitchFamily="34" charset="-128"/>
              </a:rPr>
              <a:t>, don</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t use zero</a:t>
            </a:r>
            <a:br>
              <a:rPr lang="en-US" altLang="ja-JP" smtClean="0">
                <a:latin typeface="Arial" pitchFamily="34" charset="0"/>
                <a:ea typeface="ＭＳ Ｐゴシック" pitchFamily="34" charset="-128"/>
              </a:rPr>
            </a:br>
            <a:r>
              <a:rPr lang="en-US" altLang="ja-JP" smtClean="0">
                <a:latin typeface="Arial" pitchFamily="34" charset="0"/>
                <a:ea typeface="ＭＳ Ｐゴシック" pitchFamily="34" charset="-128"/>
              </a:rPr>
              <a:t>     for </a:t>
            </a:r>
            <a:r>
              <a:rPr lang="en-US" altLang="ja-JP" smtClean="0">
                <a:latin typeface="Courier New" pitchFamily="49" charset="0"/>
                <a:ea typeface="ＭＳ Ｐゴシック" pitchFamily="34" charset="-128"/>
              </a:rPr>
              <a:t>zNear</a:t>
            </a:r>
            <a:r>
              <a:rPr lang="en-US" altLang="ja-JP" smtClean="0">
                <a:latin typeface="Arial" pitchFamily="34" charset="0"/>
                <a:ea typeface="ＭＳ Ｐゴシック" pitchFamily="34" charset="-128"/>
              </a:rPr>
              <a:t>!</a:t>
            </a:r>
          </a:p>
          <a:p>
            <a:pPr eaLnBrk="1" hangingPunct="1">
              <a:spcBef>
                <a:spcPct val="20000"/>
              </a:spcBef>
            </a:pPr>
            <a:r>
              <a:rPr lang="en-US" altLang="ja-JP" smtClean="0">
                <a:latin typeface="Arial" pitchFamily="34" charset="0"/>
                <a:ea typeface="ＭＳ Ｐゴシック" pitchFamily="34" charset="-128"/>
              </a:rPr>
              <a:t>For </a:t>
            </a:r>
            <a:r>
              <a:rPr lang="en-US" altLang="ja-JP" smtClean="0">
                <a:latin typeface="Courier New" pitchFamily="49" charset="0"/>
                <a:ea typeface="ＭＳ Ｐゴシック" pitchFamily="34" charset="-128"/>
              </a:rPr>
              <a:t>glOrtho()</a:t>
            </a:r>
            <a:r>
              <a:rPr lang="en-US" altLang="ja-JP" smtClean="0">
                <a:latin typeface="Arial" pitchFamily="34" charset="0"/>
                <a:ea typeface="ＭＳ Ｐゴシック" pitchFamily="34" charset="-128"/>
              </a:rPr>
              <a:t>, the viewing volume is shaped like a rectangular parallelepiped (a box).  Vertexes of an object are </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projected</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 towards infinity. Distance does not change the apparent size of an object. Orthographic projection is used for drafting and design (such as blueprints).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A7086254-2CAE-45C0-8001-BFA33871208D}" type="slidenum">
              <a:rPr lang="en-US" altLang="ja-JP">
                <a:latin typeface="Arial" pitchFamily="34" charset="0"/>
                <a:ea typeface="ＭＳ Ｐゴシック" pitchFamily="34" charset="-128"/>
              </a:rPr>
              <a:pPr/>
              <a:t>18</a:t>
            </a:fld>
            <a:endParaRPr lang="en-US" altLang="ja-JP">
              <a:latin typeface="Arial" pitchFamily="34" charset="0"/>
              <a:ea typeface="ＭＳ Ｐゴシック" pitchFamily="34" charset="-128"/>
            </a:endParaRPr>
          </a:p>
        </p:txBody>
      </p:sp>
      <p:sp>
        <p:nvSpPr>
          <p:cNvPr id="62467" name="Rectangle 2"/>
          <p:cNvSpPr>
            <a:spLocks noGrp="1" noRot="1" noChangeAspect="1" noChangeArrowheads="1" noTextEdit="1"/>
          </p:cNvSpPr>
          <p:nvPr>
            <p:ph type="sldImg"/>
          </p:nvPr>
        </p:nvSpPr>
        <p:spPr>
          <a:xfrm>
            <a:off x="1144588" y="685800"/>
            <a:ext cx="4570412" cy="3427413"/>
          </a:xfrm>
          <a:ln w="12700" cap="flat">
            <a:solidFill>
              <a:schemeClr val="tx1"/>
            </a:solidFill>
          </a:ln>
        </p:spPr>
      </p:sp>
      <p:sp>
        <p:nvSpPr>
          <p:cNvPr id="62468" name="Rectangle 3"/>
          <p:cNvSpPr>
            <a:spLocks noGrp="1" noChangeArrowheads="1"/>
          </p:cNvSpPr>
          <p:nvPr>
            <p:ph type="body" idx="1"/>
          </p:nvPr>
        </p:nvSpPr>
        <p:spPr>
          <a:xfrm>
            <a:off x="914400" y="4341813"/>
            <a:ext cx="5029200" cy="4113212"/>
          </a:xfrm>
          <a:noFill/>
          <a:ln/>
        </p:spPr>
        <p:txBody>
          <a:bodyPr lIns="92064" tIns="46033" rIns="92064" bIns="46033"/>
          <a:lstStyle/>
          <a:p>
            <a:pPr eaLnBrk="1" hangingPunct="1">
              <a:lnSpc>
                <a:spcPct val="90000"/>
              </a:lnSpc>
              <a:spcBef>
                <a:spcPct val="20000"/>
              </a:spcBef>
            </a:pPr>
            <a:r>
              <a:rPr lang="en-US" altLang="ja-JP" smtClean="0">
                <a:latin typeface="Arial" pitchFamily="34" charset="0"/>
                <a:ea typeface="ＭＳ Ｐゴシック" pitchFamily="34" charset="-128"/>
              </a:rPr>
              <a:t>For perspective projections, the viewing volume is shaped like a truncated pyramid (frustum). There is a distinct camera (eye) position, and vertexes of objects are </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projected</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 to camera. Objects which are further from the camera appear smaller. The default camera position at (0, 0, 0), looks down the </a:t>
            </a:r>
            <a:r>
              <a:rPr lang="en-US" altLang="ja-JP" i="1" smtClean="0">
                <a:latin typeface="Arial" pitchFamily="34" charset="0"/>
                <a:ea typeface="ＭＳ Ｐゴシック" pitchFamily="34" charset="-128"/>
              </a:rPr>
              <a:t>z</a:t>
            </a:r>
            <a:r>
              <a:rPr lang="en-US" altLang="ja-JP" smtClean="0">
                <a:latin typeface="Arial" pitchFamily="34" charset="0"/>
                <a:ea typeface="ＭＳ Ｐゴシック" pitchFamily="34" charset="-128"/>
              </a:rPr>
              <a:t>-axis, although the camera can be moved by other transformations.</a:t>
            </a:r>
          </a:p>
          <a:p>
            <a:pPr eaLnBrk="1" hangingPunct="1">
              <a:lnSpc>
                <a:spcPct val="90000"/>
              </a:lnSpc>
              <a:spcBef>
                <a:spcPct val="20000"/>
              </a:spcBef>
            </a:pPr>
            <a:r>
              <a:rPr lang="en-US" altLang="ja-JP" smtClean="0">
                <a:latin typeface="Arial" pitchFamily="34" charset="0"/>
                <a:ea typeface="ＭＳ Ｐゴシック" pitchFamily="34" charset="-128"/>
              </a:rPr>
              <a:t>For</a:t>
            </a:r>
            <a:r>
              <a:rPr lang="en-US" altLang="ja-JP" smtClean="0">
                <a:latin typeface="Courier New" pitchFamily="49" charset="0"/>
                <a:ea typeface="ＭＳ Ｐゴシック" pitchFamily="34" charset="-128"/>
              </a:rPr>
              <a:t> gluPerspective()</a:t>
            </a:r>
            <a:r>
              <a:rPr lang="en-US" altLang="ja-JP" sz="1000" smtClean="0">
                <a:latin typeface="Courier New" pitchFamily="49" charset="0"/>
                <a:ea typeface="ＭＳ Ｐゴシック" pitchFamily="34" charset="-128"/>
              </a:rPr>
              <a:t>, </a:t>
            </a:r>
            <a:r>
              <a:rPr lang="en-US" altLang="ja-JP" smtClean="0">
                <a:latin typeface="Courier New" pitchFamily="49" charset="0"/>
                <a:ea typeface="ＭＳ Ｐゴシック" pitchFamily="34" charset="-128"/>
              </a:rPr>
              <a:t>fovy </a:t>
            </a:r>
            <a:r>
              <a:rPr lang="en-US" altLang="ja-JP" smtClean="0">
                <a:latin typeface="Arial" pitchFamily="34" charset="0"/>
                <a:ea typeface="ＭＳ Ｐゴシック" pitchFamily="34" charset="-128"/>
              </a:rPr>
              <a:t>is the angle of field of view (in degrees) in the y direction.  </a:t>
            </a:r>
            <a:r>
              <a:rPr lang="en-US" altLang="ja-JP" smtClean="0">
                <a:latin typeface="Courier New" pitchFamily="49" charset="0"/>
                <a:ea typeface="ＭＳ Ｐゴシック" pitchFamily="34" charset="-128"/>
              </a:rPr>
              <a:t>fovy </a:t>
            </a:r>
            <a:r>
              <a:rPr lang="en-US" altLang="ja-JP" smtClean="0">
                <a:latin typeface="Arial" pitchFamily="34" charset="0"/>
                <a:ea typeface="ＭＳ Ｐゴシック" pitchFamily="34" charset="-128"/>
              </a:rPr>
              <a:t>must be between 0.0 and 180.0, exclusive.  </a:t>
            </a:r>
            <a:r>
              <a:rPr lang="en-US" altLang="ja-JP" sz="1000" smtClean="0">
                <a:latin typeface="Courier New" pitchFamily="49" charset="0"/>
                <a:ea typeface="ＭＳ Ｐゴシック" pitchFamily="34" charset="-128"/>
              </a:rPr>
              <a:t>aspect</a:t>
            </a:r>
            <a:r>
              <a:rPr lang="en-US" altLang="ja-JP" smtClean="0">
                <a:latin typeface="Arial" pitchFamily="34" charset="0"/>
                <a:ea typeface="ＭＳ Ｐゴシック" pitchFamily="34" charset="-128"/>
              </a:rPr>
              <a:t> is </a:t>
            </a:r>
            <a:r>
              <a:rPr lang="en-US" altLang="ja-JP" i="1" smtClean="0">
                <a:latin typeface="Arial" pitchFamily="34" charset="0"/>
                <a:ea typeface="ＭＳ Ｐゴシック" pitchFamily="34" charset="-128"/>
              </a:rPr>
              <a:t>x/y</a:t>
            </a:r>
            <a:r>
              <a:rPr lang="en-US" altLang="ja-JP" smtClean="0">
                <a:latin typeface="Arial" pitchFamily="34" charset="0"/>
                <a:ea typeface="ＭＳ Ｐゴシック" pitchFamily="34" charset="-128"/>
              </a:rPr>
              <a:t> and should be same as the viewport to avoid distortion. </a:t>
            </a:r>
            <a:r>
              <a:rPr lang="en-US" altLang="ja-JP" smtClean="0">
                <a:latin typeface="Courier New" pitchFamily="49" charset="0"/>
                <a:ea typeface="ＭＳ Ｐゴシック" pitchFamily="34" charset="-128"/>
              </a:rPr>
              <a:t>zNear </a:t>
            </a:r>
            <a:r>
              <a:rPr lang="en-US" altLang="ja-JP" smtClean="0">
                <a:latin typeface="Arial" pitchFamily="34" charset="0"/>
                <a:ea typeface="ＭＳ Ｐゴシック" pitchFamily="34" charset="-128"/>
              </a:rPr>
              <a:t>and </a:t>
            </a:r>
            <a:r>
              <a:rPr lang="en-US" altLang="ja-JP" smtClean="0">
                <a:latin typeface="Courier New" pitchFamily="49" charset="0"/>
                <a:ea typeface="ＭＳ Ｐゴシック" pitchFamily="34" charset="-128"/>
              </a:rPr>
              <a:t>zFar </a:t>
            </a:r>
            <a:r>
              <a:rPr lang="en-US" altLang="ja-JP" smtClean="0">
                <a:latin typeface="Arial" pitchFamily="34" charset="0"/>
                <a:ea typeface="ＭＳ Ｐゴシック" pitchFamily="34" charset="-128"/>
              </a:rPr>
              <a:t>define the distance to the near and far clipping planes.</a:t>
            </a:r>
          </a:p>
          <a:p>
            <a:pPr eaLnBrk="1" hangingPunct="1">
              <a:lnSpc>
                <a:spcPct val="90000"/>
              </a:lnSpc>
              <a:spcBef>
                <a:spcPct val="20000"/>
              </a:spcBef>
            </a:pPr>
            <a:r>
              <a:rPr lang="en-US" altLang="ja-JP" smtClean="0">
                <a:latin typeface="Courier New" pitchFamily="49" charset="0"/>
                <a:ea typeface="ＭＳ Ｐゴシック" pitchFamily="34" charset="-128"/>
              </a:rPr>
              <a:t>glFrustum() </a:t>
            </a:r>
            <a:r>
              <a:rPr lang="en-US" altLang="ja-JP" smtClean="0">
                <a:latin typeface="Arial" pitchFamily="34" charset="0"/>
                <a:ea typeface="ＭＳ Ｐゴシック" pitchFamily="34" charset="-128"/>
              </a:rPr>
              <a:t>is rarely used. </a:t>
            </a:r>
          </a:p>
          <a:p>
            <a:pPr eaLnBrk="1" hangingPunct="1">
              <a:lnSpc>
                <a:spcPct val="90000"/>
              </a:lnSpc>
              <a:spcBef>
                <a:spcPct val="20000"/>
              </a:spcBef>
            </a:pPr>
            <a:r>
              <a:rPr lang="en-US" altLang="ja-JP" i="1" smtClean="0">
                <a:latin typeface="Arial" pitchFamily="34" charset="0"/>
                <a:ea typeface="ＭＳ Ｐゴシック" pitchFamily="34" charset="-128"/>
              </a:rPr>
              <a:t>Warning:</a:t>
            </a:r>
            <a:r>
              <a:rPr lang="en-US" altLang="ja-JP" smtClean="0">
                <a:latin typeface="Arial" pitchFamily="34" charset="0"/>
                <a:ea typeface="ＭＳ Ｐゴシック" pitchFamily="34" charset="-128"/>
              </a:rPr>
              <a:t> for </a:t>
            </a:r>
            <a:r>
              <a:rPr lang="en-US" altLang="ja-JP" smtClean="0">
                <a:latin typeface="Courier New" pitchFamily="49" charset="0"/>
                <a:ea typeface="ＭＳ Ｐゴシック" pitchFamily="34" charset="-128"/>
              </a:rPr>
              <a:t>gluPerspective() </a:t>
            </a:r>
            <a:r>
              <a:rPr lang="en-US" altLang="ja-JP" smtClean="0">
                <a:latin typeface="Arial" pitchFamily="34" charset="0"/>
                <a:ea typeface="ＭＳ Ｐゴシック" pitchFamily="34" charset="-128"/>
              </a:rPr>
              <a:t>or </a:t>
            </a:r>
            <a:r>
              <a:rPr lang="en-US" altLang="ja-JP" smtClean="0">
                <a:latin typeface="Courier New" pitchFamily="49" charset="0"/>
                <a:ea typeface="ＭＳ Ｐゴシック" pitchFamily="34" charset="-128"/>
              </a:rPr>
              <a:t>glFrustum()</a:t>
            </a:r>
            <a:r>
              <a:rPr lang="en-US" altLang="ja-JP" smtClean="0">
                <a:latin typeface="Arial" pitchFamily="34" charset="0"/>
                <a:ea typeface="ＭＳ Ｐゴシック" pitchFamily="34" charset="-128"/>
              </a:rPr>
              <a:t>, don</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t use zero</a:t>
            </a:r>
            <a:br>
              <a:rPr lang="en-US" altLang="ja-JP" smtClean="0">
                <a:latin typeface="Arial" pitchFamily="34" charset="0"/>
                <a:ea typeface="ＭＳ Ｐゴシック" pitchFamily="34" charset="-128"/>
              </a:rPr>
            </a:br>
            <a:r>
              <a:rPr lang="en-US" altLang="ja-JP" smtClean="0">
                <a:latin typeface="Arial" pitchFamily="34" charset="0"/>
                <a:ea typeface="ＭＳ Ｐゴシック" pitchFamily="34" charset="-128"/>
              </a:rPr>
              <a:t>     for </a:t>
            </a:r>
            <a:r>
              <a:rPr lang="en-US" altLang="ja-JP" smtClean="0">
                <a:latin typeface="Courier New" pitchFamily="49" charset="0"/>
                <a:ea typeface="ＭＳ Ｐゴシック" pitchFamily="34" charset="-128"/>
              </a:rPr>
              <a:t>zNear</a:t>
            </a:r>
            <a:r>
              <a:rPr lang="en-US" altLang="ja-JP" smtClean="0">
                <a:latin typeface="Arial" pitchFamily="34" charset="0"/>
                <a:ea typeface="ＭＳ Ｐゴシック" pitchFamily="34" charset="-128"/>
              </a:rPr>
              <a:t>!</a:t>
            </a:r>
          </a:p>
          <a:p>
            <a:pPr eaLnBrk="1" hangingPunct="1">
              <a:spcBef>
                <a:spcPct val="20000"/>
              </a:spcBef>
            </a:pPr>
            <a:r>
              <a:rPr lang="en-US" altLang="ja-JP" smtClean="0">
                <a:latin typeface="Arial" pitchFamily="34" charset="0"/>
                <a:ea typeface="ＭＳ Ｐゴシック" pitchFamily="34" charset="-128"/>
              </a:rPr>
              <a:t>For </a:t>
            </a:r>
            <a:r>
              <a:rPr lang="en-US" altLang="ja-JP" smtClean="0">
                <a:latin typeface="Courier New" pitchFamily="49" charset="0"/>
                <a:ea typeface="ＭＳ Ｐゴシック" pitchFamily="34" charset="-128"/>
              </a:rPr>
              <a:t>glOrtho()</a:t>
            </a:r>
            <a:r>
              <a:rPr lang="en-US" altLang="ja-JP" smtClean="0">
                <a:latin typeface="Arial" pitchFamily="34" charset="0"/>
                <a:ea typeface="ＭＳ Ｐゴシック" pitchFamily="34" charset="-128"/>
              </a:rPr>
              <a:t>, the viewing volume is shaped like a rectangular parallelepiped (a box).  Vertexes of an object are </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projected</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 towards infinity. Distance does not change the apparent size of an object. Orthographic projection is used for drafting and design (such as blueprints).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856B4F8F-99E9-434C-B30C-4D867AADBCED}" type="slidenum">
              <a:rPr lang="en-US" altLang="ja-JP">
                <a:latin typeface="Arial" pitchFamily="34" charset="0"/>
                <a:ea typeface="ＭＳ Ｐゴシック" pitchFamily="34" charset="-128"/>
              </a:rPr>
              <a:pPr/>
              <a:t>20</a:t>
            </a:fld>
            <a:endParaRPr lang="en-US" altLang="ja-JP">
              <a:latin typeface="Arial" pitchFamily="34" charset="0"/>
              <a:ea typeface="ＭＳ Ｐゴシック" pitchFamily="34" charset="-128"/>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ja-JP" altLang="ja-JP"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95FA9C28-8AA8-4F8A-B7CA-230AF54399C0}" type="slidenum">
              <a:rPr lang="en-US" altLang="ja-JP">
                <a:latin typeface="Arial" pitchFamily="34" charset="0"/>
                <a:ea typeface="ＭＳ Ｐゴシック" pitchFamily="34" charset="-128"/>
              </a:rPr>
              <a:pPr/>
              <a:t>23</a:t>
            </a:fld>
            <a:endParaRPr lang="en-US" altLang="ja-JP">
              <a:latin typeface="Arial" pitchFamily="34" charset="0"/>
              <a:ea typeface="ＭＳ Ｐゴシック" pitchFamily="34" charset="-128"/>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ja-JP" altLang="ja-JP"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00C75949-56DD-4A72-AD24-2360A433D9C8}" type="slidenum">
              <a:rPr lang="en-US" altLang="ja-JP">
                <a:latin typeface="Arial" pitchFamily="34" charset="0"/>
                <a:ea typeface="ＭＳ Ｐゴシック" pitchFamily="34" charset="-128"/>
              </a:rPr>
              <a:pPr/>
              <a:t>24</a:t>
            </a:fld>
            <a:endParaRPr lang="en-US" altLang="ja-JP">
              <a:latin typeface="Arial" pitchFamily="34" charset="0"/>
              <a:ea typeface="ＭＳ Ｐゴシック" pitchFamily="34" charset="-128"/>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xfrm>
            <a:off x="914400" y="4343400"/>
            <a:ext cx="5029200" cy="4114800"/>
          </a:xfrm>
          <a:noFill/>
          <a:ln/>
        </p:spPr>
        <p:txBody>
          <a:bodyPr/>
          <a:lstStyle/>
          <a:p>
            <a:pPr eaLnBrk="1" hangingPunct="1"/>
            <a:r>
              <a:rPr lang="en-US" altLang="ja-JP" smtClean="0">
                <a:latin typeface="Arial" pitchFamily="34" charset="0"/>
                <a:ea typeface="ＭＳ Ｐゴシック" pitchFamily="34" charset="-128"/>
              </a:rPr>
              <a:t>If you get this wrong, you may see nothing in your image. Switching from right to left handed coordinates is equivalent to rotating the camera 180 degrees!</a:t>
            </a:r>
          </a:p>
          <a:p>
            <a:pPr eaLnBrk="1" hangingPunct="1"/>
            <a:r>
              <a:rPr lang="en-US" altLang="ja-JP" smtClean="0">
                <a:latin typeface="Arial" pitchFamily="34" charset="0"/>
                <a:ea typeface="ＭＳ Ｐゴシック" pitchFamily="34" charset="-128"/>
              </a:rPr>
              <a:t>One way to think of problem is that the viewing system is left-handed so distances from the camera are measured from the camera to the object.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F581D93B-1ACB-480F-A13F-A682F2288CFC}" type="slidenum">
              <a:rPr lang="en-US" altLang="ja-JP">
                <a:latin typeface="Arial" pitchFamily="34" charset="0"/>
                <a:ea typeface="ＭＳ Ｐゴシック" pitchFamily="34" charset="-128"/>
              </a:rPr>
              <a:pPr/>
              <a:t>2</a:t>
            </a:fld>
            <a:endParaRPr lang="en-US" altLang="ja-JP">
              <a:latin typeface="Arial" pitchFamily="34" charset="0"/>
              <a:ea typeface="ＭＳ Ｐゴシック" pitchFamily="34" charset="-128"/>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914400" y="4343400"/>
            <a:ext cx="5029200" cy="4114800"/>
          </a:xfrm>
          <a:noFill/>
          <a:ln/>
        </p:spPr>
        <p:txBody>
          <a:bodyPr/>
          <a:lstStyle/>
          <a:p>
            <a:pPr eaLnBrk="1" hangingPunct="1"/>
            <a:r>
              <a:rPr lang="en-US" altLang="ja-JP" smtClean="0">
                <a:latin typeface="Arial" pitchFamily="34" charset="0"/>
                <a:ea typeface="ＭＳ Ｐゴシック" pitchFamily="34" charset="-128"/>
              </a:rPr>
              <a:t>This course provides a general introduction and overview to the OpenGL API (Application Programming Interface) and its features. OpenGL is a rendering library available on almost any computer which supports a graphics monitor.</a:t>
            </a:r>
          </a:p>
          <a:p>
            <a:pPr eaLnBrk="1" hangingPunct="1"/>
            <a:r>
              <a:rPr lang="en-US" altLang="ja-JP" smtClean="0">
                <a:latin typeface="Arial" pitchFamily="34" charset="0"/>
                <a:ea typeface="ＭＳ Ｐゴシック" pitchFamily="34" charset="-128"/>
              </a:rPr>
              <a:t>Today, we</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ll discuss the basic elements of OpenGL: rendering points, lines, polygons and images, as well as more advanced features as lighting and texture mapping.</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1EF683F6-ED9C-499E-B692-3F065AA43660}" type="slidenum">
              <a:rPr lang="en-US" altLang="ja-JP">
                <a:latin typeface="Arial" pitchFamily="34" charset="0"/>
                <a:ea typeface="ＭＳ Ｐゴシック" pitchFamily="34" charset="-128"/>
              </a:rPr>
              <a:pPr/>
              <a:t>25</a:t>
            </a:fld>
            <a:endParaRPr lang="en-US" altLang="ja-JP">
              <a:latin typeface="Arial" pitchFamily="34" charset="0"/>
              <a:ea typeface="ＭＳ Ｐゴシック" pitchFamily="34" charset="-128"/>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xfrm>
            <a:off x="914400" y="4343400"/>
            <a:ext cx="5029200" cy="4114800"/>
          </a:xfrm>
          <a:noFill/>
          <a:ln/>
        </p:spPr>
        <p:txBody>
          <a:bodyPr/>
          <a:lstStyle/>
          <a:p>
            <a:pPr eaLnBrk="1" hangingPunct="1"/>
            <a:r>
              <a:rPr lang="en-US" altLang="ja-JP" dirty="0" smtClean="0">
                <a:latin typeface="Arial" pitchFamily="34" charset="0"/>
                <a:ea typeface="ＭＳ Ｐゴシック" pitchFamily="34" charset="-128"/>
              </a:rPr>
              <a:t>Generally, OpenGL projects 3D data onto a 2D screen.  Sometimes, you need to use a 2D screen position (such as a mouse location) and figure out where in 3D it came from.  If you use </a:t>
            </a:r>
            <a:r>
              <a:rPr lang="en-US" altLang="ja-JP" dirty="0" err="1" smtClean="0">
                <a:latin typeface="Courier New" pitchFamily="49" charset="0"/>
                <a:ea typeface="ＭＳ Ｐゴシック" pitchFamily="34" charset="-128"/>
              </a:rPr>
              <a:t>gluUnProject</a:t>
            </a:r>
            <a:r>
              <a:rPr lang="en-US" altLang="ja-JP" dirty="0" smtClean="0">
                <a:latin typeface="Courier New" pitchFamily="49" charset="0"/>
                <a:ea typeface="ＭＳ Ｐゴシック" pitchFamily="34" charset="-128"/>
              </a:rPr>
              <a:t>() </a:t>
            </a:r>
            <a:r>
              <a:rPr lang="en-US" altLang="ja-JP" dirty="0" smtClean="0">
                <a:latin typeface="Arial" pitchFamily="34" charset="0"/>
                <a:ea typeface="ＭＳ Ｐゴシック" pitchFamily="34" charset="-128"/>
              </a:rPr>
              <a:t>with </a:t>
            </a:r>
            <a:r>
              <a:rPr lang="en-US" altLang="ja-JP" i="1" dirty="0" err="1" smtClean="0">
                <a:latin typeface="Arial" pitchFamily="34" charset="0"/>
                <a:ea typeface="ＭＳ Ｐゴシック" pitchFamily="34" charset="-128"/>
              </a:rPr>
              <a:t>winz</a:t>
            </a:r>
            <a:r>
              <a:rPr lang="en-US" altLang="ja-JP" i="1" dirty="0" smtClean="0">
                <a:latin typeface="Arial" pitchFamily="34" charset="0"/>
                <a:ea typeface="ＭＳ Ｐゴシック" pitchFamily="34" charset="-128"/>
              </a:rPr>
              <a:t> = 0</a:t>
            </a:r>
            <a:r>
              <a:rPr lang="en-US" altLang="ja-JP" dirty="0" smtClean="0">
                <a:latin typeface="Arial" pitchFamily="34" charset="0"/>
                <a:ea typeface="ＭＳ Ｐゴシック" pitchFamily="34" charset="-128"/>
              </a:rPr>
              <a:t> and </a:t>
            </a:r>
            <a:br>
              <a:rPr lang="en-US" altLang="ja-JP" dirty="0" smtClean="0">
                <a:latin typeface="Arial" pitchFamily="34" charset="0"/>
                <a:ea typeface="ＭＳ Ｐゴシック" pitchFamily="34" charset="-128"/>
              </a:rPr>
            </a:br>
            <a:r>
              <a:rPr lang="en-US" altLang="ja-JP" i="1" dirty="0" err="1" smtClean="0">
                <a:latin typeface="Arial" pitchFamily="34" charset="0"/>
                <a:ea typeface="ＭＳ Ｐゴシック" pitchFamily="34" charset="-128"/>
              </a:rPr>
              <a:t>winz</a:t>
            </a:r>
            <a:r>
              <a:rPr lang="en-US" altLang="ja-JP" i="1" dirty="0" smtClean="0">
                <a:latin typeface="Arial" pitchFamily="34" charset="0"/>
                <a:ea typeface="ＭＳ Ｐゴシック" pitchFamily="34" charset="-128"/>
              </a:rPr>
              <a:t> = 1</a:t>
            </a:r>
            <a:r>
              <a:rPr lang="en-US" altLang="ja-JP" dirty="0" smtClean="0">
                <a:latin typeface="Arial" pitchFamily="34" charset="0"/>
                <a:ea typeface="ＭＳ Ｐゴシック" pitchFamily="34" charset="-128"/>
              </a:rPr>
              <a:t>, you can find the 3D point at the near and far clipping planes.  Then you can draw a line between those points, and you know that some point on that line was projected to your screen position.</a:t>
            </a:r>
          </a:p>
          <a:p>
            <a:pPr eaLnBrk="1" hangingPunct="1"/>
            <a:r>
              <a:rPr lang="en-US" altLang="ja-JP" dirty="0" smtClean="0">
                <a:latin typeface="Arial" pitchFamily="34" charset="0"/>
                <a:ea typeface="ＭＳ Ｐゴシック" pitchFamily="34" charset="-128"/>
              </a:rPr>
              <a:t>OpenGL Release 1.2 also introduced </a:t>
            </a:r>
            <a:r>
              <a:rPr lang="en-US" altLang="ja-JP" dirty="0" smtClean="0">
                <a:latin typeface="Courier New" pitchFamily="49" charset="0"/>
                <a:ea typeface="ＭＳ Ｐゴシック" pitchFamily="34" charset="-128"/>
              </a:rPr>
              <a:t>gluUnProject4()</a:t>
            </a:r>
            <a:r>
              <a:rPr lang="en-US" altLang="ja-JP" dirty="0" smtClean="0">
                <a:latin typeface="Arial" pitchFamily="34" charset="0"/>
                <a:ea typeface="ＭＳ Ｐゴシック" pitchFamily="34" charset="-128"/>
              </a:rPr>
              <a:t>, which also returns the transformed world-space </a:t>
            </a:r>
            <a:r>
              <a:rPr lang="en-US" altLang="ja-JP" i="1" dirty="0" smtClean="0">
                <a:latin typeface="Arial" pitchFamily="34" charset="0"/>
                <a:ea typeface="ＭＳ Ｐゴシック" pitchFamily="34" charset="-128"/>
              </a:rPr>
              <a:t>w</a:t>
            </a:r>
            <a:r>
              <a:rPr lang="en-US" altLang="ja-JP" dirty="0" smtClean="0">
                <a:latin typeface="Arial" pitchFamily="34" charset="0"/>
                <a:ea typeface="ＭＳ Ｐゴシック" pitchFamily="34" charset="-128"/>
              </a:rPr>
              <a:t> coordinate.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662E9B-1288-4DCC-9C29-E5E09169E9C4}" type="slidenum">
              <a:rPr lang="en-US" altLang="ja-JP"/>
              <a:pPr/>
              <a:t>26</a:t>
            </a:fld>
            <a:endParaRPr lang="en-US" altLang="ja-JP"/>
          </a:p>
        </p:txBody>
      </p:sp>
      <p:sp>
        <p:nvSpPr>
          <p:cNvPr id="499714" name="Rectangle 2"/>
          <p:cNvSpPr>
            <a:spLocks noRot="1" noChangeArrowheads="1" noTextEdit="1"/>
          </p:cNvSpPr>
          <p:nvPr>
            <p:ph type="sldImg"/>
          </p:nvPr>
        </p:nvSpPr>
        <p:spPr>
          <a:ln/>
        </p:spPr>
      </p:sp>
      <p:sp>
        <p:nvSpPr>
          <p:cNvPr id="499715"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34" charset="-128"/>
              </a:rPr>
              <a:t>In this section we talk about adding the necessary steps for producing smooth interactive animations with OpenGL using double buffering.  Additionally, we discuss hidden surface removal using depth buffering.</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FC85D0-B45C-478D-B598-3B7500DDA12A}" type="slidenum">
              <a:rPr lang="en-US" altLang="ja-JP"/>
              <a:pPr/>
              <a:t>27</a:t>
            </a:fld>
            <a:endParaRPr lang="en-US" altLang="ja-JP"/>
          </a:p>
        </p:txBody>
      </p:sp>
      <p:sp>
        <p:nvSpPr>
          <p:cNvPr id="501762" name="Rectangle 2"/>
          <p:cNvSpPr>
            <a:spLocks noRot="1" noChangeArrowheads="1" noTextEdit="1"/>
          </p:cNvSpPr>
          <p:nvPr>
            <p:ph type="sldImg"/>
          </p:nvPr>
        </p:nvSpPr>
        <p:spPr>
          <a:xfrm>
            <a:off x="1150938" y="690563"/>
            <a:ext cx="4557712" cy="3417887"/>
          </a:xfrm>
          <a:ln w="12700" cap="flat">
            <a:solidFill>
              <a:schemeClr val="tx1"/>
            </a:solidFill>
          </a:ln>
        </p:spPr>
      </p:sp>
      <p:sp>
        <p:nvSpPr>
          <p:cNvPr id="501763" name="Rectangle 3"/>
          <p:cNvSpPr>
            <a:spLocks noGrp="1" noChangeArrowheads="1"/>
          </p:cNvSpPr>
          <p:nvPr>
            <p:ph type="body" idx="1"/>
          </p:nvPr>
        </p:nvSpPr>
        <p:spPr>
          <a:xfrm>
            <a:off x="914400" y="4343400"/>
            <a:ext cx="5029200" cy="4114800"/>
          </a:xfrm>
          <a:noFill/>
          <a:ln/>
        </p:spPr>
        <p:txBody>
          <a:bodyPr lIns="92414" tIns="45424" rIns="92414" bIns="45424"/>
          <a:lstStyle/>
          <a:p>
            <a:r>
              <a:rPr lang="en-US" altLang="ja-JP">
                <a:ea typeface="ＭＳ Ｐゴシック" pitchFamily="34" charset="-128"/>
              </a:rPr>
              <a:t>Double buffer is a technique for tricking the eye into seeing smooth animation of rendered scenes.  The color buffer is usually divided into two equal halves, called the </a:t>
            </a:r>
            <a:r>
              <a:rPr lang="en-US" altLang="ja-JP" i="1">
                <a:ea typeface="ＭＳ Ｐゴシック" pitchFamily="34" charset="-128"/>
              </a:rPr>
              <a:t>front buffer</a:t>
            </a:r>
            <a:r>
              <a:rPr lang="en-US" altLang="ja-JP">
                <a:ea typeface="ＭＳ Ｐゴシック" pitchFamily="34" charset="-128"/>
              </a:rPr>
              <a:t> and the </a:t>
            </a:r>
            <a:r>
              <a:rPr lang="en-US" altLang="ja-JP" i="1">
                <a:ea typeface="ＭＳ Ｐゴシック" pitchFamily="34" charset="-128"/>
              </a:rPr>
              <a:t>back buffer.</a:t>
            </a:r>
            <a:r>
              <a:rPr lang="en-US" altLang="ja-JP">
                <a:ea typeface="ＭＳ Ｐゴシック" pitchFamily="34" charset="-128"/>
              </a:rPr>
              <a:t> </a:t>
            </a:r>
          </a:p>
          <a:p>
            <a:r>
              <a:rPr lang="en-US" altLang="ja-JP">
                <a:ea typeface="ＭＳ Ｐゴシック" pitchFamily="34" charset="-128"/>
              </a:rPr>
              <a:t>The front buffer is displayed while the application renders into the back buffer.  When the application completes rendering to the back buffer, it requests the graphics display hardware to swap the roles of the buffers, causing the back buffer to now be displayed, and the previous front buffer to become the new back buffer.</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C26B14-76A3-4AAB-BBC9-789A5569FAF5}" type="slidenum">
              <a:rPr lang="en-US" altLang="ja-JP"/>
              <a:pPr/>
              <a:t>28</a:t>
            </a:fld>
            <a:endParaRPr lang="en-US" altLang="ja-JP"/>
          </a:p>
        </p:txBody>
      </p:sp>
      <p:sp>
        <p:nvSpPr>
          <p:cNvPr id="503810" name="Rectangle 2"/>
          <p:cNvSpPr>
            <a:spLocks noRot="1" noChangeArrowheads="1" noTextEdit="1"/>
          </p:cNvSpPr>
          <p:nvPr>
            <p:ph type="sldImg"/>
          </p:nvPr>
        </p:nvSpPr>
        <p:spPr>
          <a:xfrm>
            <a:off x="1150938" y="690563"/>
            <a:ext cx="4557712" cy="3417887"/>
          </a:xfrm>
          <a:ln w="12700" cap="flat">
            <a:solidFill>
              <a:schemeClr val="tx1"/>
            </a:solidFill>
          </a:ln>
        </p:spPr>
      </p:sp>
      <p:sp>
        <p:nvSpPr>
          <p:cNvPr id="503811" name="Rectangle 3"/>
          <p:cNvSpPr>
            <a:spLocks noGrp="1" noChangeArrowheads="1"/>
          </p:cNvSpPr>
          <p:nvPr>
            <p:ph type="body" idx="1"/>
          </p:nvPr>
        </p:nvSpPr>
        <p:spPr>
          <a:xfrm>
            <a:off x="914400" y="4343400"/>
            <a:ext cx="5029200" cy="4114800"/>
          </a:xfrm>
          <a:noFill/>
          <a:ln/>
        </p:spPr>
        <p:txBody>
          <a:bodyPr lIns="92414" tIns="45424" rIns="92414" bIns="45424"/>
          <a:lstStyle/>
          <a:p>
            <a:r>
              <a:rPr lang="en-US" altLang="ja-JP">
                <a:ea typeface="ＭＳ Ｐゴシック" pitchFamily="34" charset="-128"/>
              </a:rPr>
              <a:t>Requesting double buffering in GLUT is simple. Adding </a:t>
            </a:r>
            <a:r>
              <a:rPr lang="en-US" altLang="ja-JP">
                <a:latin typeface="Courier New" pitchFamily="49" charset="0"/>
                <a:ea typeface="ＭＳ Ｐゴシック" pitchFamily="34" charset="-128"/>
              </a:rPr>
              <a:t>GLUT_DOUBLE</a:t>
            </a:r>
            <a:r>
              <a:rPr lang="en-US" altLang="ja-JP">
                <a:ea typeface="ＭＳ Ｐゴシック" pitchFamily="34" charset="-128"/>
              </a:rPr>
              <a:t> to your </a:t>
            </a:r>
            <a:r>
              <a:rPr lang="en-US" altLang="ja-JP">
                <a:latin typeface="Courier New" pitchFamily="49" charset="0"/>
                <a:ea typeface="ＭＳ Ｐゴシック" pitchFamily="34" charset="-128"/>
              </a:rPr>
              <a:t>glutInitDisplayMode()</a:t>
            </a:r>
            <a:r>
              <a:rPr lang="en-US" altLang="ja-JP">
                <a:ea typeface="ＭＳ Ｐゴシック" pitchFamily="34" charset="-128"/>
              </a:rPr>
              <a:t> call will cause your window to be double buffered.</a:t>
            </a:r>
          </a:p>
          <a:p>
            <a:r>
              <a:rPr lang="en-US" altLang="ja-JP">
                <a:ea typeface="ＭＳ Ｐゴシック" pitchFamily="34" charset="-128"/>
              </a:rPr>
              <a:t>When your application is finished rendering its current frame, and wants to swap the front and back buffers, the </a:t>
            </a:r>
            <a:r>
              <a:rPr lang="en-US" altLang="ja-JP">
                <a:latin typeface="Courier New" pitchFamily="49" charset="0"/>
                <a:ea typeface="ＭＳ Ｐゴシック" pitchFamily="34" charset="-128"/>
              </a:rPr>
              <a:t>glutSwapBuffers()</a:t>
            </a:r>
            <a:r>
              <a:rPr lang="en-US" altLang="ja-JP">
                <a:ea typeface="ＭＳ Ｐゴシック" pitchFamily="34" charset="-128"/>
              </a:rPr>
              <a:t> call will request the windowing system to update the window</a:t>
            </a:r>
            <a:r>
              <a:rPr lang="en-US" altLang="ja-JP">
                <a:latin typeface="Times New Roman"/>
                <a:ea typeface="ＭＳ Ｐゴシック" pitchFamily="34" charset="-128"/>
              </a:rPr>
              <a:t>’</a:t>
            </a:r>
            <a:r>
              <a:rPr lang="en-US" altLang="ja-JP">
                <a:ea typeface="ＭＳ Ｐゴシック" pitchFamily="34" charset="-128"/>
              </a:rPr>
              <a:t>s color buffers.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D8A01B-4145-4F43-8E88-1ECC5BEC0308}" type="slidenum">
              <a:rPr lang="en-US" altLang="ja-JP"/>
              <a:pPr/>
              <a:t>29</a:t>
            </a:fld>
            <a:endParaRPr lang="en-US" altLang="ja-JP"/>
          </a:p>
        </p:txBody>
      </p:sp>
      <p:sp>
        <p:nvSpPr>
          <p:cNvPr id="505858" name="Rectangle 2"/>
          <p:cNvSpPr>
            <a:spLocks noRot="1" noChangeArrowheads="1" noTextEdit="1"/>
          </p:cNvSpPr>
          <p:nvPr>
            <p:ph type="sldImg"/>
          </p:nvPr>
        </p:nvSpPr>
        <p:spPr>
          <a:xfrm>
            <a:off x="1150938" y="690563"/>
            <a:ext cx="4557712" cy="3417887"/>
          </a:xfrm>
          <a:ln w="12700" cap="flat">
            <a:solidFill>
              <a:schemeClr val="tx1"/>
            </a:solidFill>
          </a:ln>
        </p:spPr>
      </p:sp>
      <p:sp>
        <p:nvSpPr>
          <p:cNvPr id="505859" name="Rectangle 3"/>
          <p:cNvSpPr>
            <a:spLocks noGrp="1" noChangeArrowheads="1"/>
          </p:cNvSpPr>
          <p:nvPr>
            <p:ph type="body" idx="1"/>
          </p:nvPr>
        </p:nvSpPr>
        <p:spPr>
          <a:xfrm>
            <a:off x="914400" y="4343400"/>
            <a:ext cx="5029200" cy="4114800"/>
          </a:xfrm>
          <a:noFill/>
          <a:ln/>
        </p:spPr>
        <p:txBody>
          <a:bodyPr lIns="92414" tIns="45424" rIns="92414" bIns="45424"/>
          <a:lstStyle/>
          <a:p>
            <a:r>
              <a:rPr lang="en-US" altLang="ja-JP">
                <a:ea typeface="ＭＳ Ｐゴシック" pitchFamily="34" charset="-128"/>
              </a:rPr>
              <a:t>Depth buffering is a technique to determine which primitives in your scene are occluded by other primitives.  As each pixel in a primitive is rasterized, its distance from the eyepoint (depth value), is compared with the values stored in the depth buffer.  If the pixel</a:t>
            </a:r>
            <a:r>
              <a:rPr lang="en-US" altLang="ja-JP">
                <a:latin typeface="Times New Roman"/>
                <a:ea typeface="ＭＳ Ｐゴシック" pitchFamily="34" charset="-128"/>
              </a:rPr>
              <a:t>’</a:t>
            </a:r>
            <a:r>
              <a:rPr lang="en-US" altLang="ja-JP">
                <a:ea typeface="ＭＳ Ｐゴシック" pitchFamily="34" charset="-128"/>
              </a:rPr>
              <a:t>s depth value is less than the stored value, the pixel</a:t>
            </a:r>
            <a:r>
              <a:rPr lang="en-US" altLang="ja-JP">
                <a:latin typeface="Times New Roman"/>
                <a:ea typeface="ＭＳ Ｐゴシック" pitchFamily="34" charset="-128"/>
              </a:rPr>
              <a:t>’</a:t>
            </a:r>
            <a:r>
              <a:rPr lang="en-US" altLang="ja-JP">
                <a:ea typeface="ＭＳ Ｐゴシック" pitchFamily="34" charset="-128"/>
              </a:rPr>
              <a:t>s depth value is written to the depth buffer, and its color is written to the color buffer.</a:t>
            </a:r>
          </a:p>
          <a:p>
            <a:r>
              <a:rPr lang="en-US" altLang="ja-JP">
                <a:ea typeface="ＭＳ Ｐゴシック" pitchFamily="34" charset="-128"/>
              </a:rPr>
              <a:t>The depth buffer algorithm is:</a:t>
            </a:r>
            <a:br>
              <a:rPr lang="en-US" altLang="ja-JP">
                <a:ea typeface="ＭＳ Ｐゴシック" pitchFamily="34" charset="-128"/>
              </a:rPr>
            </a:br>
            <a:r>
              <a:rPr lang="en-US" altLang="ja-JP">
                <a:ea typeface="ＭＳ Ｐゴシック" pitchFamily="34" charset="-128"/>
              </a:rPr>
              <a:t>  </a:t>
            </a:r>
            <a:r>
              <a:rPr lang="en-US" altLang="ja-JP">
                <a:latin typeface="Courier New" pitchFamily="49" charset="0"/>
                <a:ea typeface="ＭＳ Ｐゴシック" pitchFamily="34" charset="-128"/>
              </a:rPr>
              <a:t>if ( pixel-&gt;z &lt; depthBuffer(x,y)-&gt;z ) {</a:t>
            </a:r>
            <a:br>
              <a:rPr lang="en-US" altLang="ja-JP">
                <a:latin typeface="Courier New" pitchFamily="49" charset="0"/>
                <a:ea typeface="ＭＳ Ｐゴシック" pitchFamily="34" charset="-128"/>
              </a:rPr>
            </a:br>
            <a:r>
              <a:rPr lang="en-US" altLang="ja-JP">
                <a:latin typeface="Courier New" pitchFamily="49" charset="0"/>
                <a:ea typeface="ＭＳ Ｐゴシック" pitchFamily="34" charset="-128"/>
              </a:rPr>
              <a:t>     depthBuffer(x,y)-&gt;z = pixel-&gt;z;</a:t>
            </a:r>
            <a:br>
              <a:rPr lang="en-US" altLang="ja-JP">
                <a:latin typeface="Courier New" pitchFamily="49" charset="0"/>
                <a:ea typeface="ＭＳ Ｐゴシック" pitchFamily="34" charset="-128"/>
              </a:rPr>
            </a:br>
            <a:r>
              <a:rPr lang="en-US" altLang="ja-JP">
                <a:latin typeface="Courier New" pitchFamily="49" charset="0"/>
                <a:ea typeface="ＭＳ Ｐゴシック" pitchFamily="34" charset="-128"/>
              </a:rPr>
              <a:t>     colorBuffer(x,y)-&gt;color = pixel-&gt;color;</a:t>
            </a:r>
            <a:br>
              <a:rPr lang="en-US" altLang="ja-JP">
                <a:latin typeface="Courier New" pitchFamily="49" charset="0"/>
                <a:ea typeface="ＭＳ Ｐゴシック" pitchFamily="34" charset="-128"/>
              </a:rPr>
            </a:br>
            <a:r>
              <a:rPr lang="en-US" altLang="ja-JP">
                <a:latin typeface="Courier New" pitchFamily="49" charset="0"/>
                <a:ea typeface="ＭＳ Ｐゴシック" pitchFamily="34" charset="-128"/>
              </a:rPr>
              <a:t>  }</a:t>
            </a:r>
          </a:p>
          <a:p>
            <a:r>
              <a:rPr lang="en-US" altLang="ja-JP">
                <a:ea typeface="ＭＳ Ｐゴシック" pitchFamily="34" charset="-128"/>
              </a:rPr>
              <a:t>OpenGL depth values range from [0, 1], with one being essentially infinitely far from the eyepoint.  Generally, the depth buffer is cleared to one at the start of a frame.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D55521-095D-4764-8B03-1436443E6C3C}" type="slidenum">
              <a:rPr lang="en-US" altLang="ja-JP"/>
              <a:pPr/>
              <a:t>30</a:t>
            </a:fld>
            <a:endParaRPr lang="en-US" altLang="ja-JP"/>
          </a:p>
        </p:txBody>
      </p:sp>
      <p:sp>
        <p:nvSpPr>
          <p:cNvPr id="507906" name="Rectangle 2"/>
          <p:cNvSpPr>
            <a:spLocks noRot="1" noChangeArrowheads="1" noTextEdit="1"/>
          </p:cNvSpPr>
          <p:nvPr>
            <p:ph type="sldImg"/>
          </p:nvPr>
        </p:nvSpPr>
        <p:spPr>
          <a:xfrm>
            <a:off x="1150938" y="690563"/>
            <a:ext cx="4557712" cy="3417887"/>
          </a:xfrm>
          <a:ln w="12700" cap="flat">
            <a:solidFill>
              <a:schemeClr val="tx1"/>
            </a:solidFill>
          </a:ln>
        </p:spPr>
      </p:sp>
      <p:sp>
        <p:nvSpPr>
          <p:cNvPr id="507907" name="Rectangle 3"/>
          <p:cNvSpPr>
            <a:spLocks noGrp="1" noChangeArrowheads="1"/>
          </p:cNvSpPr>
          <p:nvPr>
            <p:ph type="body" idx="1"/>
          </p:nvPr>
        </p:nvSpPr>
        <p:spPr>
          <a:xfrm>
            <a:off x="914400" y="4343400"/>
            <a:ext cx="5029200" cy="4114800"/>
          </a:xfrm>
          <a:noFill/>
          <a:ln/>
        </p:spPr>
        <p:txBody>
          <a:bodyPr lIns="92414" tIns="45424" rIns="92414" bIns="45424"/>
          <a:lstStyle/>
          <a:p>
            <a:r>
              <a:rPr lang="en-US" altLang="ja-JP">
                <a:ea typeface="ＭＳ Ｐゴシック" pitchFamily="34" charset="-128"/>
              </a:rPr>
              <a:t>Enabling depth testing in OpenGL is very straightforward.</a:t>
            </a:r>
          </a:p>
          <a:p>
            <a:r>
              <a:rPr lang="en-US" altLang="ja-JP">
                <a:ea typeface="ＭＳ Ｐゴシック" pitchFamily="34" charset="-128"/>
              </a:rPr>
              <a:t>A depth buffer must be requested for your window, once again using the </a:t>
            </a:r>
            <a:r>
              <a:rPr lang="en-US" altLang="ja-JP">
                <a:latin typeface="Courier New" pitchFamily="49" charset="0"/>
                <a:ea typeface="ＭＳ Ｐゴシック" pitchFamily="34" charset="-128"/>
              </a:rPr>
              <a:t>glutInitDisplayMode()</a:t>
            </a:r>
            <a:r>
              <a:rPr lang="en-US" altLang="ja-JP">
                <a:ea typeface="ＭＳ Ｐゴシック" pitchFamily="34" charset="-128"/>
              </a:rPr>
              <a:t>, and the </a:t>
            </a:r>
            <a:r>
              <a:rPr lang="en-US" altLang="ja-JP">
                <a:latin typeface="Courier New" pitchFamily="49" charset="0"/>
                <a:ea typeface="ＭＳ Ｐゴシック" pitchFamily="34" charset="-128"/>
              </a:rPr>
              <a:t>GLUT_DEPTH</a:t>
            </a:r>
            <a:r>
              <a:rPr lang="en-US" altLang="ja-JP">
                <a:ea typeface="ＭＳ Ｐゴシック" pitchFamily="34" charset="-128"/>
              </a:rPr>
              <a:t> bit.</a:t>
            </a:r>
          </a:p>
          <a:p>
            <a:r>
              <a:rPr lang="en-US" altLang="ja-JP">
                <a:ea typeface="ＭＳ Ｐゴシック" pitchFamily="34" charset="-128"/>
              </a:rPr>
              <a:t>Once the window is created, the depth test is enabled using</a:t>
            </a:r>
            <a:br>
              <a:rPr lang="en-US" altLang="ja-JP">
                <a:ea typeface="ＭＳ Ｐゴシック" pitchFamily="34" charset="-128"/>
              </a:rPr>
            </a:br>
            <a:r>
              <a:rPr lang="en-US" altLang="ja-JP">
                <a:latin typeface="Courier New" pitchFamily="49" charset="0"/>
                <a:ea typeface="ＭＳ Ｐゴシック" pitchFamily="34" charset="-128"/>
              </a:rPr>
              <a:t>glEnable( GL_DEPTH_TEST )</a:t>
            </a:r>
            <a:r>
              <a:rPr lang="en-US" altLang="ja-JP">
                <a:ea typeface="ＭＳ Ｐゴシック" pitchFamily="34" charset="-128"/>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8E9BA52D-2F36-48D5-B826-A4C851545216}" type="slidenum">
              <a:rPr lang="en-US" altLang="ja-JP">
                <a:latin typeface="Arial" pitchFamily="34" charset="0"/>
                <a:ea typeface="ＭＳ Ｐゴシック" pitchFamily="34" charset="-128"/>
              </a:rPr>
              <a:pPr/>
              <a:t>3</a:t>
            </a:fld>
            <a:endParaRPr lang="en-US" altLang="ja-JP">
              <a:latin typeface="Arial" pitchFamily="34" charset="0"/>
              <a:ea typeface="ＭＳ Ｐゴシック" pitchFamily="34" charset="-128"/>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914400" y="4343400"/>
            <a:ext cx="5029200" cy="4114800"/>
          </a:xfrm>
          <a:noFill/>
          <a:ln/>
        </p:spPr>
        <p:txBody>
          <a:bodyPr/>
          <a:lstStyle/>
          <a:p>
            <a:pPr eaLnBrk="1" hangingPunct="1"/>
            <a:r>
              <a:rPr lang="en-US" altLang="ja-JP" smtClean="0">
                <a:latin typeface="Arial" pitchFamily="34" charset="0"/>
                <a:ea typeface="ＭＳ Ｐゴシック" pitchFamily="34" charset="-128"/>
              </a:rPr>
              <a:t>Transformations are used both by the applications programmer to move and orient objects (either statically or dynamically) and by OpenGL to implement the viewing pipeline. </a:t>
            </a:r>
          </a:p>
          <a:p>
            <a:pPr eaLnBrk="1" hangingPunct="1"/>
            <a:r>
              <a:rPr lang="en-US" altLang="ja-JP" smtClean="0">
                <a:latin typeface="Arial" pitchFamily="34" charset="0"/>
                <a:ea typeface="ＭＳ Ｐゴシック" pitchFamily="34" charset="-128"/>
              </a:rPr>
              <a:t>Three transformations (model-view, perspective, texture) are part of the state. Their matrices can be set by application programs but the operations are carried out within the viewing pipeline.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1CAA5115-37FC-4DE1-823B-8EE5092A6DBC}" type="slidenum">
              <a:rPr lang="en-US" altLang="ja-JP">
                <a:latin typeface="Arial" pitchFamily="34" charset="0"/>
                <a:ea typeface="ＭＳ Ｐゴシック" pitchFamily="34" charset="-128"/>
              </a:rPr>
              <a:pPr/>
              <a:t>4</a:t>
            </a:fld>
            <a:endParaRPr lang="en-US" altLang="ja-JP">
              <a:latin typeface="Arial" pitchFamily="34" charset="0"/>
              <a:ea typeface="ＭＳ Ｐゴシック" pitchFamily="34" charset="-128"/>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914400" y="4343400"/>
            <a:ext cx="5029200" cy="4114800"/>
          </a:xfrm>
          <a:noFill/>
          <a:ln/>
        </p:spPr>
        <p:txBody>
          <a:bodyPr/>
          <a:lstStyle/>
          <a:p>
            <a:pPr eaLnBrk="1" hangingPunct="1"/>
            <a:r>
              <a:rPr lang="en-US" altLang="ja-JP" smtClean="0">
                <a:latin typeface="Arial" pitchFamily="34" charset="0"/>
                <a:ea typeface="ＭＳ Ｐゴシック" pitchFamily="34" charset="-128"/>
              </a:rPr>
              <a:t>This model has become know as the synthetic camera model.</a:t>
            </a:r>
          </a:p>
          <a:p>
            <a:pPr eaLnBrk="1" hangingPunct="1"/>
            <a:r>
              <a:rPr lang="en-US" altLang="ja-JP" smtClean="0">
                <a:latin typeface="Arial" pitchFamily="34" charset="0"/>
                <a:ea typeface="ＭＳ Ｐゴシック" pitchFamily="34" charset="-128"/>
              </a:rPr>
              <a:t>Note that both the objects to be viewed and the camera are three-dimensional while the resulting image is two dimensional.</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AB03AC95-ADD9-4FFE-BEC5-26FD6BDD18C9}" type="slidenum">
              <a:rPr lang="en-US" altLang="ja-JP">
                <a:latin typeface="Arial" pitchFamily="34" charset="0"/>
                <a:ea typeface="ＭＳ Ｐゴシック" pitchFamily="34" charset="-128"/>
              </a:rPr>
              <a:pPr/>
              <a:t>5</a:t>
            </a:fld>
            <a:endParaRPr lang="en-US" altLang="ja-JP">
              <a:latin typeface="Arial" pitchFamily="34" charset="0"/>
              <a:ea typeface="ＭＳ Ｐゴシック" pitchFamily="34" charset="-128"/>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altLang="ja-JP" smtClean="0">
                <a:latin typeface="Arial" pitchFamily="34" charset="0"/>
                <a:ea typeface="ＭＳ Ｐゴシック" pitchFamily="34" charset="-128"/>
              </a:rPr>
              <a:t>Note that human vision and a camera lens have cone-shaped viewing volumes. OpenGL (and almost all computer graphics APIs) describe a pyramid-shaped viewing volume. Therefore, the computer will </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see</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 differently from the natural viewpoints, especially along the edges of viewing volumes. This is particularly pronounced for wide-angle </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fish-eye</a:t>
            </a:r>
            <a:r>
              <a:rPr lang="en-US" altLang="ja-JP" smtClean="0">
                <a:latin typeface="Times New Roman" pitchFamily="18" charset="0"/>
                <a:ea typeface="ＭＳ Ｐゴシック" pitchFamily="34" charset="-128"/>
              </a:rPr>
              <a:t>”</a:t>
            </a:r>
            <a:r>
              <a:rPr lang="en-US" altLang="ja-JP" smtClean="0">
                <a:latin typeface="Arial" pitchFamily="34" charset="0"/>
                <a:ea typeface="ＭＳ Ｐゴシック" pitchFamily="34" charset="-128"/>
              </a:rPr>
              <a:t> camera lenses.</a:t>
            </a:r>
            <a:endParaRPr lang="en-US" altLang="ja-JP"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58CE566E-F3D6-4703-B7A9-A63F4089F29D}" type="slidenum">
              <a:rPr lang="en-US" altLang="ja-JP">
                <a:latin typeface="Arial" pitchFamily="34" charset="0"/>
                <a:ea typeface="ＭＳ Ｐゴシック" pitchFamily="34" charset="-128"/>
              </a:rPr>
              <a:pPr/>
              <a:t>6</a:t>
            </a:fld>
            <a:endParaRPr lang="en-US" altLang="ja-JP">
              <a:latin typeface="Arial" pitchFamily="34" charset="0"/>
              <a:ea typeface="ＭＳ Ｐゴシック" pitchFamily="34" charset="-128"/>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altLang="ja-JP" smtClean="0">
                <a:latin typeface="Arial" pitchFamily="34" charset="0"/>
                <a:ea typeface="ＭＳ Ｐゴシック" pitchFamily="34" charset="-128"/>
              </a:rPr>
              <a:t>Every transformation can be thought of as changing the representation of a vertex from one coordinate system or frame to another. Thus, initially vertices are specified in world or application coordinates. However, to view them, OpenGL must convert these representations to ones in the reference system of the camera. This change of representations is described by a transformation matrix (the model-view matrix). Similarly, the projection matrix converts from camera coordinates to window coordinates.</a:t>
            </a:r>
            <a:endParaRPr lang="en-US" altLang="ja-JP"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9E791803-4E0C-455D-9E62-A34893837466}" type="slidenum">
              <a:rPr lang="en-US" altLang="ja-JP">
                <a:latin typeface="Arial" pitchFamily="34" charset="0"/>
                <a:ea typeface="ＭＳ Ｐゴシック" pitchFamily="34" charset="-128"/>
              </a:rPr>
              <a:pPr/>
              <a:t>7</a:t>
            </a:fld>
            <a:endParaRPr lang="en-US" altLang="ja-JP">
              <a:latin typeface="Arial" pitchFamily="34" charset="0"/>
              <a:ea typeface="ＭＳ Ｐゴシック" pitchFamily="34" charset="-128"/>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xfrm>
            <a:off x="914400" y="4343400"/>
            <a:ext cx="5029200" cy="4114800"/>
          </a:xfrm>
          <a:noFill/>
          <a:ln/>
        </p:spPr>
        <p:txBody>
          <a:bodyPr/>
          <a:lstStyle/>
          <a:p>
            <a:pPr eaLnBrk="1" hangingPunct="1"/>
            <a:r>
              <a:rPr lang="en-US" altLang="ja-JP" smtClean="0">
                <a:latin typeface="Arial" pitchFamily="34" charset="0"/>
                <a:ea typeface="ＭＳ Ｐゴシック" pitchFamily="34" charset="-128"/>
              </a:rPr>
              <a:t>The transformations supported by OpenGL are a special class that is important for graphical applications and for problems in science and engineering. In particular, affine transformations will not alter the type of object. A transformed line (polygon, quadric) is still a line (polygon, quadric).</a:t>
            </a:r>
          </a:p>
          <a:p>
            <a:pPr eaLnBrk="1" hangingPunct="1"/>
            <a:r>
              <a:rPr lang="en-US" altLang="ja-JP" smtClean="0">
                <a:latin typeface="Arial" pitchFamily="34" charset="0"/>
                <a:ea typeface="ＭＳ Ｐゴシック" pitchFamily="34" charset="-128"/>
              </a:rPr>
              <a:t>Any composition of affine transformations is still affine. For example, a rotation followed by a translation followed by a projection preserves lines and polygons.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90ACDB8E-5499-4F25-8760-EA3FFB280226}" type="slidenum">
              <a:rPr lang="en-US" altLang="ja-JP">
                <a:latin typeface="Arial" pitchFamily="34" charset="0"/>
                <a:ea typeface="ＭＳ Ｐゴシック" pitchFamily="34" charset="-128"/>
              </a:rPr>
              <a:pPr/>
              <a:t>8</a:t>
            </a:fld>
            <a:endParaRPr lang="en-US" altLang="ja-JP">
              <a:latin typeface="Arial" pitchFamily="34" charset="0"/>
              <a:ea typeface="ＭＳ Ｐゴシック" pitchFamily="34" charset="-128"/>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en-US" altLang="ja-JP" smtClean="0">
                <a:latin typeface="Arial" pitchFamily="34" charset="0"/>
                <a:ea typeface="ＭＳ Ｐゴシック" pitchFamily="34" charset="-128"/>
              </a:rPr>
              <a:t>A 3D vertex is represented by a 4-tuple vector (homogeneous coordinate system).  </a:t>
            </a:r>
          </a:p>
          <a:p>
            <a:pPr eaLnBrk="1" hangingPunct="1"/>
            <a:r>
              <a:rPr lang="en-US" altLang="ja-JP" smtClean="0">
                <a:latin typeface="Arial" pitchFamily="34" charset="0"/>
                <a:ea typeface="ＭＳ Ｐゴシック" pitchFamily="34" charset="-128"/>
              </a:rPr>
              <a:t>Why is a 4-tuple vector used for a 3D (</a:t>
            </a:r>
            <a:r>
              <a:rPr lang="en-US" altLang="ja-JP" i="1" smtClean="0">
                <a:latin typeface="Arial" pitchFamily="34" charset="0"/>
                <a:ea typeface="ＭＳ Ｐゴシック" pitchFamily="34" charset="-128"/>
              </a:rPr>
              <a:t>x, y, z</a:t>
            </a:r>
            <a:r>
              <a:rPr lang="en-US" altLang="ja-JP" smtClean="0">
                <a:latin typeface="Arial" pitchFamily="34" charset="0"/>
                <a:ea typeface="ＭＳ Ｐゴシック" pitchFamily="34" charset="-128"/>
              </a:rPr>
              <a:t>) vertex? To ensure that all matrix operations are multiplications. </a:t>
            </a:r>
          </a:p>
          <a:p>
            <a:pPr eaLnBrk="1" hangingPunct="1"/>
            <a:r>
              <a:rPr lang="en-US" altLang="ja-JP" smtClean="0">
                <a:latin typeface="Arial" pitchFamily="34" charset="0"/>
                <a:ea typeface="ＭＳ Ｐゴシック" pitchFamily="34" charset="-128"/>
              </a:rPr>
              <a:t>If w is changed from 1.0, we can recover </a:t>
            </a:r>
            <a:r>
              <a:rPr lang="en-US" altLang="ja-JP" i="1" smtClean="0">
                <a:latin typeface="Arial" pitchFamily="34" charset="0"/>
                <a:ea typeface="ＭＳ Ｐゴシック" pitchFamily="34" charset="-128"/>
              </a:rPr>
              <a:t>x</a:t>
            </a:r>
            <a:r>
              <a:rPr lang="en-US" altLang="ja-JP" smtClean="0">
                <a:latin typeface="Arial" pitchFamily="34" charset="0"/>
                <a:ea typeface="ＭＳ Ｐゴシック" pitchFamily="34" charset="-128"/>
              </a:rPr>
              <a:t>, </a:t>
            </a:r>
            <a:r>
              <a:rPr lang="en-US" altLang="ja-JP" i="1" smtClean="0">
                <a:latin typeface="Arial" pitchFamily="34" charset="0"/>
                <a:ea typeface="ＭＳ Ｐゴシック" pitchFamily="34" charset="-128"/>
              </a:rPr>
              <a:t>y</a:t>
            </a:r>
            <a:r>
              <a:rPr lang="en-US" altLang="ja-JP" smtClean="0">
                <a:latin typeface="Arial" pitchFamily="34" charset="0"/>
                <a:ea typeface="ＭＳ Ｐゴシック" pitchFamily="34" charset="-128"/>
              </a:rPr>
              <a:t> and </a:t>
            </a:r>
            <a:r>
              <a:rPr lang="en-US" altLang="ja-JP" i="1" smtClean="0">
                <a:latin typeface="Arial" pitchFamily="34" charset="0"/>
                <a:ea typeface="ＭＳ Ｐゴシック" pitchFamily="34" charset="-128"/>
              </a:rPr>
              <a:t>z</a:t>
            </a:r>
            <a:r>
              <a:rPr lang="en-US" altLang="ja-JP" smtClean="0">
                <a:latin typeface="Arial" pitchFamily="34" charset="0"/>
                <a:ea typeface="ＭＳ Ｐゴシック" pitchFamily="34" charset="-128"/>
              </a:rPr>
              <a:t> by division by w. Generally, only perspective transformations change </a:t>
            </a:r>
            <a:r>
              <a:rPr lang="en-US" altLang="ja-JP" i="1" smtClean="0">
                <a:latin typeface="Arial" pitchFamily="34" charset="0"/>
                <a:ea typeface="ＭＳ Ｐゴシック" pitchFamily="34" charset="-128"/>
              </a:rPr>
              <a:t>w</a:t>
            </a:r>
            <a:r>
              <a:rPr lang="en-US" altLang="ja-JP" smtClean="0">
                <a:latin typeface="Arial" pitchFamily="34" charset="0"/>
                <a:ea typeface="ＭＳ Ｐゴシック" pitchFamily="34" charset="-128"/>
              </a:rPr>
              <a:t> and require this perspective division in the pipeline.</a:t>
            </a:r>
          </a:p>
          <a:p>
            <a:pPr eaLnBrk="1" hangingPunct="1"/>
            <a:endParaRPr lang="en-US" altLang="ja-JP"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E2228915-84A6-4165-9113-FD08494AFC7A}" type="slidenum">
              <a:rPr lang="en-US" altLang="ja-JP">
                <a:latin typeface="Arial" pitchFamily="34" charset="0"/>
                <a:ea typeface="ＭＳ Ｐゴシック" pitchFamily="34" charset="-128"/>
              </a:rPr>
              <a:pPr/>
              <a:t>9</a:t>
            </a:fld>
            <a:endParaRPr lang="en-US" altLang="ja-JP">
              <a:latin typeface="Arial" pitchFamily="34" charset="0"/>
              <a:ea typeface="ＭＳ Ｐゴシック" pitchFamily="34" charset="-128"/>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xfrm>
            <a:off x="914400" y="4343400"/>
            <a:ext cx="5029200" cy="4114800"/>
          </a:xfrm>
          <a:noFill/>
          <a:ln/>
        </p:spPr>
        <p:txBody>
          <a:bodyPr/>
          <a:lstStyle/>
          <a:p>
            <a:pPr eaLnBrk="1" hangingPunct="1"/>
            <a:r>
              <a:rPr lang="en-US" altLang="ja-JP" smtClean="0">
                <a:latin typeface="Arial" pitchFamily="34" charset="0"/>
                <a:ea typeface="ＭＳ Ｐゴシック" pitchFamily="34" charset="-128"/>
              </a:rPr>
              <a:t>Perspective projection and translation require 4th row and column, or operations would require addition, as well as multiplication.</a:t>
            </a:r>
          </a:p>
          <a:p>
            <a:pPr eaLnBrk="1" hangingPunct="1"/>
            <a:r>
              <a:rPr lang="en-US" altLang="ja-JP" smtClean="0">
                <a:latin typeface="Arial" pitchFamily="34" charset="0"/>
                <a:ea typeface="ＭＳ Ｐゴシック" pitchFamily="34" charset="-128"/>
              </a:rPr>
              <a:t>For operations other than perspective projection, the fourth row is always </a:t>
            </a:r>
            <a:br>
              <a:rPr lang="en-US" altLang="ja-JP" smtClean="0">
                <a:latin typeface="Arial" pitchFamily="34" charset="0"/>
                <a:ea typeface="ＭＳ Ｐゴシック" pitchFamily="34" charset="-128"/>
              </a:rPr>
            </a:br>
            <a:r>
              <a:rPr lang="en-US" altLang="ja-JP" smtClean="0">
                <a:latin typeface="Arial" pitchFamily="34" charset="0"/>
                <a:ea typeface="ＭＳ Ｐゴシック" pitchFamily="34" charset="-128"/>
              </a:rPr>
              <a:t>(0, 0, 0, 1) which leaves w unchanged..</a:t>
            </a:r>
          </a:p>
          <a:p>
            <a:pPr eaLnBrk="1" hangingPunct="1"/>
            <a:r>
              <a:rPr lang="en-US" altLang="ja-JP" smtClean="0">
                <a:latin typeface="Arial" pitchFamily="34" charset="0"/>
                <a:ea typeface="ＭＳ Ｐゴシック" pitchFamily="34" charset="-128"/>
              </a:rPr>
              <a:t>Because OpenGL only multiplies a matrix on the right, the programmer must remember that the last matrix specified is the first applied.</a:t>
            </a:r>
          </a:p>
          <a:p>
            <a:pPr eaLnBrk="1" hangingPunct="1"/>
            <a:endParaRPr lang="en-US" altLang="ja-JP" smtClean="0">
              <a:latin typeface="Arial"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pitchFamily="50" charset="-128"/>
            </a:endParaRPr>
          </a:p>
        </p:txBody>
      </p:sp>
      <p:sp>
        <p:nvSpPr>
          <p:cNvPr id="63490"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按一下以編輯母片標題樣式</a:t>
            </a:r>
          </a:p>
        </p:txBody>
      </p:sp>
      <p:sp>
        <p:nvSpPr>
          <p:cNvPr id="63491"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ja-JP" altLang="en-US"/>
              <a:t>按一下以編輯母片副標題樣式</a:t>
            </a:r>
          </a:p>
        </p:txBody>
      </p:sp>
      <p:sp>
        <p:nvSpPr>
          <p:cNvPr id="5" name="Rectangle 4"/>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smtClean="0"/>
            </a:lvl1pPr>
          </a:lstStyle>
          <a:p>
            <a:pPr>
              <a:defRPr/>
            </a:pPr>
            <a:fld id="{DA0042DD-F8BD-40C7-AA8B-D4A061A44EE6}"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844759E8-1EEE-4674-8FE3-534785611908}"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5576B4A7-E4CB-40A4-B5D7-8B65AF161DCE}"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851408B5-D257-4CCA-A088-227404A6519A}"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132D0CA8-AE3B-47D7-962C-984330072FF0}"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ED823A41-D961-4847-B6EF-96FF157037E8}"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pPr>
              <a:defRPr/>
            </a:pPr>
            <a:fld id="{B4A38206-51B7-4C6F-81C0-D920685504E4}"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pPr>
              <a:defRPr/>
            </a:pPr>
            <a:fld id="{4BB4E1D9-A325-4DAC-816B-17FB24FF0B47}"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pPr>
              <a:defRPr/>
            </a:pPr>
            <a:fld id="{08F6F381-9B91-4199-814E-660098FFD91B}"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CAF85C2E-FEEB-4F7A-B0F1-AB01B6396BC3}"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5CDF5198-19DB-4E9F-BBEC-B12F6B317CD5}"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按一下以編輯母片標題樣式</a:t>
            </a:r>
          </a:p>
        </p:txBody>
      </p:sp>
      <p:sp>
        <p:nvSpPr>
          <p:cNvPr id="5123"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按一下以編輯母片</a:t>
            </a:r>
          </a:p>
          <a:p>
            <a:pPr lvl="1"/>
            <a:r>
              <a:rPr lang="ja-JP" altLang="en-US" smtClean="0"/>
              <a:t>第二層</a:t>
            </a:r>
          </a:p>
          <a:p>
            <a:pPr lvl="2"/>
            <a:r>
              <a:rPr lang="ja-JP" altLang="en-US" smtClean="0"/>
              <a:t>第三層</a:t>
            </a:r>
          </a:p>
          <a:p>
            <a:pPr lvl="3"/>
            <a:r>
              <a:rPr lang="ja-JP" altLang="en-US" smtClean="0"/>
              <a:t>第四層</a:t>
            </a:r>
          </a:p>
          <a:p>
            <a:pPr lvl="4"/>
            <a:r>
              <a:rPr lang="ja-JP" altLang="en-US" smtClean="0"/>
              <a:t>第五層</a:t>
            </a:r>
          </a:p>
        </p:txBody>
      </p:sp>
      <p:sp>
        <p:nvSpPr>
          <p:cNvPr id="62468"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pitchFamily="50" charset="-128"/>
            </a:endParaRPr>
          </a:p>
        </p:txBody>
      </p:sp>
      <p:sp>
        <p:nvSpPr>
          <p:cNvPr id="6246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ja-JP" altLang="en-US">
              <a:ea typeface="ＭＳ Ｐゴシック" pitchFamily="50" charset="-128"/>
            </a:endParaRPr>
          </a:p>
        </p:txBody>
      </p:sp>
      <p:sp>
        <p:nvSpPr>
          <p:cNvPr id="62470"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smtClean="0">
                <a:ea typeface="ＭＳ Ｐゴシック" pitchFamily="50" charset="-128"/>
              </a:defRPr>
            </a:lvl1pPr>
          </a:lstStyle>
          <a:p>
            <a:pPr>
              <a:defRPr/>
            </a:pPr>
            <a:endParaRPr lang="en-US" altLang="ja-JP"/>
          </a:p>
        </p:txBody>
      </p:sp>
      <p:sp>
        <p:nvSpPr>
          <p:cNvPr id="6247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smtClean="0">
                <a:ea typeface="ＭＳ Ｐゴシック" pitchFamily="50" charset="-128"/>
              </a:defRPr>
            </a:lvl1pPr>
          </a:lstStyle>
          <a:p>
            <a:pPr>
              <a:defRPr/>
            </a:pPr>
            <a:endParaRPr lang="en-US" altLang="ja-JP"/>
          </a:p>
        </p:txBody>
      </p:sp>
      <p:sp>
        <p:nvSpPr>
          <p:cNvPr id="62472"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smtClean="0">
                <a:ea typeface="ＭＳ Ｐゴシック" pitchFamily="50" charset="-128"/>
              </a:defRPr>
            </a:lvl1pPr>
          </a:lstStyle>
          <a:p>
            <a:pPr>
              <a:defRPr/>
            </a:pPr>
            <a:fld id="{1DDDE29C-B38F-4015-B0C5-39683D7F79A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22"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iming>
    <p:tnLst>
      <p:par>
        <p:cTn id="1" dur="indefinite" restart="never" nodeType="tmRoot"/>
      </p:par>
    </p:tnLst>
  </p:timing>
  <p:txStyles>
    <p:titleStyle>
      <a:lvl1pPr algn="l" rtl="0" eaLnBrk="0" fontAlgn="base" hangingPunct="0">
        <a:spcBef>
          <a:spcPct val="0"/>
        </a:spcBef>
        <a:spcAft>
          <a:spcPct val="0"/>
        </a:spcAft>
        <a:defRPr kumimoji="1" sz="3800">
          <a:solidFill>
            <a:schemeClr val="tx2"/>
          </a:solidFill>
          <a:latin typeface="+mj-lt"/>
          <a:ea typeface="+mj-ea"/>
          <a:cs typeface="+mj-cs"/>
        </a:defRPr>
      </a:lvl1pPr>
      <a:lvl2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2pPr>
      <a:lvl3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3pPr>
      <a:lvl4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4pPr>
      <a:lvl5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5pPr>
      <a:lvl6pPr marL="457200" algn="l" rtl="0" fontAlgn="base">
        <a:spcBef>
          <a:spcPct val="0"/>
        </a:spcBef>
        <a:spcAft>
          <a:spcPct val="0"/>
        </a:spcAft>
        <a:defRPr kumimoji="1" sz="3800">
          <a:solidFill>
            <a:schemeClr val="tx2"/>
          </a:solidFill>
          <a:latin typeface="Verdana" pitchFamily="34" charset="0"/>
          <a:ea typeface="ＭＳ Ｐゴシック" pitchFamily="50" charset="-128"/>
        </a:defRPr>
      </a:lvl6pPr>
      <a:lvl7pPr marL="914400" algn="l" rtl="0" fontAlgn="base">
        <a:spcBef>
          <a:spcPct val="0"/>
        </a:spcBef>
        <a:spcAft>
          <a:spcPct val="0"/>
        </a:spcAft>
        <a:defRPr kumimoji="1" sz="3800">
          <a:solidFill>
            <a:schemeClr val="tx2"/>
          </a:solidFill>
          <a:latin typeface="Verdana" pitchFamily="34" charset="0"/>
          <a:ea typeface="ＭＳ Ｐゴシック" pitchFamily="50" charset="-128"/>
        </a:defRPr>
      </a:lvl7pPr>
      <a:lvl8pPr marL="1371600" algn="l" rtl="0" fontAlgn="base">
        <a:spcBef>
          <a:spcPct val="0"/>
        </a:spcBef>
        <a:spcAft>
          <a:spcPct val="0"/>
        </a:spcAft>
        <a:defRPr kumimoji="1" sz="3800">
          <a:solidFill>
            <a:schemeClr val="tx2"/>
          </a:solidFill>
          <a:latin typeface="Verdana" pitchFamily="34" charset="0"/>
          <a:ea typeface="ＭＳ Ｐゴシック" pitchFamily="50" charset="-128"/>
        </a:defRPr>
      </a:lvl8pPr>
      <a:lvl9pPr marL="1828800" algn="l" rtl="0" fontAlgn="base">
        <a:spcBef>
          <a:spcPct val="0"/>
        </a:spcBef>
        <a:spcAft>
          <a:spcPct val="0"/>
        </a:spcAft>
        <a:defRPr kumimoji="1" sz="3800">
          <a:solidFill>
            <a:schemeClr val="tx2"/>
          </a:solidFill>
          <a:latin typeface="Verdana" pitchFamily="34" charset="0"/>
          <a:ea typeface="ＭＳ Ｐゴシック" pitchFamily="50" charset="-128"/>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kumimoji="1"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kumimoji="1" sz="2600">
          <a:solidFill>
            <a:schemeClr val="tx1"/>
          </a:solidFill>
          <a:latin typeface="+mn-lt"/>
          <a:ea typeface="+mn-ea"/>
        </a:defRPr>
      </a:lvl2pPr>
      <a:lvl3pPr marL="1304925" indent="-395288" algn="l" rtl="0" eaLnBrk="0" fontAlgn="base" hangingPunct="0">
        <a:spcBef>
          <a:spcPct val="20000"/>
        </a:spcBef>
        <a:spcAft>
          <a:spcPct val="0"/>
        </a:spcAft>
        <a:buClr>
          <a:schemeClr val="accent2"/>
        </a:buClr>
        <a:buFont typeface="Wingdings" pitchFamily="2" charset="2"/>
        <a:buChar char="o"/>
        <a:defRPr kumimoji="1" sz="2300">
          <a:solidFill>
            <a:schemeClr val="tx1"/>
          </a:solidFill>
          <a:latin typeface="+mn-lt"/>
          <a:ea typeface="+mn-ea"/>
        </a:defRPr>
      </a:lvl3pPr>
      <a:lvl4pPr marL="1693863" indent="-387350" algn="l" rtl="0" eaLnBrk="0" fontAlgn="base" hangingPunct="0">
        <a:spcBef>
          <a:spcPct val="20000"/>
        </a:spcBef>
        <a:spcAft>
          <a:spcPct val="0"/>
        </a:spcAft>
        <a:buClr>
          <a:schemeClr val="accent2"/>
        </a:buClr>
        <a:buFont typeface="Wingdings" pitchFamily="2" charset="2"/>
        <a:buChar char="n"/>
        <a:defRPr kumimoji="1" sz="2000">
          <a:solidFill>
            <a:schemeClr val="tx1"/>
          </a:solidFill>
          <a:latin typeface="+mn-lt"/>
          <a:ea typeface="+mn-ea"/>
        </a:defRPr>
      </a:lvl4pPr>
      <a:lvl5pPr marL="2093913" indent="-398463" algn="l" rtl="0" eaLnBrk="0" fontAlgn="base" hangingPunct="0">
        <a:spcBef>
          <a:spcPct val="25000"/>
        </a:spcBef>
        <a:spcAft>
          <a:spcPct val="0"/>
        </a:spcAft>
        <a:buClr>
          <a:schemeClr val="accent2"/>
        </a:buClr>
        <a:buFont typeface="Wingdings" pitchFamily="2" charset="2"/>
        <a:buChar char="§"/>
        <a:defRPr kumimoji="1" sz="2000">
          <a:solidFill>
            <a:schemeClr val="tx1"/>
          </a:solidFill>
          <a:latin typeface="+mn-lt"/>
          <a:ea typeface="+mn-ea"/>
        </a:defRPr>
      </a:lvl5pPr>
      <a:lvl6pPr marL="25511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oleObject" Target="../embeddings/oleObject5.bin"/><Relationship Id="rId7"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2.png"/><Relationship Id="rId11" Type="http://schemas.openxmlformats.org/officeDocument/2006/relationships/oleObject" Target="../embeddings/oleObject7.bin"/><Relationship Id="rId5" Type="http://schemas.openxmlformats.org/officeDocument/2006/relationships/image" Target="../media/image11.png"/><Relationship Id="rId10" Type="http://schemas.openxmlformats.org/officeDocument/2006/relationships/image" Target="../media/image15.png"/><Relationship Id="rId4" Type="http://schemas.openxmlformats.org/officeDocument/2006/relationships/image" Target="../media/image10.png"/><Relationship Id="rId9" Type="http://schemas.openxmlformats.org/officeDocument/2006/relationships/oleObject" Target="../embeddings/oleObject6.bin"/></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pPr eaLnBrk="1" hangingPunct="1"/>
            <a:r>
              <a:rPr lang="en-US" altLang="ja-JP" smtClean="0"/>
              <a:t>Computer Graphics</a:t>
            </a:r>
          </a:p>
        </p:txBody>
      </p:sp>
      <p:sp>
        <p:nvSpPr>
          <p:cNvPr id="7171" name="Rectangle 3"/>
          <p:cNvSpPr>
            <a:spLocks noGrp="1" noChangeArrowheads="1"/>
          </p:cNvSpPr>
          <p:nvPr>
            <p:ph type="subTitle" idx="1"/>
          </p:nvPr>
        </p:nvSpPr>
        <p:spPr/>
        <p:txBody>
          <a:bodyPr/>
          <a:lstStyle/>
          <a:p>
            <a:pPr eaLnBrk="1" hangingPunct="1"/>
            <a:r>
              <a:rPr lang="en-US" altLang="ja-JP" smtClean="0"/>
              <a:t>Bing-Yu Chen</a:t>
            </a:r>
            <a:br>
              <a:rPr lang="en-US" altLang="ja-JP" smtClean="0"/>
            </a:br>
            <a:r>
              <a:rPr lang="en-US" altLang="ja-JP" smtClean="0"/>
              <a:t>National Taiwan University</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ja-JP" smtClean="0"/>
              <a:t>OpenGL Matrices</a:t>
            </a:r>
          </a:p>
        </p:txBody>
      </p:sp>
      <p:sp>
        <p:nvSpPr>
          <p:cNvPr id="17411" name="Rectangle 3"/>
          <p:cNvSpPr>
            <a:spLocks noGrp="1" noChangeArrowheads="1"/>
          </p:cNvSpPr>
          <p:nvPr>
            <p:ph type="body" idx="1"/>
          </p:nvPr>
        </p:nvSpPr>
        <p:spPr/>
        <p:txBody>
          <a:bodyPr/>
          <a:lstStyle/>
          <a:p>
            <a:pPr eaLnBrk="1" hangingPunct="1"/>
            <a:r>
              <a:rPr lang="en-US" altLang="ja-JP" sz="2600" dirty="0" smtClean="0"/>
              <a:t>In OpenGL matrices are part of the state</a:t>
            </a:r>
          </a:p>
          <a:p>
            <a:pPr eaLnBrk="1" hangingPunct="1"/>
            <a:r>
              <a:rPr lang="en-US" altLang="ja-JP" sz="2600" dirty="0" smtClean="0"/>
              <a:t>Three types</a:t>
            </a:r>
          </a:p>
          <a:p>
            <a:pPr lvl="1" eaLnBrk="1" hangingPunct="1"/>
            <a:r>
              <a:rPr lang="en-US" altLang="ja-JP" sz="2200" dirty="0" smtClean="0"/>
              <a:t>Model-View (</a:t>
            </a:r>
            <a:r>
              <a:rPr lang="en-US" altLang="ja-JP" sz="2200" b="1" dirty="0" smtClean="0">
                <a:latin typeface="Courier New" pitchFamily="49" charset="0"/>
              </a:rPr>
              <a:t>GL_MODEL_VIEW</a:t>
            </a:r>
            <a:r>
              <a:rPr lang="en-US" altLang="ja-JP" sz="2200" dirty="0" smtClean="0"/>
              <a:t>)</a:t>
            </a:r>
          </a:p>
          <a:p>
            <a:pPr lvl="1" eaLnBrk="1" hangingPunct="1"/>
            <a:r>
              <a:rPr lang="en-US" altLang="ja-JP" sz="2200" dirty="0" smtClean="0"/>
              <a:t>Projection (</a:t>
            </a:r>
            <a:r>
              <a:rPr lang="en-US" altLang="ja-JP" sz="2200" b="1" dirty="0" smtClean="0">
                <a:latin typeface="Courier New" pitchFamily="49" charset="0"/>
              </a:rPr>
              <a:t>GL_PROJECTION</a:t>
            </a:r>
            <a:r>
              <a:rPr lang="en-US" altLang="ja-JP" sz="2200" dirty="0" smtClean="0"/>
              <a:t>)</a:t>
            </a:r>
          </a:p>
          <a:p>
            <a:pPr lvl="1" eaLnBrk="1" hangingPunct="1"/>
            <a:r>
              <a:rPr lang="en-US" altLang="ja-JP" sz="2200" dirty="0" smtClean="0"/>
              <a:t>Texture (</a:t>
            </a:r>
            <a:r>
              <a:rPr lang="en-US" altLang="ja-JP" sz="2200" b="1" dirty="0" smtClean="0">
                <a:latin typeface="Courier New" pitchFamily="49" charset="0"/>
              </a:rPr>
              <a:t>GL_TEXTURE</a:t>
            </a:r>
            <a:r>
              <a:rPr lang="en-US" altLang="ja-JP" sz="2200" dirty="0" smtClean="0"/>
              <a:t>)</a:t>
            </a:r>
          </a:p>
          <a:p>
            <a:pPr lvl="1" eaLnBrk="1" hangingPunct="1"/>
            <a:r>
              <a:rPr lang="en-US" altLang="ja-JP" sz="2200" dirty="0" smtClean="0"/>
              <a:t>Color (</a:t>
            </a:r>
            <a:r>
              <a:rPr lang="en-US" altLang="ja-JP" sz="2200" b="1" dirty="0" smtClean="0">
                <a:latin typeface="Courier New" pitchFamily="49" charset="0"/>
              </a:rPr>
              <a:t>GL_COLOR</a:t>
            </a:r>
            <a:r>
              <a:rPr lang="en-US" altLang="ja-JP" sz="2200" dirty="0" smtClean="0"/>
              <a:t>)</a:t>
            </a:r>
          </a:p>
          <a:p>
            <a:pPr eaLnBrk="1" hangingPunct="1"/>
            <a:r>
              <a:rPr lang="en-US" altLang="ja-JP" sz="2600" dirty="0" smtClean="0"/>
              <a:t>Single set of functions for manipulation</a:t>
            </a:r>
          </a:p>
          <a:p>
            <a:pPr eaLnBrk="1" hangingPunct="1"/>
            <a:r>
              <a:rPr lang="en-US" altLang="ja-JP" sz="2600" dirty="0" smtClean="0"/>
              <a:t>Select which to manipulated by</a:t>
            </a:r>
          </a:p>
          <a:p>
            <a:pPr lvl="1" eaLnBrk="1" hangingPunct="1"/>
            <a:r>
              <a:rPr lang="en-US" altLang="ja-JP" sz="2200" b="1" dirty="0" err="1" smtClean="0">
                <a:latin typeface="Courier New" pitchFamily="49" charset="0"/>
              </a:rPr>
              <a:t>glMatrixMode</a:t>
            </a:r>
            <a:r>
              <a:rPr lang="en-US" altLang="ja-JP" sz="2200" b="1" dirty="0" smtClean="0">
                <a:latin typeface="Courier New" pitchFamily="49" charset="0"/>
              </a:rPr>
              <a:t>(GL_MODEL_VIEW);</a:t>
            </a:r>
          </a:p>
          <a:p>
            <a:pPr lvl="1" eaLnBrk="1" hangingPunct="1"/>
            <a:r>
              <a:rPr lang="en-US" altLang="ja-JP" sz="2200" b="1" dirty="0" err="1" smtClean="0">
                <a:latin typeface="Courier New" pitchFamily="49" charset="0"/>
              </a:rPr>
              <a:t>glMatrixMode</a:t>
            </a:r>
            <a:r>
              <a:rPr lang="en-US" altLang="ja-JP" sz="2200" b="1" dirty="0" smtClean="0">
                <a:latin typeface="Courier New" pitchFamily="49" charset="0"/>
              </a:rPr>
              <a:t>(GL_PROJECTION);</a:t>
            </a:r>
            <a:endParaRPr lang="en-US" altLang="ja-JP" sz="2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p:txBody>
          <a:bodyPr/>
          <a:lstStyle/>
          <a:p>
            <a:pPr eaLnBrk="1" hangingPunct="1"/>
            <a:r>
              <a:rPr lang="en-US" altLang="ja-JP" smtClean="0"/>
              <a:t>Matrix Operations</a:t>
            </a:r>
          </a:p>
        </p:txBody>
      </p:sp>
      <p:sp>
        <p:nvSpPr>
          <p:cNvPr id="22531" name="Rectangle 5"/>
          <p:cNvSpPr>
            <a:spLocks noGrp="1" noChangeArrowheads="1"/>
          </p:cNvSpPr>
          <p:nvPr>
            <p:ph type="body" idx="1"/>
          </p:nvPr>
        </p:nvSpPr>
        <p:spPr/>
        <p:txBody>
          <a:bodyPr/>
          <a:lstStyle/>
          <a:p>
            <a:pPr eaLnBrk="1" hangingPunct="1">
              <a:lnSpc>
                <a:spcPct val="90000"/>
              </a:lnSpc>
            </a:pPr>
            <a:r>
              <a:rPr lang="en-US" altLang="ja-JP" sz="2100" dirty="0" smtClean="0"/>
              <a:t>Specify Current Matrix Stack</a:t>
            </a:r>
          </a:p>
          <a:p>
            <a:pPr marL="469900" lvl="1" indent="-469900" eaLnBrk="1" hangingPunct="1">
              <a:lnSpc>
                <a:spcPct val="90000"/>
              </a:lnSpc>
              <a:buNone/>
            </a:pPr>
            <a:r>
              <a:rPr lang="en-US" altLang="ja-JP" sz="2000" b="1" dirty="0" smtClean="0">
                <a:solidFill>
                  <a:schemeClr val="accent2"/>
                </a:solidFill>
                <a:latin typeface="Courier New" pitchFamily="49" charset="0"/>
              </a:rPr>
              <a:t>	</a:t>
            </a:r>
            <a:r>
              <a:rPr lang="en-US" altLang="ja-JP" sz="2000" b="1" dirty="0" err="1" smtClean="0">
                <a:solidFill>
                  <a:schemeClr val="accent2"/>
                </a:solidFill>
                <a:latin typeface="Courier New" pitchFamily="49" charset="0"/>
              </a:rPr>
              <a:t>glMatrixMode</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GL_MODELVIEW</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GL_PROJECTION, etc</a:t>
            </a:r>
            <a:r>
              <a:rPr lang="en-US" altLang="ja-JP" sz="2000" b="1" dirty="0" smtClean="0">
                <a:solidFill>
                  <a:schemeClr val="accent2"/>
                </a:solidFill>
                <a:latin typeface="Courier New" pitchFamily="49" charset="0"/>
              </a:rPr>
              <a:t> )</a:t>
            </a:r>
            <a:endParaRPr lang="en-US" altLang="ja-JP" sz="2100" dirty="0" smtClean="0"/>
          </a:p>
          <a:p>
            <a:pPr eaLnBrk="1" hangingPunct="1">
              <a:lnSpc>
                <a:spcPct val="90000"/>
              </a:lnSpc>
            </a:pPr>
            <a:r>
              <a:rPr lang="en-US" altLang="ja-JP" sz="2100" dirty="0" smtClean="0"/>
              <a:t>Matrix operations</a:t>
            </a:r>
          </a:p>
          <a:p>
            <a:pPr lvl="1" eaLnBrk="1" hangingPunct="1">
              <a:lnSpc>
                <a:spcPct val="90000"/>
              </a:lnSpc>
              <a:buFont typeface="Wingdings" pitchFamily="2" charset="2"/>
              <a:buNone/>
            </a:pPr>
            <a:r>
              <a:rPr lang="en-US" altLang="ja-JP" sz="2000" b="1" dirty="0" err="1" smtClean="0">
                <a:solidFill>
                  <a:schemeClr val="accent2"/>
                </a:solidFill>
                <a:latin typeface="Courier New" pitchFamily="49" charset="0"/>
              </a:rPr>
              <a:t>glLoadIdentity</a:t>
            </a:r>
            <a:r>
              <a:rPr lang="en-US" altLang="ja-JP" sz="2000" b="1" dirty="0" smtClean="0">
                <a:solidFill>
                  <a:schemeClr val="accent2"/>
                </a:solidFill>
                <a:latin typeface="Courier New" pitchFamily="49" charset="0"/>
              </a:rPr>
              <a:t>();</a:t>
            </a:r>
          </a:p>
          <a:p>
            <a:pPr lvl="1" eaLnBrk="1" hangingPunct="1">
              <a:lnSpc>
                <a:spcPct val="90000"/>
              </a:lnSpc>
              <a:buFont typeface="Wingdings" pitchFamily="2" charset="2"/>
              <a:buNone/>
            </a:pPr>
            <a:r>
              <a:rPr lang="en-US" altLang="ja-JP" sz="2000" b="1" dirty="0" err="1" smtClean="0">
                <a:solidFill>
                  <a:schemeClr val="accent2"/>
                </a:solidFill>
                <a:latin typeface="Courier New" pitchFamily="49" charset="0"/>
              </a:rPr>
              <a:t>glLoadMatrix</a:t>
            </a:r>
            <a:r>
              <a:rPr lang="en-US" altLang="ja-JP" sz="2000" b="1" dirty="0" smtClean="0">
                <a:solidFill>
                  <a:schemeClr val="accent2"/>
                </a:solidFill>
                <a:latin typeface="Courier New" pitchFamily="49" charset="0"/>
              </a:rPr>
              <a:t>(); </a:t>
            </a:r>
            <a:r>
              <a:rPr lang="en-US" altLang="ja-JP" sz="2000" b="1" dirty="0" err="1" smtClean="0">
                <a:solidFill>
                  <a:schemeClr val="accent2"/>
                </a:solidFill>
                <a:latin typeface="Courier New" pitchFamily="49" charset="0"/>
              </a:rPr>
              <a:t>glLoadTransposeMatrix</a:t>
            </a:r>
            <a:r>
              <a:rPr lang="en-US" altLang="ja-JP" sz="2000" b="1" dirty="0" smtClean="0">
                <a:solidFill>
                  <a:schemeClr val="accent2"/>
                </a:solidFill>
                <a:latin typeface="Courier New" pitchFamily="49" charset="0"/>
              </a:rPr>
              <a:t>();</a:t>
            </a:r>
          </a:p>
          <a:p>
            <a:pPr lvl="1" eaLnBrk="1" hangingPunct="1">
              <a:lnSpc>
                <a:spcPct val="90000"/>
              </a:lnSpc>
              <a:buFont typeface="Wingdings" pitchFamily="2" charset="2"/>
              <a:buNone/>
            </a:pPr>
            <a:r>
              <a:rPr lang="en-US" altLang="ja-JP" sz="2000" b="1" dirty="0" err="1" smtClean="0">
                <a:solidFill>
                  <a:schemeClr val="accent2"/>
                </a:solidFill>
                <a:latin typeface="Courier New" pitchFamily="49" charset="0"/>
              </a:rPr>
              <a:t>glMultiMatrix</a:t>
            </a:r>
            <a:r>
              <a:rPr lang="en-US" altLang="ja-JP" sz="2000" b="1" dirty="0" smtClean="0">
                <a:solidFill>
                  <a:schemeClr val="accent2"/>
                </a:solidFill>
                <a:latin typeface="Courier New" pitchFamily="49" charset="0"/>
              </a:rPr>
              <a:t>(); </a:t>
            </a:r>
            <a:r>
              <a:rPr lang="en-US" altLang="ja-JP" sz="2000" b="1" dirty="0" err="1" smtClean="0">
                <a:solidFill>
                  <a:schemeClr val="accent2"/>
                </a:solidFill>
                <a:latin typeface="Courier New" pitchFamily="49" charset="0"/>
              </a:rPr>
              <a:t>glMultTransposematrix</a:t>
            </a:r>
            <a:r>
              <a:rPr lang="en-US" altLang="ja-JP" sz="2000" b="1" dirty="0" smtClean="0">
                <a:solidFill>
                  <a:schemeClr val="accent2"/>
                </a:solidFill>
                <a:latin typeface="Courier New" pitchFamily="49" charset="0"/>
              </a:rPr>
              <a:t>();</a:t>
            </a:r>
          </a:p>
          <a:p>
            <a:pPr lvl="1" eaLnBrk="1" hangingPunct="1">
              <a:lnSpc>
                <a:spcPct val="90000"/>
              </a:lnSpc>
              <a:buFont typeface="Wingdings" pitchFamily="2" charset="2"/>
              <a:buNone/>
            </a:pPr>
            <a:r>
              <a:rPr lang="en-US" altLang="ja-JP" sz="2000" b="1" dirty="0" err="1" smtClean="0">
                <a:solidFill>
                  <a:schemeClr val="accent2"/>
                </a:solidFill>
                <a:latin typeface="Courier New" pitchFamily="49" charset="0"/>
              </a:rPr>
              <a:t>glRotate</a:t>
            </a:r>
            <a:r>
              <a:rPr lang="en-US" altLang="ja-JP" sz="2000" b="1" dirty="0" smtClean="0">
                <a:solidFill>
                  <a:schemeClr val="accent2"/>
                </a:solidFill>
                <a:latin typeface="Courier New" pitchFamily="49" charset="0"/>
              </a:rPr>
              <a:t>(); </a:t>
            </a:r>
            <a:r>
              <a:rPr lang="en-US" altLang="ja-JP" sz="2000" b="1" dirty="0" err="1" smtClean="0">
                <a:solidFill>
                  <a:schemeClr val="accent2"/>
                </a:solidFill>
                <a:latin typeface="Courier New" pitchFamily="49" charset="0"/>
              </a:rPr>
              <a:t>glTranslate</a:t>
            </a:r>
            <a:r>
              <a:rPr lang="en-US" altLang="ja-JP" sz="2000" b="1" dirty="0" smtClean="0">
                <a:solidFill>
                  <a:schemeClr val="accent2"/>
                </a:solidFill>
                <a:latin typeface="Courier New" pitchFamily="49" charset="0"/>
              </a:rPr>
              <a:t>(); </a:t>
            </a:r>
            <a:r>
              <a:rPr lang="en-US" altLang="ja-JP" sz="2000" b="1" dirty="0" err="1" smtClean="0">
                <a:solidFill>
                  <a:schemeClr val="accent2"/>
                </a:solidFill>
                <a:latin typeface="Courier New" pitchFamily="49" charset="0"/>
              </a:rPr>
              <a:t>glScale</a:t>
            </a:r>
            <a:r>
              <a:rPr lang="en-US" altLang="ja-JP" sz="2000" b="1" dirty="0" smtClean="0">
                <a:solidFill>
                  <a:schemeClr val="accent2"/>
                </a:solidFill>
                <a:latin typeface="Courier New" pitchFamily="49" charset="0"/>
              </a:rPr>
              <a:t>();</a:t>
            </a:r>
          </a:p>
          <a:p>
            <a:pPr lvl="1" eaLnBrk="1" hangingPunct="1">
              <a:lnSpc>
                <a:spcPct val="90000"/>
              </a:lnSpc>
              <a:buNone/>
            </a:pPr>
            <a:r>
              <a:rPr lang="en-US" altLang="ja-JP" sz="2000" b="1" dirty="0" err="1" smtClean="0">
                <a:solidFill>
                  <a:schemeClr val="accent2"/>
                </a:solidFill>
                <a:latin typeface="Courier New" pitchFamily="49" charset="0"/>
              </a:rPr>
              <a:t>glGet</a:t>
            </a:r>
            <a:r>
              <a:rPr lang="en-US" altLang="ja-JP" sz="2000" b="1" dirty="0" smtClean="0">
                <a:solidFill>
                  <a:schemeClr val="accent2"/>
                </a:solidFill>
                <a:latin typeface="Courier New" pitchFamily="49" charset="0"/>
              </a:rPr>
              <a:t>*v();</a:t>
            </a:r>
          </a:p>
          <a:p>
            <a:pPr eaLnBrk="1" hangingPunct="1">
              <a:lnSpc>
                <a:spcPct val="90000"/>
              </a:lnSpc>
            </a:pPr>
            <a:r>
              <a:rPr lang="en-US" altLang="ja-JP" sz="2100" dirty="0" smtClean="0"/>
              <a:t>Matrix or Stack Operations</a:t>
            </a:r>
          </a:p>
          <a:p>
            <a:pPr lvl="1" eaLnBrk="1" hangingPunct="1">
              <a:lnSpc>
                <a:spcPct val="90000"/>
              </a:lnSpc>
              <a:buFont typeface="Wingdings" pitchFamily="2" charset="2"/>
              <a:buNone/>
            </a:pPr>
            <a:r>
              <a:rPr lang="en-US" altLang="ja-JP" sz="2000" b="1" dirty="0" err="1" smtClean="0">
                <a:solidFill>
                  <a:schemeClr val="accent2"/>
                </a:solidFill>
                <a:latin typeface="Courier New" pitchFamily="49" charset="0"/>
              </a:rPr>
              <a:t>glPushMatrix</a:t>
            </a:r>
            <a:r>
              <a:rPr lang="en-US" altLang="ja-JP" sz="2000" b="1" dirty="0" smtClean="0">
                <a:solidFill>
                  <a:schemeClr val="accent2"/>
                </a:solidFill>
                <a:latin typeface="Courier New" pitchFamily="49" charset="0"/>
              </a:rPr>
              <a:t>()</a:t>
            </a:r>
          </a:p>
          <a:p>
            <a:pPr lvl="1" eaLnBrk="1" hangingPunct="1">
              <a:lnSpc>
                <a:spcPct val="90000"/>
              </a:lnSpc>
              <a:buFont typeface="Wingdings" pitchFamily="2" charset="2"/>
              <a:buNone/>
            </a:pPr>
            <a:r>
              <a:rPr lang="en-US" altLang="ja-JP" sz="2000" b="1" dirty="0" err="1" smtClean="0">
                <a:solidFill>
                  <a:schemeClr val="accent2"/>
                </a:solidFill>
                <a:latin typeface="Courier New" pitchFamily="49" charset="0"/>
              </a:rPr>
              <a:t>glPopMatrix</a:t>
            </a:r>
            <a:r>
              <a:rPr lang="en-US" altLang="ja-JP" sz="2000" b="1" dirty="0" smtClean="0">
                <a:solidFill>
                  <a:schemeClr val="accent2"/>
                </a:solidFill>
                <a:latin typeface="Courier New" pitchFamily="49" charset="0"/>
              </a:rPr>
              <a:t>()</a:t>
            </a:r>
          </a:p>
          <a:p>
            <a:pPr lvl="1" eaLnBrk="1" hangingPunct="1">
              <a:lnSpc>
                <a:spcPct val="90000"/>
              </a:lnSpc>
              <a:buFont typeface="Wingdings" pitchFamily="2" charset="2"/>
              <a:buNone/>
            </a:pPr>
            <a:endParaRPr lang="en-US" altLang="ja-JP" sz="2000" b="1" dirty="0" smtClean="0">
              <a:solidFill>
                <a:schemeClr val="accent2"/>
              </a:solidFill>
              <a:latin typeface="Courier New" pitchFamily="49"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511175" y="2667000"/>
            <a:ext cx="7712075" cy="3375025"/>
            <a:chOff x="322" y="1680"/>
            <a:chExt cx="4858" cy="2126"/>
          </a:xfrm>
        </p:grpSpPr>
        <p:sp>
          <p:nvSpPr>
            <p:cNvPr id="457731" name="Rectangle 3"/>
            <p:cNvSpPr>
              <a:spLocks noChangeArrowheads="1"/>
            </p:cNvSpPr>
            <p:nvPr/>
          </p:nvSpPr>
          <p:spPr bwMode="blackWhite">
            <a:xfrm>
              <a:off x="4032" y="1680"/>
              <a:ext cx="904" cy="856"/>
            </a:xfrm>
            <a:prstGeom prst="rect">
              <a:avLst/>
            </a:prstGeom>
            <a:solidFill>
              <a:schemeClr val="bg1"/>
            </a:soli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eaLnBrk="0" hangingPunct="0">
                <a:defRPr/>
              </a:pPr>
              <a:endParaRPr kumimoji="0" lang="ja-JP" altLang="ja-JP" sz="2400">
                <a:latin typeface="Times New Roman" pitchFamily="18" charset="0"/>
                <a:ea typeface="ＭＳ Ｐゴシック" pitchFamily="50" charset="-128"/>
              </a:endParaRPr>
            </a:p>
          </p:txBody>
        </p:sp>
        <p:sp>
          <p:nvSpPr>
            <p:cNvPr id="457732" name="Rectangle 4"/>
            <p:cNvSpPr>
              <a:spLocks noChangeArrowheads="1"/>
            </p:cNvSpPr>
            <p:nvPr/>
          </p:nvSpPr>
          <p:spPr bwMode="blackWhite">
            <a:xfrm>
              <a:off x="2928" y="1680"/>
              <a:ext cx="904" cy="856"/>
            </a:xfrm>
            <a:prstGeom prst="rect">
              <a:avLst/>
            </a:prstGeom>
            <a:solidFill>
              <a:schemeClr val="bg1"/>
            </a:soli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sp>
          <p:nvSpPr>
            <p:cNvPr id="457733" name="Rectangle 5"/>
            <p:cNvSpPr>
              <a:spLocks noChangeArrowheads="1"/>
            </p:cNvSpPr>
            <p:nvPr/>
          </p:nvSpPr>
          <p:spPr bwMode="blackWhite">
            <a:xfrm>
              <a:off x="1824" y="1680"/>
              <a:ext cx="904" cy="856"/>
            </a:xfrm>
            <a:prstGeom prst="rect">
              <a:avLst/>
            </a:prstGeom>
            <a:solidFill>
              <a:schemeClr val="bg1"/>
            </a:soli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sp>
          <p:nvSpPr>
            <p:cNvPr id="457734" name="Rectangle 6"/>
            <p:cNvSpPr>
              <a:spLocks noChangeArrowheads="1"/>
            </p:cNvSpPr>
            <p:nvPr/>
          </p:nvSpPr>
          <p:spPr bwMode="blackWhite">
            <a:xfrm>
              <a:off x="720" y="1680"/>
              <a:ext cx="904" cy="856"/>
            </a:xfrm>
            <a:prstGeom prst="rect">
              <a:avLst/>
            </a:prstGeom>
            <a:solidFill>
              <a:schemeClr val="bg1"/>
            </a:soli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sp>
          <p:nvSpPr>
            <p:cNvPr id="457735" name="Rectangle 7"/>
            <p:cNvSpPr>
              <a:spLocks noChangeArrowheads="1"/>
            </p:cNvSpPr>
            <p:nvPr/>
          </p:nvSpPr>
          <p:spPr bwMode="blackWhite">
            <a:xfrm>
              <a:off x="347" y="1680"/>
              <a:ext cx="125" cy="856"/>
            </a:xfrm>
            <a:prstGeom prst="rect">
              <a:avLst/>
            </a:prstGeom>
            <a:solidFill>
              <a:schemeClr val="bg1"/>
            </a:soli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sp>
          <p:nvSpPr>
            <p:cNvPr id="16423" name="Rectangle 8"/>
            <p:cNvSpPr>
              <a:spLocks noChangeArrowheads="1"/>
            </p:cNvSpPr>
            <p:nvPr/>
          </p:nvSpPr>
          <p:spPr bwMode="blackWhite">
            <a:xfrm>
              <a:off x="322" y="1753"/>
              <a:ext cx="187" cy="748"/>
            </a:xfrm>
            <a:prstGeom prst="rect">
              <a:avLst/>
            </a:prstGeom>
            <a:noFill/>
            <a:ln w="9525">
              <a:noFill/>
              <a:miter lim="800000"/>
              <a:headEnd/>
              <a:tailEnd/>
            </a:ln>
          </p:spPr>
          <p:txBody>
            <a:bodyPr wrap="none" lIns="92075" tIns="46038" rIns="92075" bIns="46038">
              <a:spAutoFit/>
            </a:bodyPr>
            <a:lstStyle/>
            <a:p>
              <a:pPr eaLnBrk="0" hangingPunct="0">
                <a:lnSpc>
                  <a:spcPct val="60000"/>
                </a:lnSpc>
              </a:pPr>
              <a:r>
                <a:rPr kumimoji="0" lang="en-US" altLang="ja-JP" sz="2000" i="1">
                  <a:latin typeface="Times New Roman" pitchFamily="18" charset="0"/>
                </a:rPr>
                <a:t>v</a:t>
              </a:r>
            </a:p>
            <a:p>
              <a:pPr eaLnBrk="0" hangingPunct="0">
                <a:lnSpc>
                  <a:spcPct val="60000"/>
                </a:lnSpc>
              </a:pPr>
              <a:r>
                <a:rPr kumimoji="0" lang="en-US" altLang="ja-JP" sz="2000" i="1">
                  <a:latin typeface="Times New Roman" pitchFamily="18" charset="0"/>
                </a:rPr>
                <a:t>e</a:t>
              </a:r>
            </a:p>
            <a:p>
              <a:pPr eaLnBrk="0" hangingPunct="0">
                <a:lnSpc>
                  <a:spcPct val="60000"/>
                </a:lnSpc>
              </a:pPr>
              <a:r>
                <a:rPr kumimoji="0" lang="en-US" altLang="ja-JP" sz="2000" i="1">
                  <a:latin typeface="Times New Roman" pitchFamily="18" charset="0"/>
                </a:rPr>
                <a:t>r</a:t>
              </a:r>
            </a:p>
            <a:p>
              <a:pPr eaLnBrk="0" hangingPunct="0">
                <a:lnSpc>
                  <a:spcPct val="60000"/>
                </a:lnSpc>
              </a:pPr>
              <a:r>
                <a:rPr kumimoji="0" lang="en-US" altLang="ja-JP" sz="2000" i="1">
                  <a:latin typeface="Times New Roman" pitchFamily="18" charset="0"/>
                </a:rPr>
                <a:t>t</a:t>
              </a:r>
            </a:p>
            <a:p>
              <a:pPr eaLnBrk="0" hangingPunct="0">
                <a:lnSpc>
                  <a:spcPct val="60000"/>
                </a:lnSpc>
              </a:pPr>
              <a:r>
                <a:rPr kumimoji="0" lang="en-US" altLang="ja-JP" sz="2000" i="1">
                  <a:latin typeface="Times New Roman" pitchFamily="18" charset="0"/>
                </a:rPr>
                <a:t>e</a:t>
              </a:r>
            </a:p>
            <a:p>
              <a:pPr eaLnBrk="0" hangingPunct="0">
                <a:lnSpc>
                  <a:spcPct val="60000"/>
                </a:lnSpc>
              </a:pPr>
              <a:r>
                <a:rPr kumimoji="0" lang="en-US" altLang="ja-JP" sz="2000" i="1">
                  <a:latin typeface="Times New Roman" pitchFamily="18" charset="0"/>
                </a:rPr>
                <a:t>x</a:t>
              </a:r>
            </a:p>
          </p:txBody>
        </p:sp>
        <p:sp>
          <p:nvSpPr>
            <p:cNvPr id="16424" name="Rectangle 9"/>
            <p:cNvSpPr>
              <a:spLocks noChangeArrowheads="1"/>
            </p:cNvSpPr>
            <p:nvPr/>
          </p:nvSpPr>
          <p:spPr bwMode="blackWhite">
            <a:xfrm>
              <a:off x="697" y="1858"/>
              <a:ext cx="957" cy="518"/>
            </a:xfrm>
            <a:prstGeom prst="rect">
              <a:avLst/>
            </a:prstGeom>
            <a:noFill/>
            <a:ln w="9525">
              <a:noFill/>
              <a:miter lim="800000"/>
              <a:headEnd/>
              <a:tailEnd/>
            </a:ln>
          </p:spPr>
          <p:txBody>
            <a:bodyPr wrap="none" lIns="92075" tIns="46038" rIns="92075" bIns="46038">
              <a:spAutoFit/>
            </a:bodyPr>
            <a:lstStyle/>
            <a:p>
              <a:pPr algn="ctr" eaLnBrk="0" hangingPunct="0"/>
              <a:r>
                <a:rPr kumimoji="0" lang="en-US" altLang="ja-JP" sz="2400" i="1">
                  <a:latin typeface="Times New Roman" pitchFamily="18" charset="0"/>
                </a:rPr>
                <a:t>Modelview</a:t>
              </a:r>
            </a:p>
            <a:p>
              <a:pPr algn="ctr" eaLnBrk="0" hangingPunct="0"/>
              <a:r>
                <a:rPr kumimoji="0" lang="en-US" altLang="ja-JP" sz="2400" i="1">
                  <a:latin typeface="Times New Roman" pitchFamily="18" charset="0"/>
                </a:rPr>
                <a:t>Matrix</a:t>
              </a:r>
            </a:p>
          </p:txBody>
        </p:sp>
        <p:sp>
          <p:nvSpPr>
            <p:cNvPr id="16425" name="Rectangle 10"/>
            <p:cNvSpPr>
              <a:spLocks noChangeArrowheads="1"/>
            </p:cNvSpPr>
            <p:nvPr/>
          </p:nvSpPr>
          <p:spPr bwMode="blackWhite">
            <a:xfrm>
              <a:off x="1783" y="1858"/>
              <a:ext cx="925" cy="518"/>
            </a:xfrm>
            <a:prstGeom prst="rect">
              <a:avLst/>
            </a:prstGeom>
            <a:noFill/>
            <a:ln w="9525">
              <a:noFill/>
              <a:miter lim="800000"/>
              <a:headEnd/>
              <a:tailEnd/>
            </a:ln>
          </p:spPr>
          <p:txBody>
            <a:bodyPr wrap="none" lIns="92075" tIns="46038" rIns="92075" bIns="46038">
              <a:spAutoFit/>
            </a:bodyPr>
            <a:lstStyle/>
            <a:p>
              <a:pPr algn="ctr" eaLnBrk="0" hangingPunct="0"/>
              <a:r>
                <a:rPr kumimoji="0" lang="en-US" altLang="ja-JP" sz="2400" i="1">
                  <a:latin typeface="Times New Roman" pitchFamily="18" charset="0"/>
                </a:rPr>
                <a:t>Projection</a:t>
              </a:r>
            </a:p>
            <a:p>
              <a:pPr algn="ctr" eaLnBrk="0" hangingPunct="0"/>
              <a:r>
                <a:rPr kumimoji="0" lang="en-US" altLang="ja-JP" sz="2400" i="1">
                  <a:latin typeface="Times New Roman" pitchFamily="18" charset="0"/>
                </a:rPr>
                <a:t>Matrix</a:t>
              </a:r>
            </a:p>
          </p:txBody>
        </p:sp>
        <p:sp>
          <p:nvSpPr>
            <p:cNvPr id="16426" name="Rectangle 11"/>
            <p:cNvSpPr>
              <a:spLocks noChangeArrowheads="1"/>
            </p:cNvSpPr>
            <p:nvPr/>
          </p:nvSpPr>
          <p:spPr bwMode="blackWhite">
            <a:xfrm>
              <a:off x="2884" y="1858"/>
              <a:ext cx="1010" cy="518"/>
            </a:xfrm>
            <a:prstGeom prst="rect">
              <a:avLst/>
            </a:prstGeom>
            <a:noFill/>
            <a:ln w="9525">
              <a:noFill/>
              <a:miter lim="800000"/>
              <a:headEnd/>
              <a:tailEnd/>
            </a:ln>
          </p:spPr>
          <p:txBody>
            <a:bodyPr wrap="none" lIns="92075" tIns="46038" rIns="92075" bIns="46038">
              <a:spAutoFit/>
            </a:bodyPr>
            <a:lstStyle/>
            <a:p>
              <a:pPr algn="ctr" eaLnBrk="0" hangingPunct="0"/>
              <a:r>
                <a:rPr kumimoji="0" lang="en-US" altLang="ja-JP" sz="2400" i="1">
                  <a:latin typeface="Times New Roman" pitchFamily="18" charset="0"/>
                </a:rPr>
                <a:t>Perspective</a:t>
              </a:r>
            </a:p>
            <a:p>
              <a:pPr algn="ctr" eaLnBrk="0" hangingPunct="0"/>
              <a:r>
                <a:rPr kumimoji="0" lang="en-US" altLang="ja-JP" sz="2400" i="1">
                  <a:latin typeface="Times New Roman" pitchFamily="18" charset="0"/>
                </a:rPr>
                <a:t>Division</a:t>
              </a:r>
            </a:p>
          </p:txBody>
        </p:sp>
        <p:sp>
          <p:nvSpPr>
            <p:cNvPr id="16427" name="Rectangle 12"/>
            <p:cNvSpPr>
              <a:spLocks noChangeArrowheads="1"/>
            </p:cNvSpPr>
            <p:nvPr/>
          </p:nvSpPr>
          <p:spPr bwMode="blackWhite">
            <a:xfrm>
              <a:off x="3999" y="1858"/>
              <a:ext cx="928" cy="518"/>
            </a:xfrm>
            <a:prstGeom prst="rect">
              <a:avLst/>
            </a:prstGeom>
            <a:noFill/>
            <a:ln w="9525">
              <a:noFill/>
              <a:miter lim="800000"/>
              <a:headEnd/>
              <a:tailEnd/>
            </a:ln>
          </p:spPr>
          <p:txBody>
            <a:bodyPr wrap="none" lIns="92075" tIns="46038" rIns="92075" bIns="46038">
              <a:spAutoFit/>
            </a:bodyPr>
            <a:lstStyle/>
            <a:p>
              <a:pPr algn="ctr" eaLnBrk="0" hangingPunct="0"/>
              <a:r>
                <a:rPr kumimoji="0" lang="en-US" altLang="ja-JP" sz="2400" i="1">
                  <a:latin typeface="Times New Roman" pitchFamily="18" charset="0"/>
                </a:rPr>
                <a:t>Viewport</a:t>
              </a:r>
            </a:p>
            <a:p>
              <a:pPr algn="ctr" eaLnBrk="0" hangingPunct="0"/>
              <a:r>
                <a:rPr kumimoji="0" lang="en-US" altLang="ja-JP" sz="2400" i="1">
                  <a:latin typeface="Times New Roman" pitchFamily="18" charset="0"/>
                </a:rPr>
                <a:t>Transform</a:t>
              </a:r>
            </a:p>
          </p:txBody>
        </p:sp>
        <p:sp>
          <p:nvSpPr>
            <p:cNvPr id="16428" name="Line 13"/>
            <p:cNvSpPr>
              <a:spLocks noChangeShapeType="1"/>
            </p:cNvSpPr>
            <p:nvPr/>
          </p:nvSpPr>
          <p:spPr bwMode="blackWhite">
            <a:xfrm>
              <a:off x="476" y="2108"/>
              <a:ext cx="240" cy="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16429" name="Line 14"/>
            <p:cNvSpPr>
              <a:spLocks noChangeShapeType="1"/>
            </p:cNvSpPr>
            <p:nvPr/>
          </p:nvSpPr>
          <p:spPr bwMode="blackWhite">
            <a:xfrm>
              <a:off x="1628" y="2108"/>
              <a:ext cx="192" cy="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16430" name="Line 15"/>
            <p:cNvSpPr>
              <a:spLocks noChangeShapeType="1"/>
            </p:cNvSpPr>
            <p:nvPr/>
          </p:nvSpPr>
          <p:spPr bwMode="blackWhite">
            <a:xfrm>
              <a:off x="2732" y="2108"/>
              <a:ext cx="192" cy="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16431" name="Line 16"/>
            <p:cNvSpPr>
              <a:spLocks noChangeShapeType="1"/>
            </p:cNvSpPr>
            <p:nvPr/>
          </p:nvSpPr>
          <p:spPr bwMode="blackWhite">
            <a:xfrm>
              <a:off x="3836" y="2108"/>
              <a:ext cx="192" cy="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16432" name="Line 17"/>
            <p:cNvSpPr>
              <a:spLocks noChangeShapeType="1"/>
            </p:cNvSpPr>
            <p:nvPr/>
          </p:nvSpPr>
          <p:spPr bwMode="blackWhite">
            <a:xfrm>
              <a:off x="4940" y="2108"/>
              <a:ext cx="240" cy="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457746" name="Rectangle 18"/>
            <p:cNvSpPr>
              <a:spLocks noChangeArrowheads="1"/>
            </p:cNvSpPr>
            <p:nvPr/>
          </p:nvSpPr>
          <p:spPr bwMode="blackWhite">
            <a:xfrm>
              <a:off x="720" y="2544"/>
              <a:ext cx="904" cy="376"/>
            </a:xfrm>
            <a:prstGeom prst="rect">
              <a:avLst/>
            </a:prstGeom>
            <a:solidFill>
              <a:schemeClr val="bg1"/>
            </a:soli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sp>
          <p:nvSpPr>
            <p:cNvPr id="16434" name="Rectangle 19"/>
            <p:cNvSpPr>
              <a:spLocks noChangeArrowheads="1"/>
            </p:cNvSpPr>
            <p:nvPr/>
          </p:nvSpPr>
          <p:spPr bwMode="blackWhite">
            <a:xfrm>
              <a:off x="669" y="2588"/>
              <a:ext cx="957" cy="288"/>
            </a:xfrm>
            <a:prstGeom prst="rect">
              <a:avLst/>
            </a:prstGeom>
            <a:noFill/>
            <a:ln w="9525">
              <a:noFill/>
              <a:miter lim="800000"/>
              <a:headEnd/>
              <a:tailEnd/>
            </a:ln>
          </p:spPr>
          <p:txBody>
            <a:bodyPr wrap="none" lIns="92075" tIns="46038" rIns="92075" bIns="46038">
              <a:spAutoFit/>
            </a:bodyPr>
            <a:lstStyle/>
            <a:p>
              <a:pPr eaLnBrk="0" hangingPunct="0"/>
              <a:r>
                <a:rPr kumimoji="0" lang="en-US" altLang="ja-JP" sz="2400" i="1">
                  <a:latin typeface="Times New Roman" pitchFamily="18" charset="0"/>
                </a:rPr>
                <a:t>Modelview</a:t>
              </a:r>
            </a:p>
          </p:txBody>
        </p:sp>
        <p:sp>
          <p:nvSpPr>
            <p:cNvPr id="457748" name="Rectangle 20"/>
            <p:cNvSpPr>
              <a:spLocks noChangeArrowheads="1"/>
            </p:cNvSpPr>
            <p:nvPr/>
          </p:nvSpPr>
          <p:spPr bwMode="blackWhite">
            <a:xfrm>
              <a:off x="720" y="2928"/>
              <a:ext cx="904" cy="376"/>
            </a:xfrm>
            <a:prstGeom prst="rect">
              <a:avLst/>
            </a:prstGeom>
            <a:solidFill>
              <a:schemeClr val="bg1"/>
            </a:soli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sp>
          <p:nvSpPr>
            <p:cNvPr id="16436" name="Rectangle 21"/>
            <p:cNvSpPr>
              <a:spLocks noChangeArrowheads="1"/>
            </p:cNvSpPr>
            <p:nvPr/>
          </p:nvSpPr>
          <p:spPr bwMode="blackWhite">
            <a:xfrm>
              <a:off x="669" y="2972"/>
              <a:ext cx="957" cy="288"/>
            </a:xfrm>
            <a:prstGeom prst="rect">
              <a:avLst/>
            </a:prstGeom>
            <a:noFill/>
            <a:ln w="9525">
              <a:noFill/>
              <a:miter lim="800000"/>
              <a:headEnd/>
              <a:tailEnd/>
            </a:ln>
          </p:spPr>
          <p:txBody>
            <a:bodyPr wrap="none" lIns="92075" tIns="46038" rIns="92075" bIns="46038">
              <a:spAutoFit/>
            </a:bodyPr>
            <a:lstStyle/>
            <a:p>
              <a:pPr eaLnBrk="0" hangingPunct="0"/>
              <a:r>
                <a:rPr kumimoji="0" lang="en-US" altLang="ja-JP" sz="2400" i="1">
                  <a:latin typeface="Times New Roman" pitchFamily="18" charset="0"/>
                </a:rPr>
                <a:t>Modelview</a:t>
              </a:r>
            </a:p>
          </p:txBody>
        </p:sp>
        <p:sp>
          <p:nvSpPr>
            <p:cNvPr id="457750" name="Rectangle 22"/>
            <p:cNvSpPr>
              <a:spLocks noChangeArrowheads="1"/>
            </p:cNvSpPr>
            <p:nvPr/>
          </p:nvSpPr>
          <p:spPr bwMode="blackWhite">
            <a:xfrm>
              <a:off x="1824" y="2544"/>
              <a:ext cx="904" cy="376"/>
            </a:xfrm>
            <a:prstGeom prst="rect">
              <a:avLst/>
            </a:prstGeom>
            <a:solidFill>
              <a:schemeClr val="bg1"/>
            </a:soli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sp>
          <p:nvSpPr>
            <p:cNvPr id="16438" name="Rectangle 23"/>
            <p:cNvSpPr>
              <a:spLocks noChangeArrowheads="1"/>
            </p:cNvSpPr>
            <p:nvPr/>
          </p:nvSpPr>
          <p:spPr bwMode="blackWhite">
            <a:xfrm>
              <a:off x="1789" y="2588"/>
              <a:ext cx="925" cy="288"/>
            </a:xfrm>
            <a:prstGeom prst="rect">
              <a:avLst/>
            </a:prstGeom>
            <a:noFill/>
            <a:ln w="9525">
              <a:noFill/>
              <a:miter lim="800000"/>
              <a:headEnd/>
              <a:tailEnd/>
            </a:ln>
          </p:spPr>
          <p:txBody>
            <a:bodyPr wrap="none" lIns="92075" tIns="46038" rIns="92075" bIns="46038">
              <a:spAutoFit/>
            </a:bodyPr>
            <a:lstStyle/>
            <a:p>
              <a:pPr eaLnBrk="0" hangingPunct="0"/>
              <a:r>
                <a:rPr kumimoji="0" lang="en-US" altLang="ja-JP" sz="2400" i="1">
                  <a:latin typeface="Times New Roman" pitchFamily="18" charset="0"/>
                </a:rPr>
                <a:t>Projection</a:t>
              </a:r>
            </a:p>
          </p:txBody>
        </p:sp>
        <p:sp>
          <p:nvSpPr>
            <p:cNvPr id="16439" name="Rectangle 24"/>
            <p:cNvSpPr>
              <a:spLocks noChangeArrowheads="1"/>
            </p:cNvSpPr>
            <p:nvPr/>
          </p:nvSpPr>
          <p:spPr bwMode="blackWhite">
            <a:xfrm>
              <a:off x="1042" y="3379"/>
              <a:ext cx="212" cy="427"/>
            </a:xfrm>
            <a:prstGeom prst="rect">
              <a:avLst/>
            </a:prstGeom>
            <a:noFill/>
            <a:ln w="9525">
              <a:noFill/>
              <a:miter lim="800000"/>
              <a:headEnd/>
              <a:tailEnd/>
            </a:ln>
          </p:spPr>
          <p:txBody>
            <a:bodyPr wrap="none" lIns="92075" tIns="46038" rIns="92075" bIns="46038">
              <a:spAutoFit/>
            </a:bodyPr>
            <a:lstStyle/>
            <a:p>
              <a:pPr algn="ctr" eaLnBrk="0" hangingPunct="0">
                <a:lnSpc>
                  <a:spcPct val="80000"/>
                </a:lnSpc>
              </a:pPr>
              <a:r>
                <a:rPr kumimoji="0" lang="en-US" altLang="ja-JP" sz="1600">
                  <a:latin typeface="Wingdings" pitchFamily="2" charset="2"/>
                </a:rPr>
                <a:t>l</a:t>
              </a:r>
            </a:p>
            <a:p>
              <a:pPr algn="ctr" eaLnBrk="0" hangingPunct="0">
                <a:lnSpc>
                  <a:spcPct val="80000"/>
                </a:lnSpc>
              </a:pPr>
              <a:r>
                <a:rPr kumimoji="0" lang="en-US" altLang="ja-JP" sz="1600">
                  <a:latin typeface="Wingdings" pitchFamily="2" charset="2"/>
                </a:rPr>
                <a:t>l</a:t>
              </a:r>
            </a:p>
            <a:p>
              <a:pPr algn="ctr" eaLnBrk="0" hangingPunct="0">
                <a:lnSpc>
                  <a:spcPct val="80000"/>
                </a:lnSpc>
              </a:pPr>
              <a:r>
                <a:rPr kumimoji="0" lang="en-US" altLang="ja-JP" sz="1600">
                  <a:latin typeface="Wingdings" pitchFamily="2" charset="2"/>
                </a:rPr>
                <a:t>l</a:t>
              </a:r>
            </a:p>
          </p:txBody>
        </p:sp>
      </p:grpSp>
      <p:sp>
        <p:nvSpPr>
          <p:cNvPr id="16387" name="Rectangle 25"/>
          <p:cNvSpPr>
            <a:spLocks noChangeArrowheads="1"/>
          </p:cNvSpPr>
          <p:nvPr/>
        </p:nvSpPr>
        <p:spPr bwMode="auto">
          <a:xfrm>
            <a:off x="679450" y="2081213"/>
            <a:ext cx="803275" cy="396875"/>
          </a:xfrm>
          <a:prstGeom prst="rect">
            <a:avLst/>
          </a:prstGeom>
          <a:noFill/>
          <a:ln w="9525">
            <a:noFill/>
            <a:miter lim="800000"/>
            <a:headEnd/>
            <a:tailEnd/>
          </a:ln>
        </p:spPr>
        <p:txBody>
          <a:bodyPr wrap="none" lIns="92075" tIns="46038" rIns="92075" bIns="46038">
            <a:spAutoFit/>
          </a:bodyPr>
          <a:lstStyle/>
          <a:p>
            <a:pPr eaLnBrk="0" hangingPunct="0"/>
            <a:r>
              <a:rPr kumimoji="0" lang="en-US" altLang="ja-JP" sz="2000" i="1">
                <a:latin typeface="Times New Roman" pitchFamily="18" charset="0"/>
              </a:rPr>
              <a:t>object</a:t>
            </a:r>
          </a:p>
        </p:txBody>
      </p:sp>
      <p:sp>
        <p:nvSpPr>
          <p:cNvPr id="16388" name="Rectangle 26"/>
          <p:cNvSpPr>
            <a:spLocks noChangeArrowheads="1"/>
          </p:cNvSpPr>
          <p:nvPr/>
        </p:nvSpPr>
        <p:spPr bwMode="auto">
          <a:xfrm>
            <a:off x="2584450" y="2051050"/>
            <a:ext cx="522288" cy="396875"/>
          </a:xfrm>
          <a:prstGeom prst="rect">
            <a:avLst/>
          </a:prstGeom>
          <a:noFill/>
          <a:ln w="9525">
            <a:noFill/>
            <a:miter lim="800000"/>
            <a:headEnd/>
            <a:tailEnd/>
          </a:ln>
        </p:spPr>
        <p:txBody>
          <a:bodyPr lIns="92075" tIns="46038" rIns="92075" bIns="46038">
            <a:spAutoFit/>
          </a:bodyPr>
          <a:lstStyle/>
          <a:p>
            <a:pPr eaLnBrk="0" hangingPunct="0"/>
            <a:r>
              <a:rPr kumimoji="0" lang="en-US" altLang="ja-JP" sz="2000" i="1">
                <a:latin typeface="Times New Roman" pitchFamily="18" charset="0"/>
              </a:rPr>
              <a:t>eye</a:t>
            </a:r>
          </a:p>
        </p:txBody>
      </p:sp>
      <p:sp>
        <p:nvSpPr>
          <p:cNvPr id="16389" name="Rectangle 27"/>
          <p:cNvSpPr>
            <a:spLocks noChangeArrowheads="1"/>
          </p:cNvSpPr>
          <p:nvPr/>
        </p:nvSpPr>
        <p:spPr bwMode="auto">
          <a:xfrm>
            <a:off x="4260850" y="2081213"/>
            <a:ext cx="563563" cy="396875"/>
          </a:xfrm>
          <a:prstGeom prst="rect">
            <a:avLst/>
          </a:prstGeom>
          <a:noFill/>
          <a:ln w="9525">
            <a:noFill/>
            <a:miter lim="800000"/>
            <a:headEnd/>
            <a:tailEnd/>
          </a:ln>
        </p:spPr>
        <p:txBody>
          <a:bodyPr wrap="none" lIns="92075" tIns="46038" rIns="92075" bIns="46038">
            <a:spAutoFit/>
          </a:bodyPr>
          <a:lstStyle/>
          <a:p>
            <a:pPr eaLnBrk="0" hangingPunct="0"/>
            <a:r>
              <a:rPr kumimoji="0" lang="en-US" altLang="ja-JP" sz="2000" i="1">
                <a:latin typeface="Times New Roman" pitchFamily="18" charset="0"/>
              </a:rPr>
              <a:t>clip</a:t>
            </a:r>
          </a:p>
        </p:txBody>
      </p:sp>
      <p:sp>
        <p:nvSpPr>
          <p:cNvPr id="16390" name="Rectangle 28"/>
          <p:cNvSpPr>
            <a:spLocks noChangeArrowheads="1"/>
          </p:cNvSpPr>
          <p:nvPr/>
        </p:nvSpPr>
        <p:spPr bwMode="auto">
          <a:xfrm>
            <a:off x="5708650" y="2005013"/>
            <a:ext cx="1325563" cy="701675"/>
          </a:xfrm>
          <a:prstGeom prst="rect">
            <a:avLst/>
          </a:prstGeom>
          <a:noFill/>
          <a:ln w="9525">
            <a:noFill/>
            <a:miter lim="800000"/>
            <a:headEnd/>
            <a:tailEnd/>
          </a:ln>
        </p:spPr>
        <p:txBody>
          <a:bodyPr wrap="none" lIns="92075" tIns="46038" rIns="92075" bIns="46038">
            <a:spAutoFit/>
          </a:bodyPr>
          <a:lstStyle/>
          <a:p>
            <a:pPr algn="ctr" eaLnBrk="0" hangingPunct="0"/>
            <a:r>
              <a:rPr kumimoji="0" lang="en-US" altLang="ja-JP" sz="2000" i="1">
                <a:latin typeface="Times New Roman" pitchFamily="18" charset="0"/>
              </a:rPr>
              <a:t>normalized</a:t>
            </a:r>
          </a:p>
          <a:p>
            <a:pPr algn="ctr" eaLnBrk="0" hangingPunct="0"/>
            <a:r>
              <a:rPr kumimoji="0" lang="en-US" altLang="ja-JP" sz="2000" i="1">
                <a:latin typeface="Times New Roman" pitchFamily="18" charset="0"/>
              </a:rPr>
              <a:t>device</a:t>
            </a:r>
          </a:p>
        </p:txBody>
      </p:sp>
      <p:sp>
        <p:nvSpPr>
          <p:cNvPr id="16391" name="Rectangle 29"/>
          <p:cNvSpPr>
            <a:spLocks noChangeArrowheads="1"/>
          </p:cNvSpPr>
          <p:nvPr/>
        </p:nvSpPr>
        <p:spPr bwMode="auto">
          <a:xfrm>
            <a:off x="7842250" y="2081213"/>
            <a:ext cx="974725" cy="396875"/>
          </a:xfrm>
          <a:prstGeom prst="rect">
            <a:avLst/>
          </a:prstGeom>
          <a:noFill/>
          <a:ln w="9525">
            <a:noFill/>
            <a:miter lim="800000"/>
            <a:headEnd/>
            <a:tailEnd/>
          </a:ln>
        </p:spPr>
        <p:txBody>
          <a:bodyPr wrap="none" lIns="92075" tIns="46038" rIns="92075" bIns="46038">
            <a:spAutoFit/>
          </a:bodyPr>
          <a:lstStyle/>
          <a:p>
            <a:pPr eaLnBrk="0" hangingPunct="0"/>
            <a:r>
              <a:rPr kumimoji="0" lang="en-US" altLang="ja-JP" sz="2000" i="1">
                <a:latin typeface="Times New Roman" pitchFamily="18" charset="0"/>
              </a:rPr>
              <a:t>window</a:t>
            </a:r>
          </a:p>
        </p:txBody>
      </p:sp>
      <p:sp>
        <p:nvSpPr>
          <p:cNvPr id="16392" name="Rectangle 30"/>
          <p:cNvSpPr>
            <a:spLocks noGrp="1" noChangeArrowheads="1"/>
          </p:cNvSpPr>
          <p:nvPr>
            <p:ph type="body" idx="1"/>
          </p:nvPr>
        </p:nvSpPr>
        <p:spPr>
          <a:xfrm>
            <a:off x="4584700" y="4235450"/>
            <a:ext cx="4332288" cy="2286000"/>
          </a:xfrm>
          <a:noFill/>
        </p:spPr>
        <p:txBody>
          <a:bodyPr lIns="90488" tIns="44450" rIns="90488" bIns="44450"/>
          <a:lstStyle/>
          <a:p>
            <a:pPr marL="342900" indent="-342900" eaLnBrk="1" hangingPunct="1">
              <a:lnSpc>
                <a:spcPct val="80000"/>
              </a:lnSpc>
            </a:pPr>
            <a:r>
              <a:rPr lang="en-US" altLang="ja-JP" sz="2300" smtClean="0"/>
              <a:t>other calculations here</a:t>
            </a:r>
          </a:p>
          <a:p>
            <a:pPr marL="742950" lvl="1" indent="-285750" eaLnBrk="1" hangingPunct="1">
              <a:lnSpc>
                <a:spcPct val="65000"/>
              </a:lnSpc>
            </a:pPr>
            <a:r>
              <a:rPr lang="en-US" altLang="ja-JP" sz="2000" smtClean="0"/>
              <a:t>material </a:t>
            </a:r>
            <a:r>
              <a:rPr lang="en-US" altLang="ja-JP" sz="1800" smtClean="0">
                <a:latin typeface="Wingdings" pitchFamily="2" charset="2"/>
              </a:rPr>
              <a:t>è</a:t>
            </a:r>
            <a:r>
              <a:rPr lang="en-US" altLang="ja-JP" sz="2000" smtClean="0"/>
              <a:t> color</a:t>
            </a:r>
          </a:p>
          <a:p>
            <a:pPr marL="742950" lvl="1" indent="-285750" eaLnBrk="1" hangingPunct="1">
              <a:lnSpc>
                <a:spcPct val="70000"/>
              </a:lnSpc>
            </a:pPr>
            <a:r>
              <a:rPr lang="en-US" altLang="ja-JP" sz="2000" smtClean="0"/>
              <a:t>shade model (flat)</a:t>
            </a:r>
          </a:p>
          <a:p>
            <a:pPr marL="742950" lvl="1" indent="-285750" eaLnBrk="1" hangingPunct="1">
              <a:lnSpc>
                <a:spcPct val="70000"/>
              </a:lnSpc>
            </a:pPr>
            <a:r>
              <a:rPr lang="en-US" altLang="ja-JP" sz="2000" smtClean="0"/>
              <a:t>polygon rendering mode</a:t>
            </a:r>
          </a:p>
          <a:p>
            <a:pPr marL="742950" lvl="1" indent="-285750" eaLnBrk="1" hangingPunct="1">
              <a:lnSpc>
                <a:spcPct val="70000"/>
              </a:lnSpc>
            </a:pPr>
            <a:r>
              <a:rPr lang="en-US" altLang="ja-JP" sz="2000" smtClean="0"/>
              <a:t>polygon culling</a:t>
            </a:r>
          </a:p>
          <a:p>
            <a:pPr marL="742950" lvl="1" indent="-285750" eaLnBrk="1" hangingPunct="1">
              <a:lnSpc>
                <a:spcPct val="70000"/>
              </a:lnSpc>
            </a:pPr>
            <a:r>
              <a:rPr lang="en-US" altLang="ja-JP" sz="2000" smtClean="0"/>
              <a:t>clipping</a:t>
            </a:r>
          </a:p>
        </p:txBody>
      </p:sp>
      <p:sp>
        <p:nvSpPr>
          <p:cNvPr id="16393" name="Rectangle 31"/>
          <p:cNvSpPr>
            <a:spLocks noGrp="1" noChangeArrowheads="1"/>
          </p:cNvSpPr>
          <p:nvPr>
            <p:ph type="title"/>
          </p:nvPr>
        </p:nvSpPr>
        <p:spPr/>
        <p:txBody>
          <a:bodyPr/>
          <a:lstStyle/>
          <a:p>
            <a:pPr eaLnBrk="1" hangingPunct="1"/>
            <a:r>
              <a:rPr lang="en-US" altLang="ja-JP" smtClean="0"/>
              <a:t>Transformation</a:t>
            </a:r>
            <a:br>
              <a:rPr lang="en-US" altLang="ja-JP" smtClean="0"/>
            </a:br>
            <a:r>
              <a:rPr lang="en-US" altLang="ja-JP" smtClean="0"/>
              <a:t>Pipeline</a:t>
            </a:r>
          </a:p>
        </p:txBody>
      </p:sp>
      <p:grpSp>
        <p:nvGrpSpPr>
          <p:cNvPr id="3" name="Group 57"/>
          <p:cNvGrpSpPr>
            <a:grpSpLocks/>
          </p:cNvGrpSpPr>
          <p:nvPr/>
        </p:nvGrpSpPr>
        <p:grpSpPr bwMode="auto">
          <a:xfrm>
            <a:off x="4857750" y="503238"/>
            <a:ext cx="3825875" cy="1106487"/>
            <a:chOff x="3055" y="316"/>
            <a:chExt cx="2410" cy="697"/>
          </a:xfrm>
        </p:grpSpPr>
        <p:sp>
          <p:nvSpPr>
            <p:cNvPr id="457761" name="Text Box 33"/>
            <p:cNvSpPr txBox="1">
              <a:spLocks noChangeArrowheads="1"/>
            </p:cNvSpPr>
            <p:nvPr/>
          </p:nvSpPr>
          <p:spPr bwMode="invGray">
            <a:xfrm>
              <a:off x="3055" y="608"/>
              <a:ext cx="291"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defRPr/>
              </a:pPr>
              <a:r>
                <a:rPr kumimoji="0" lang="en-US" altLang="ja-JP" sz="1000" b="1">
                  <a:latin typeface="Arial" charset="0"/>
                  <a:ea typeface="ＭＳ Ｐゴシック" pitchFamily="50" charset="-128"/>
                </a:rPr>
                <a:t>CPU</a:t>
              </a:r>
            </a:p>
          </p:txBody>
        </p:sp>
        <p:sp>
          <p:nvSpPr>
            <p:cNvPr id="457762" name="Text Box 34"/>
            <p:cNvSpPr txBox="1">
              <a:spLocks noChangeArrowheads="1"/>
            </p:cNvSpPr>
            <p:nvPr/>
          </p:nvSpPr>
          <p:spPr bwMode="invGray">
            <a:xfrm>
              <a:off x="3539" y="608"/>
              <a:ext cx="229"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defRPr/>
              </a:pPr>
              <a:r>
                <a:rPr kumimoji="0" lang="en-US" altLang="ja-JP" sz="1000" b="1">
                  <a:latin typeface="Arial" charset="0"/>
                  <a:ea typeface="ＭＳ Ｐゴシック" pitchFamily="50" charset="-128"/>
                </a:rPr>
                <a:t>DL</a:t>
              </a:r>
            </a:p>
          </p:txBody>
        </p:sp>
        <p:sp>
          <p:nvSpPr>
            <p:cNvPr id="457763" name="Text Box 35"/>
            <p:cNvSpPr txBox="1">
              <a:spLocks noChangeArrowheads="1"/>
            </p:cNvSpPr>
            <p:nvPr/>
          </p:nvSpPr>
          <p:spPr bwMode="invGray">
            <a:xfrm>
              <a:off x="3496" y="363"/>
              <a:ext cx="312"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defRPr/>
              </a:pPr>
              <a:r>
                <a:rPr kumimoji="0" lang="en-US" altLang="ja-JP" sz="1000" b="1">
                  <a:latin typeface="Arial" charset="0"/>
                  <a:ea typeface="ＭＳ Ｐゴシック" pitchFamily="50" charset="-128"/>
                </a:rPr>
                <a:t>Poly.</a:t>
              </a:r>
            </a:p>
          </p:txBody>
        </p:sp>
        <p:sp>
          <p:nvSpPr>
            <p:cNvPr id="457764" name="Text Box 36"/>
            <p:cNvSpPr txBox="1">
              <a:spLocks noChangeArrowheads="1"/>
            </p:cNvSpPr>
            <p:nvPr/>
          </p:nvSpPr>
          <p:spPr bwMode="invGray">
            <a:xfrm>
              <a:off x="3894" y="316"/>
              <a:ext cx="365" cy="256"/>
            </a:xfrm>
            <a:prstGeom prst="rect">
              <a:avLst/>
            </a:prstGeom>
            <a:solidFill>
              <a:schemeClr val="accent2"/>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defRPr/>
              </a:pPr>
              <a:r>
                <a:rPr kumimoji="0" lang="en-US" altLang="ja-JP" sz="1000" b="1">
                  <a:solidFill>
                    <a:schemeClr val="bg1"/>
                  </a:solidFill>
                  <a:latin typeface="Arial" charset="0"/>
                  <a:ea typeface="ＭＳ Ｐゴシック" pitchFamily="50" charset="-128"/>
                </a:rPr>
                <a:t>Per</a:t>
              </a:r>
            </a:p>
            <a:p>
              <a:pPr algn="ctr" eaLnBrk="0" hangingPunct="0">
                <a:defRPr/>
              </a:pPr>
              <a:r>
                <a:rPr kumimoji="0" lang="en-US" altLang="ja-JP" sz="1000" b="1">
                  <a:solidFill>
                    <a:schemeClr val="bg1"/>
                  </a:solidFill>
                  <a:latin typeface="Arial" charset="0"/>
                  <a:ea typeface="ＭＳ Ｐゴシック" pitchFamily="50" charset="-128"/>
                </a:rPr>
                <a:t>Vertex</a:t>
              </a:r>
            </a:p>
          </p:txBody>
        </p:sp>
        <p:sp>
          <p:nvSpPr>
            <p:cNvPr id="457765" name="Text Box 37"/>
            <p:cNvSpPr txBox="1">
              <a:spLocks noChangeArrowheads="1"/>
            </p:cNvSpPr>
            <p:nvPr/>
          </p:nvSpPr>
          <p:spPr bwMode="invGray">
            <a:xfrm>
              <a:off x="4384" y="600"/>
              <a:ext cx="370"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defRPr/>
              </a:pPr>
              <a:r>
                <a:rPr kumimoji="0" lang="en-US" altLang="ja-JP" sz="1000" b="1">
                  <a:latin typeface="Arial" charset="0"/>
                  <a:ea typeface="ＭＳ Ｐゴシック" pitchFamily="50" charset="-128"/>
                </a:rPr>
                <a:t>Raster</a:t>
              </a:r>
            </a:p>
          </p:txBody>
        </p:sp>
        <p:sp>
          <p:nvSpPr>
            <p:cNvPr id="457766" name="Text Box 38"/>
            <p:cNvSpPr txBox="1">
              <a:spLocks noChangeArrowheads="1"/>
            </p:cNvSpPr>
            <p:nvPr/>
          </p:nvSpPr>
          <p:spPr bwMode="invGray">
            <a:xfrm>
              <a:off x="4842" y="597"/>
              <a:ext cx="295"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defRPr/>
              </a:pPr>
              <a:r>
                <a:rPr kumimoji="0" lang="en-US" altLang="ja-JP" sz="1000" b="1">
                  <a:latin typeface="Arial" charset="0"/>
                  <a:ea typeface="ＭＳ Ｐゴシック" pitchFamily="50" charset="-128"/>
                </a:rPr>
                <a:t>Frag</a:t>
              </a:r>
            </a:p>
          </p:txBody>
        </p:sp>
        <p:sp>
          <p:nvSpPr>
            <p:cNvPr id="457767" name="Text Box 39"/>
            <p:cNvSpPr txBox="1">
              <a:spLocks noChangeArrowheads="1"/>
            </p:cNvSpPr>
            <p:nvPr/>
          </p:nvSpPr>
          <p:spPr bwMode="invGray">
            <a:xfrm>
              <a:off x="5236" y="597"/>
              <a:ext cx="229"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defRPr/>
              </a:pPr>
              <a:r>
                <a:rPr kumimoji="0" lang="en-US" altLang="ja-JP" sz="1000" b="1">
                  <a:latin typeface="Arial" charset="0"/>
                  <a:ea typeface="ＭＳ Ｐゴシック" pitchFamily="50" charset="-128"/>
                </a:rPr>
                <a:t>FB</a:t>
              </a:r>
            </a:p>
          </p:txBody>
        </p:sp>
        <p:sp>
          <p:nvSpPr>
            <p:cNvPr id="457768" name="Text Box 40"/>
            <p:cNvSpPr txBox="1">
              <a:spLocks noChangeArrowheads="1"/>
            </p:cNvSpPr>
            <p:nvPr/>
          </p:nvSpPr>
          <p:spPr bwMode="invGray">
            <a:xfrm>
              <a:off x="3501" y="853"/>
              <a:ext cx="307"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defRPr/>
              </a:pPr>
              <a:r>
                <a:rPr kumimoji="0" lang="en-US" altLang="ja-JP" sz="1000" b="1">
                  <a:latin typeface="Arial" charset="0"/>
                  <a:ea typeface="ＭＳ Ｐゴシック" pitchFamily="50" charset="-128"/>
                </a:rPr>
                <a:t>Pixel</a:t>
              </a:r>
            </a:p>
          </p:txBody>
        </p:sp>
        <p:sp>
          <p:nvSpPr>
            <p:cNvPr id="457769" name="Text Box 41"/>
            <p:cNvSpPr txBox="1">
              <a:spLocks noChangeArrowheads="1"/>
            </p:cNvSpPr>
            <p:nvPr/>
          </p:nvSpPr>
          <p:spPr bwMode="invGray">
            <a:xfrm>
              <a:off x="3894" y="708"/>
              <a:ext cx="410"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defRPr/>
              </a:pPr>
              <a:r>
                <a:rPr kumimoji="0" lang="en-US" altLang="ja-JP" sz="1000" b="1">
                  <a:latin typeface="Arial" charset="0"/>
                  <a:ea typeface="ＭＳ Ｐゴシック" pitchFamily="50" charset="-128"/>
                </a:rPr>
                <a:t>Texture</a:t>
              </a:r>
            </a:p>
          </p:txBody>
        </p:sp>
        <p:cxnSp>
          <p:nvCxnSpPr>
            <p:cNvPr id="16404" name="AutoShape 42"/>
            <p:cNvCxnSpPr>
              <a:cxnSpLocks noChangeShapeType="1"/>
              <a:stCxn id="457761" idx="3"/>
              <a:endCxn id="457762" idx="1"/>
            </p:cNvCxnSpPr>
            <p:nvPr/>
          </p:nvCxnSpPr>
          <p:spPr bwMode="invGray">
            <a:xfrm>
              <a:off x="3321" y="688"/>
              <a:ext cx="237" cy="0"/>
            </a:xfrm>
            <a:prstGeom prst="straightConnector1">
              <a:avLst/>
            </a:prstGeom>
            <a:noFill/>
            <a:ln w="9525">
              <a:solidFill>
                <a:schemeClr val="tx1"/>
              </a:solidFill>
              <a:round/>
              <a:headEnd/>
              <a:tailEnd type="triangle" w="med" len="med"/>
            </a:ln>
          </p:spPr>
        </p:cxnSp>
        <p:cxnSp>
          <p:nvCxnSpPr>
            <p:cNvPr id="16405" name="AutoShape 43"/>
            <p:cNvCxnSpPr>
              <a:cxnSpLocks noChangeShapeType="1"/>
              <a:stCxn id="457761" idx="3"/>
              <a:endCxn id="457763" idx="1"/>
            </p:cNvCxnSpPr>
            <p:nvPr/>
          </p:nvCxnSpPr>
          <p:spPr bwMode="invGray">
            <a:xfrm flipV="1">
              <a:off x="3321" y="443"/>
              <a:ext cx="201" cy="245"/>
            </a:xfrm>
            <a:prstGeom prst="bentConnector3">
              <a:avLst>
                <a:gd name="adj1" fmla="val 49796"/>
              </a:avLst>
            </a:prstGeom>
            <a:noFill/>
            <a:ln w="9525">
              <a:solidFill>
                <a:schemeClr val="tx1"/>
              </a:solidFill>
              <a:miter lim="800000"/>
              <a:headEnd/>
              <a:tailEnd type="triangle" w="med" len="med"/>
            </a:ln>
          </p:spPr>
        </p:cxnSp>
        <p:cxnSp>
          <p:nvCxnSpPr>
            <p:cNvPr id="16406" name="AutoShape 44"/>
            <p:cNvCxnSpPr>
              <a:cxnSpLocks noChangeShapeType="1"/>
              <a:stCxn id="457761" idx="3"/>
              <a:endCxn id="457768" idx="1"/>
            </p:cNvCxnSpPr>
            <p:nvPr/>
          </p:nvCxnSpPr>
          <p:spPr bwMode="invGray">
            <a:xfrm>
              <a:off x="3321" y="688"/>
              <a:ext cx="206" cy="245"/>
            </a:xfrm>
            <a:prstGeom prst="bentConnector3">
              <a:avLst>
                <a:gd name="adj1" fmla="val 50000"/>
              </a:avLst>
            </a:prstGeom>
            <a:noFill/>
            <a:ln w="9525">
              <a:solidFill>
                <a:schemeClr val="tx1"/>
              </a:solidFill>
              <a:miter lim="800000"/>
              <a:headEnd/>
              <a:tailEnd type="triangle" w="med" len="med"/>
            </a:ln>
          </p:spPr>
        </p:cxnSp>
        <p:cxnSp>
          <p:nvCxnSpPr>
            <p:cNvPr id="16407" name="AutoShape 45"/>
            <p:cNvCxnSpPr>
              <a:cxnSpLocks noChangeShapeType="1"/>
              <a:stCxn id="457761" idx="0"/>
              <a:endCxn id="457764" idx="0"/>
            </p:cNvCxnSpPr>
            <p:nvPr/>
          </p:nvCxnSpPr>
          <p:spPr bwMode="invGray">
            <a:xfrm rot="-5400000">
              <a:off x="3497" y="42"/>
              <a:ext cx="283" cy="876"/>
            </a:xfrm>
            <a:prstGeom prst="bentConnector3">
              <a:avLst>
                <a:gd name="adj1" fmla="val 142106"/>
              </a:avLst>
            </a:prstGeom>
            <a:noFill/>
            <a:ln w="9525">
              <a:solidFill>
                <a:schemeClr val="tx1"/>
              </a:solidFill>
              <a:miter lim="800000"/>
              <a:headEnd/>
              <a:tailEnd type="triangle" w="med" len="med"/>
            </a:ln>
          </p:spPr>
        </p:cxnSp>
        <p:cxnSp>
          <p:nvCxnSpPr>
            <p:cNvPr id="16408" name="AutoShape 46"/>
            <p:cNvCxnSpPr>
              <a:cxnSpLocks noChangeShapeType="1"/>
              <a:stCxn id="457762" idx="0"/>
              <a:endCxn id="457763" idx="2"/>
            </p:cNvCxnSpPr>
            <p:nvPr/>
          </p:nvCxnSpPr>
          <p:spPr bwMode="invGray">
            <a:xfrm flipH="1" flipV="1">
              <a:off x="3652" y="509"/>
              <a:ext cx="1" cy="112"/>
            </a:xfrm>
            <a:prstGeom prst="straightConnector1">
              <a:avLst/>
            </a:prstGeom>
            <a:noFill/>
            <a:ln w="9525">
              <a:solidFill>
                <a:schemeClr val="tx1"/>
              </a:solidFill>
              <a:round/>
              <a:headEnd/>
              <a:tailEnd type="triangle" w="med" len="med"/>
            </a:ln>
          </p:spPr>
        </p:cxnSp>
        <p:cxnSp>
          <p:nvCxnSpPr>
            <p:cNvPr id="16409" name="AutoShape 47"/>
            <p:cNvCxnSpPr>
              <a:cxnSpLocks noChangeShapeType="1"/>
              <a:stCxn id="457762" idx="2"/>
              <a:endCxn id="457768" idx="0"/>
            </p:cNvCxnSpPr>
            <p:nvPr/>
          </p:nvCxnSpPr>
          <p:spPr bwMode="invGray">
            <a:xfrm>
              <a:off x="3653" y="754"/>
              <a:ext cx="1" cy="112"/>
            </a:xfrm>
            <a:prstGeom prst="straightConnector1">
              <a:avLst/>
            </a:prstGeom>
            <a:noFill/>
            <a:ln w="9525">
              <a:solidFill>
                <a:schemeClr val="tx1"/>
              </a:solidFill>
              <a:round/>
              <a:headEnd/>
              <a:tailEnd type="triangle" w="med" len="med"/>
            </a:ln>
          </p:spPr>
        </p:cxnSp>
        <p:cxnSp>
          <p:nvCxnSpPr>
            <p:cNvPr id="16410" name="AutoShape 48"/>
            <p:cNvCxnSpPr>
              <a:cxnSpLocks noChangeShapeType="1"/>
              <a:stCxn id="457763" idx="3"/>
              <a:endCxn id="457764" idx="1"/>
            </p:cNvCxnSpPr>
            <p:nvPr/>
          </p:nvCxnSpPr>
          <p:spPr bwMode="invGray">
            <a:xfrm>
              <a:off x="3781" y="443"/>
              <a:ext cx="144" cy="1"/>
            </a:xfrm>
            <a:prstGeom prst="straightConnector1">
              <a:avLst/>
            </a:prstGeom>
            <a:noFill/>
            <a:ln w="9525">
              <a:solidFill>
                <a:schemeClr val="tx1"/>
              </a:solidFill>
              <a:round/>
              <a:headEnd/>
              <a:tailEnd type="triangle" w="med" len="med"/>
            </a:ln>
          </p:spPr>
        </p:cxnSp>
        <p:cxnSp>
          <p:nvCxnSpPr>
            <p:cNvPr id="16411" name="AutoShape 49"/>
            <p:cNvCxnSpPr>
              <a:cxnSpLocks noChangeShapeType="1"/>
              <a:stCxn id="457768" idx="3"/>
              <a:endCxn id="457769" idx="1"/>
            </p:cNvCxnSpPr>
            <p:nvPr/>
          </p:nvCxnSpPr>
          <p:spPr bwMode="invGray">
            <a:xfrm flipV="1">
              <a:off x="3781" y="788"/>
              <a:ext cx="148" cy="145"/>
            </a:xfrm>
            <a:prstGeom prst="bentConnector3">
              <a:avLst>
                <a:gd name="adj1" fmla="val 50000"/>
              </a:avLst>
            </a:prstGeom>
            <a:noFill/>
            <a:ln w="9525">
              <a:solidFill>
                <a:schemeClr val="tx1"/>
              </a:solidFill>
              <a:miter lim="800000"/>
              <a:headEnd/>
              <a:tailEnd type="triangle" w="med" len="med"/>
            </a:ln>
          </p:spPr>
        </p:cxnSp>
        <p:cxnSp>
          <p:nvCxnSpPr>
            <p:cNvPr id="16412" name="AutoShape 50"/>
            <p:cNvCxnSpPr>
              <a:cxnSpLocks noChangeShapeType="1"/>
              <a:stCxn id="457768" idx="3"/>
              <a:endCxn id="457765" idx="1"/>
            </p:cNvCxnSpPr>
            <p:nvPr/>
          </p:nvCxnSpPr>
          <p:spPr bwMode="invGray">
            <a:xfrm flipV="1">
              <a:off x="3781" y="679"/>
              <a:ext cx="635" cy="254"/>
            </a:xfrm>
            <a:prstGeom prst="bentConnector3">
              <a:avLst>
                <a:gd name="adj1" fmla="val 83681"/>
              </a:avLst>
            </a:prstGeom>
            <a:noFill/>
            <a:ln w="9525">
              <a:solidFill>
                <a:schemeClr val="tx1"/>
              </a:solidFill>
              <a:miter lim="800000"/>
              <a:headEnd/>
              <a:tailEnd type="triangle" w="med" len="med"/>
            </a:ln>
          </p:spPr>
        </p:cxnSp>
        <p:cxnSp>
          <p:nvCxnSpPr>
            <p:cNvPr id="16413" name="AutoShape 51"/>
            <p:cNvCxnSpPr>
              <a:cxnSpLocks noChangeShapeType="1"/>
              <a:stCxn id="457766" idx="3"/>
              <a:endCxn id="457767" idx="1"/>
            </p:cNvCxnSpPr>
            <p:nvPr/>
          </p:nvCxnSpPr>
          <p:spPr bwMode="invGray">
            <a:xfrm>
              <a:off x="5112" y="677"/>
              <a:ext cx="143" cy="0"/>
            </a:xfrm>
            <a:prstGeom prst="straightConnector1">
              <a:avLst/>
            </a:prstGeom>
            <a:noFill/>
            <a:ln w="9525">
              <a:solidFill>
                <a:schemeClr val="tx1"/>
              </a:solidFill>
              <a:round/>
              <a:headEnd/>
              <a:tailEnd type="triangle" w="med" len="med"/>
            </a:ln>
          </p:spPr>
        </p:cxnSp>
        <p:cxnSp>
          <p:nvCxnSpPr>
            <p:cNvPr id="16414" name="AutoShape 52"/>
            <p:cNvCxnSpPr>
              <a:cxnSpLocks noChangeShapeType="1"/>
              <a:stCxn id="457765" idx="3"/>
              <a:endCxn id="457766" idx="1"/>
            </p:cNvCxnSpPr>
            <p:nvPr/>
          </p:nvCxnSpPr>
          <p:spPr bwMode="invGray">
            <a:xfrm flipV="1">
              <a:off x="4722" y="677"/>
              <a:ext cx="145" cy="2"/>
            </a:xfrm>
            <a:prstGeom prst="straightConnector1">
              <a:avLst/>
            </a:prstGeom>
            <a:noFill/>
            <a:ln w="9525">
              <a:solidFill>
                <a:schemeClr val="tx1"/>
              </a:solidFill>
              <a:round/>
              <a:headEnd/>
              <a:tailEnd type="triangle" w="med" len="med"/>
            </a:ln>
          </p:spPr>
        </p:cxnSp>
        <p:cxnSp>
          <p:nvCxnSpPr>
            <p:cNvPr id="16415" name="AutoShape 53"/>
            <p:cNvCxnSpPr>
              <a:cxnSpLocks noChangeShapeType="1"/>
              <a:stCxn id="457769" idx="3"/>
              <a:endCxn id="457765" idx="1"/>
            </p:cNvCxnSpPr>
            <p:nvPr/>
          </p:nvCxnSpPr>
          <p:spPr bwMode="invGray">
            <a:xfrm flipV="1">
              <a:off x="4268" y="679"/>
              <a:ext cx="148" cy="109"/>
            </a:xfrm>
            <a:prstGeom prst="bentConnector3">
              <a:avLst>
                <a:gd name="adj1" fmla="val 36514"/>
              </a:avLst>
            </a:prstGeom>
            <a:noFill/>
            <a:ln w="9525">
              <a:solidFill>
                <a:schemeClr val="tx1"/>
              </a:solidFill>
              <a:miter lim="800000"/>
              <a:headEnd/>
              <a:tailEnd type="triangle" w="med" len="med"/>
            </a:ln>
          </p:spPr>
        </p:cxnSp>
        <p:cxnSp>
          <p:nvCxnSpPr>
            <p:cNvPr id="16416" name="AutoShape 54"/>
            <p:cNvCxnSpPr>
              <a:cxnSpLocks noChangeShapeType="1"/>
              <a:stCxn id="457764" idx="3"/>
              <a:endCxn id="457765" idx="1"/>
            </p:cNvCxnSpPr>
            <p:nvPr/>
          </p:nvCxnSpPr>
          <p:spPr bwMode="invGray">
            <a:xfrm>
              <a:off x="4228" y="444"/>
              <a:ext cx="188" cy="235"/>
            </a:xfrm>
            <a:prstGeom prst="bentConnector3">
              <a:avLst>
                <a:gd name="adj1" fmla="val 49778"/>
              </a:avLst>
            </a:prstGeom>
            <a:noFill/>
            <a:ln w="9525">
              <a:solidFill>
                <a:schemeClr val="tx1"/>
              </a:solidFill>
              <a:miter lim="800000"/>
              <a:headEnd/>
              <a:tailEnd type="triangle" w="med" len="med"/>
            </a:ln>
          </p:spPr>
        </p:cxnSp>
        <p:cxnSp>
          <p:nvCxnSpPr>
            <p:cNvPr id="16417" name="AutoShape 55"/>
            <p:cNvCxnSpPr>
              <a:cxnSpLocks noChangeShapeType="1"/>
              <a:stCxn id="457767" idx="2"/>
              <a:endCxn id="457768" idx="2"/>
            </p:cNvCxnSpPr>
            <p:nvPr/>
          </p:nvCxnSpPr>
          <p:spPr bwMode="invGray">
            <a:xfrm rot="5400000">
              <a:off x="4375" y="22"/>
              <a:ext cx="256" cy="1697"/>
            </a:xfrm>
            <a:prstGeom prst="bentConnector3">
              <a:avLst>
                <a:gd name="adj1" fmla="val 127505"/>
              </a:avLst>
            </a:prstGeom>
            <a:noFill/>
            <a:ln w="9525">
              <a:solidFill>
                <a:schemeClr val="tx1"/>
              </a:solidFill>
              <a:miter lim="800000"/>
              <a:headEnd/>
              <a:tailEnd type="triangle" w="med" len="med"/>
            </a:ln>
          </p:spPr>
        </p:cxnSp>
      </p:gr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p:cNvSpPr>
            <a:spLocks noGrp="1" noChangeArrowheads="1"/>
          </p:cNvSpPr>
          <p:nvPr>
            <p:ph type="title"/>
          </p:nvPr>
        </p:nvSpPr>
        <p:spPr/>
        <p:txBody>
          <a:bodyPr/>
          <a:lstStyle/>
          <a:p>
            <a:pPr eaLnBrk="1" hangingPunct="1"/>
            <a:r>
              <a:rPr lang="en-US" altLang="ja-JP" smtClean="0"/>
              <a:t>Modeling Transformations</a:t>
            </a:r>
          </a:p>
        </p:txBody>
      </p:sp>
      <p:sp>
        <p:nvSpPr>
          <p:cNvPr id="3076" name="Rectangle 6"/>
          <p:cNvSpPr>
            <a:spLocks noGrp="1" noChangeArrowheads="1"/>
          </p:cNvSpPr>
          <p:nvPr>
            <p:ph type="body" idx="1"/>
          </p:nvPr>
        </p:nvSpPr>
        <p:spPr>
          <a:xfrm>
            <a:off x="566738" y="1752600"/>
            <a:ext cx="8181975" cy="4267200"/>
          </a:xfrm>
        </p:spPr>
        <p:txBody>
          <a:bodyPr/>
          <a:lstStyle/>
          <a:p>
            <a:pPr eaLnBrk="1" hangingPunct="1"/>
            <a:r>
              <a:rPr lang="en-US" altLang="ja-JP" sz="2800" dirty="0" smtClean="0"/>
              <a:t>Move object</a:t>
            </a:r>
          </a:p>
          <a:p>
            <a:pPr lvl="1" eaLnBrk="1" hangingPunct="1">
              <a:buFont typeface="Wingdings" pitchFamily="2" charset="2"/>
              <a:buNone/>
            </a:pPr>
            <a:r>
              <a:rPr lang="en-US" altLang="ja-JP" b="1" dirty="0" err="1" smtClean="0">
                <a:solidFill>
                  <a:schemeClr val="accent2"/>
                </a:solidFill>
                <a:latin typeface="Courier New" pitchFamily="49" charset="0"/>
              </a:rPr>
              <a:t>glTranslate</a:t>
            </a:r>
            <a:r>
              <a:rPr lang="en-US" altLang="ja-JP" b="1" dirty="0" smtClean="0">
                <a:solidFill>
                  <a:schemeClr val="accent2"/>
                </a:solidFill>
                <a:latin typeface="Courier New" pitchFamily="49" charset="0"/>
              </a:rPr>
              <a:t>{</a:t>
            </a:r>
            <a:r>
              <a:rPr lang="en-US" altLang="ja-JP" b="1" dirty="0" err="1" smtClean="0">
                <a:solidFill>
                  <a:schemeClr val="accent2"/>
                </a:solidFill>
                <a:latin typeface="Courier New" pitchFamily="49" charset="0"/>
              </a:rPr>
              <a:t>fd</a:t>
            </a:r>
            <a:r>
              <a:rPr lang="en-US" altLang="ja-JP" b="1" dirty="0" smtClean="0">
                <a:solidFill>
                  <a:schemeClr val="accent2"/>
                </a:solidFill>
                <a:latin typeface="Courier New" pitchFamily="49" charset="0"/>
              </a:rPr>
              <a:t>}( </a:t>
            </a:r>
            <a:r>
              <a:rPr lang="en-US" altLang="ja-JP" b="1" i="1" dirty="0" smtClean="0">
                <a:solidFill>
                  <a:schemeClr val="accent2"/>
                </a:solidFill>
                <a:latin typeface="Courier New" pitchFamily="49" charset="0"/>
              </a:rPr>
              <a:t>x</a:t>
            </a:r>
            <a:r>
              <a:rPr lang="en-US" altLang="ja-JP" b="1" dirty="0" smtClean="0">
                <a:solidFill>
                  <a:schemeClr val="accent2"/>
                </a:solidFill>
                <a:latin typeface="Courier New" pitchFamily="49" charset="0"/>
              </a:rPr>
              <a:t>, </a:t>
            </a:r>
            <a:r>
              <a:rPr lang="en-US" altLang="ja-JP" b="1" i="1" dirty="0" smtClean="0">
                <a:solidFill>
                  <a:schemeClr val="accent2"/>
                </a:solidFill>
                <a:latin typeface="Courier New" pitchFamily="49" charset="0"/>
              </a:rPr>
              <a:t>y</a:t>
            </a:r>
            <a:r>
              <a:rPr lang="en-US" altLang="ja-JP" b="1" dirty="0" smtClean="0">
                <a:solidFill>
                  <a:schemeClr val="accent2"/>
                </a:solidFill>
                <a:latin typeface="Courier New" pitchFamily="49" charset="0"/>
              </a:rPr>
              <a:t>, </a:t>
            </a:r>
            <a:r>
              <a:rPr lang="en-US" altLang="ja-JP" b="1" i="1" dirty="0" smtClean="0">
                <a:solidFill>
                  <a:schemeClr val="accent2"/>
                </a:solidFill>
                <a:latin typeface="Courier New" pitchFamily="49" charset="0"/>
              </a:rPr>
              <a:t>z</a:t>
            </a:r>
            <a:r>
              <a:rPr lang="en-US" altLang="ja-JP" b="1" dirty="0" smtClean="0">
                <a:solidFill>
                  <a:schemeClr val="accent2"/>
                </a:solidFill>
                <a:latin typeface="Courier New" pitchFamily="49" charset="0"/>
              </a:rPr>
              <a:t> )</a:t>
            </a:r>
          </a:p>
          <a:p>
            <a:pPr eaLnBrk="1" hangingPunct="1"/>
            <a:r>
              <a:rPr lang="en-US" altLang="ja-JP" sz="2800" dirty="0" smtClean="0"/>
              <a:t>Rotate object around arbitrary axis</a:t>
            </a:r>
          </a:p>
          <a:p>
            <a:pPr lvl="1" eaLnBrk="1" hangingPunct="1">
              <a:buFont typeface="Wingdings" pitchFamily="2" charset="2"/>
              <a:buNone/>
            </a:pPr>
            <a:r>
              <a:rPr lang="en-US" altLang="ja-JP" b="1" dirty="0" err="1" smtClean="0">
                <a:solidFill>
                  <a:schemeClr val="accent2"/>
                </a:solidFill>
                <a:latin typeface="Courier New" pitchFamily="49" charset="0"/>
              </a:rPr>
              <a:t>glRotate</a:t>
            </a:r>
            <a:r>
              <a:rPr lang="en-US" altLang="ja-JP" b="1" dirty="0" smtClean="0">
                <a:solidFill>
                  <a:schemeClr val="accent2"/>
                </a:solidFill>
                <a:latin typeface="Courier New" pitchFamily="49" charset="0"/>
              </a:rPr>
              <a:t>{</a:t>
            </a:r>
            <a:r>
              <a:rPr lang="en-US" altLang="ja-JP" b="1" dirty="0" err="1" smtClean="0">
                <a:solidFill>
                  <a:schemeClr val="accent2"/>
                </a:solidFill>
                <a:latin typeface="Courier New" pitchFamily="49" charset="0"/>
              </a:rPr>
              <a:t>fd</a:t>
            </a:r>
            <a:r>
              <a:rPr lang="en-US" altLang="ja-JP" b="1" dirty="0" smtClean="0">
                <a:solidFill>
                  <a:schemeClr val="accent2"/>
                </a:solidFill>
                <a:latin typeface="Courier New" pitchFamily="49" charset="0"/>
              </a:rPr>
              <a:t>}( </a:t>
            </a:r>
            <a:r>
              <a:rPr lang="en-US" altLang="ja-JP" b="1" i="1" dirty="0" smtClean="0">
                <a:solidFill>
                  <a:schemeClr val="accent2"/>
                </a:solidFill>
                <a:latin typeface="Courier New" pitchFamily="49" charset="0"/>
              </a:rPr>
              <a:t>angle</a:t>
            </a:r>
            <a:r>
              <a:rPr lang="en-US" altLang="ja-JP" b="1" dirty="0" smtClean="0">
                <a:solidFill>
                  <a:schemeClr val="accent2"/>
                </a:solidFill>
                <a:latin typeface="Courier New" pitchFamily="49" charset="0"/>
              </a:rPr>
              <a:t>, </a:t>
            </a:r>
            <a:r>
              <a:rPr lang="en-US" altLang="ja-JP" b="1" i="1" dirty="0" smtClean="0">
                <a:solidFill>
                  <a:schemeClr val="accent2"/>
                </a:solidFill>
                <a:latin typeface="Courier New" pitchFamily="49" charset="0"/>
              </a:rPr>
              <a:t>x</a:t>
            </a:r>
            <a:r>
              <a:rPr lang="en-US" altLang="ja-JP" b="1" dirty="0" smtClean="0">
                <a:solidFill>
                  <a:schemeClr val="accent2"/>
                </a:solidFill>
                <a:latin typeface="Courier New" pitchFamily="49" charset="0"/>
              </a:rPr>
              <a:t>, </a:t>
            </a:r>
            <a:r>
              <a:rPr lang="en-US" altLang="ja-JP" b="1" i="1" dirty="0" smtClean="0">
                <a:solidFill>
                  <a:schemeClr val="accent2"/>
                </a:solidFill>
                <a:latin typeface="Courier New" pitchFamily="49" charset="0"/>
              </a:rPr>
              <a:t>y</a:t>
            </a:r>
            <a:r>
              <a:rPr lang="en-US" altLang="ja-JP" b="1" dirty="0" smtClean="0">
                <a:solidFill>
                  <a:schemeClr val="accent2"/>
                </a:solidFill>
                <a:latin typeface="Courier New" pitchFamily="49" charset="0"/>
              </a:rPr>
              <a:t>, </a:t>
            </a:r>
            <a:r>
              <a:rPr lang="en-US" altLang="ja-JP" b="1" i="1" dirty="0" smtClean="0">
                <a:solidFill>
                  <a:schemeClr val="accent2"/>
                </a:solidFill>
                <a:latin typeface="Courier New" pitchFamily="49" charset="0"/>
              </a:rPr>
              <a:t>z</a:t>
            </a:r>
            <a:r>
              <a:rPr lang="en-US" altLang="ja-JP" b="1" dirty="0" smtClean="0">
                <a:solidFill>
                  <a:schemeClr val="accent2"/>
                </a:solidFill>
                <a:latin typeface="Courier New" pitchFamily="49" charset="0"/>
              </a:rPr>
              <a:t> )</a:t>
            </a:r>
          </a:p>
          <a:p>
            <a:pPr lvl="1" eaLnBrk="1" hangingPunct="1"/>
            <a:r>
              <a:rPr lang="en-US" altLang="ja-JP" dirty="0" smtClean="0"/>
              <a:t>angle is in degrees</a:t>
            </a:r>
          </a:p>
          <a:p>
            <a:pPr eaLnBrk="1" hangingPunct="1"/>
            <a:r>
              <a:rPr lang="en-US" altLang="ja-JP" sz="2800" dirty="0" smtClean="0"/>
              <a:t>Dilate (stretch or shrink) or mirror object</a:t>
            </a:r>
          </a:p>
          <a:p>
            <a:pPr lvl="1" eaLnBrk="1" hangingPunct="1">
              <a:buFont typeface="Wingdings" pitchFamily="2" charset="2"/>
              <a:buNone/>
            </a:pPr>
            <a:r>
              <a:rPr lang="en-US" altLang="ja-JP" b="1" dirty="0" err="1" smtClean="0">
                <a:solidFill>
                  <a:schemeClr val="accent2"/>
                </a:solidFill>
                <a:latin typeface="Courier New" pitchFamily="49" charset="0"/>
              </a:rPr>
              <a:t>glScale</a:t>
            </a:r>
            <a:r>
              <a:rPr lang="en-US" altLang="ja-JP" b="1" dirty="0" smtClean="0">
                <a:solidFill>
                  <a:schemeClr val="accent2"/>
                </a:solidFill>
                <a:latin typeface="Courier New" pitchFamily="49" charset="0"/>
              </a:rPr>
              <a:t>{</a:t>
            </a:r>
            <a:r>
              <a:rPr lang="en-US" altLang="ja-JP" b="1" dirty="0" err="1" smtClean="0">
                <a:solidFill>
                  <a:schemeClr val="accent2"/>
                </a:solidFill>
                <a:latin typeface="Courier New" pitchFamily="49" charset="0"/>
              </a:rPr>
              <a:t>fd</a:t>
            </a:r>
            <a:r>
              <a:rPr lang="en-US" altLang="ja-JP" b="1" dirty="0" smtClean="0">
                <a:solidFill>
                  <a:schemeClr val="accent2"/>
                </a:solidFill>
                <a:latin typeface="Courier New" pitchFamily="49" charset="0"/>
              </a:rPr>
              <a:t>}( </a:t>
            </a:r>
            <a:r>
              <a:rPr lang="en-US" altLang="ja-JP" b="1" i="1" dirty="0" smtClean="0">
                <a:solidFill>
                  <a:schemeClr val="accent2"/>
                </a:solidFill>
                <a:latin typeface="Courier New" pitchFamily="49" charset="0"/>
              </a:rPr>
              <a:t>x</a:t>
            </a:r>
            <a:r>
              <a:rPr lang="en-US" altLang="ja-JP" b="1" dirty="0" smtClean="0">
                <a:solidFill>
                  <a:schemeClr val="accent2"/>
                </a:solidFill>
                <a:latin typeface="Courier New" pitchFamily="49" charset="0"/>
              </a:rPr>
              <a:t>, </a:t>
            </a:r>
            <a:r>
              <a:rPr lang="en-US" altLang="ja-JP" b="1" i="1" dirty="0" smtClean="0">
                <a:solidFill>
                  <a:schemeClr val="accent2"/>
                </a:solidFill>
                <a:latin typeface="Courier New" pitchFamily="49" charset="0"/>
              </a:rPr>
              <a:t>y</a:t>
            </a:r>
            <a:r>
              <a:rPr lang="en-US" altLang="ja-JP" b="1" dirty="0" smtClean="0">
                <a:solidFill>
                  <a:schemeClr val="accent2"/>
                </a:solidFill>
                <a:latin typeface="Courier New" pitchFamily="49" charset="0"/>
              </a:rPr>
              <a:t>, </a:t>
            </a:r>
            <a:r>
              <a:rPr lang="en-US" altLang="ja-JP" b="1" i="1" dirty="0" smtClean="0">
                <a:solidFill>
                  <a:schemeClr val="accent2"/>
                </a:solidFill>
                <a:latin typeface="Courier New" pitchFamily="49" charset="0"/>
              </a:rPr>
              <a:t>z</a:t>
            </a:r>
            <a:r>
              <a:rPr lang="en-US" altLang="ja-JP" b="1" dirty="0" smtClean="0">
                <a:solidFill>
                  <a:schemeClr val="accent2"/>
                </a:solidFill>
                <a:latin typeface="Courier New" pitchFamily="49" charset="0"/>
              </a:rPr>
              <a:t> )</a:t>
            </a:r>
          </a:p>
        </p:txBody>
      </p:sp>
      <p:graphicFrame>
        <p:nvGraphicFramePr>
          <p:cNvPr id="3074" name="Object 4"/>
          <p:cNvGraphicFramePr>
            <a:graphicFrameLocks noChangeAspect="1"/>
          </p:cNvGraphicFramePr>
          <p:nvPr/>
        </p:nvGraphicFramePr>
        <p:xfrm>
          <a:off x="7442200" y="2781300"/>
          <a:ext cx="1377950" cy="496888"/>
        </p:xfrm>
        <a:graphic>
          <a:graphicData uri="http://schemas.openxmlformats.org/presentationml/2006/ole">
            <p:oleObj spid="_x0000_s96258" name="Equation" r:id="rId4" imgW="660240" imgH="215640" progId="Equation.3">
              <p:embed/>
            </p:oleObj>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5"/>
          <p:cNvSpPr>
            <a:spLocks noGrp="1"/>
          </p:cNvSpPr>
          <p:nvPr>
            <p:ph type="ftr" sz="quarter" idx="11"/>
          </p:nvPr>
        </p:nvSpPr>
        <p:spPr/>
        <p:txBody>
          <a:bodyPr/>
          <a:lstStyle/>
          <a:p>
            <a:r>
              <a:rPr lang="zh-TW" altLang="en-US"/>
              <a:t>Fall 2009 revised</a:t>
            </a:r>
            <a:endParaRPr lang="en-US" altLang="zh-TW"/>
          </a:p>
        </p:txBody>
      </p:sp>
      <p:sp>
        <p:nvSpPr>
          <p:cNvPr id="9" name="Slide Number Placeholder 6"/>
          <p:cNvSpPr>
            <a:spLocks noGrp="1"/>
          </p:cNvSpPr>
          <p:nvPr>
            <p:ph type="sldNum" sz="quarter" idx="12"/>
          </p:nvPr>
        </p:nvSpPr>
        <p:spPr/>
        <p:txBody>
          <a:bodyPr/>
          <a:lstStyle/>
          <a:p>
            <a:fld id="{0A6A661D-42D9-4547-BEE4-59C1B7DFE415}" type="slidenum">
              <a:rPr lang="zh-TW" altLang="en-US"/>
              <a:pPr/>
              <a:t>14</a:t>
            </a:fld>
            <a:endParaRPr lang="en-US" altLang="zh-TW"/>
          </a:p>
        </p:txBody>
      </p:sp>
      <p:sp>
        <p:nvSpPr>
          <p:cNvPr id="25602" name="Rectangle 2"/>
          <p:cNvSpPr>
            <a:spLocks noGrp="1" noChangeArrowheads="1"/>
          </p:cNvSpPr>
          <p:nvPr>
            <p:ph type="title"/>
          </p:nvPr>
        </p:nvSpPr>
        <p:spPr/>
        <p:txBody>
          <a:bodyPr/>
          <a:lstStyle/>
          <a:p>
            <a:r>
              <a:rPr lang="en-US" altLang="zh-TW" dirty="0" smtClean="0"/>
              <a:t>Examples</a:t>
            </a:r>
            <a:endParaRPr lang="en-US" altLang="zh-TW" dirty="0"/>
          </a:p>
        </p:txBody>
      </p:sp>
      <p:sp>
        <p:nvSpPr>
          <p:cNvPr id="25603" name="Rectangle 3" descr="Rectangle: Click to edit Master text styles&#10;Second level&#10;Third level&#10;Fourth level&#10;Fifth level"/>
          <p:cNvSpPr>
            <a:spLocks noGrp="1" noChangeArrowheads="1"/>
          </p:cNvSpPr>
          <p:nvPr>
            <p:ph type="body" sz="half" idx="1"/>
          </p:nvPr>
        </p:nvSpPr>
        <p:spPr>
          <a:xfrm>
            <a:off x="539552" y="1752600"/>
            <a:ext cx="3744416" cy="1008112"/>
          </a:xfrm>
        </p:spPr>
        <p:txBody>
          <a:bodyPr/>
          <a:lstStyle/>
          <a:p>
            <a:pPr>
              <a:lnSpc>
                <a:spcPct val="80000"/>
              </a:lnSpc>
              <a:buFont typeface="Wingdings" pitchFamily="2" charset="2"/>
              <a:buNone/>
            </a:pPr>
            <a:r>
              <a:rPr lang="en-US" altLang="zh-TW" sz="2000" b="1" dirty="0" err="1" smtClean="0">
                <a:solidFill>
                  <a:schemeClr val="accent2"/>
                </a:solidFill>
                <a:latin typeface="Courier New" pitchFamily="49" charset="0"/>
              </a:rPr>
              <a:t>glRotate</a:t>
            </a:r>
            <a:r>
              <a:rPr lang="en-US" altLang="zh-TW" sz="2000" b="1" dirty="0" smtClean="0">
                <a:solidFill>
                  <a:schemeClr val="accent2"/>
                </a:solidFill>
                <a:latin typeface="Courier New" pitchFamily="49" charset="0"/>
              </a:rPr>
              <a:t> (30, 0, 0, 1);</a:t>
            </a:r>
          </a:p>
          <a:p>
            <a:pPr>
              <a:lnSpc>
                <a:spcPct val="80000"/>
              </a:lnSpc>
              <a:buFont typeface="Wingdings" pitchFamily="2" charset="2"/>
              <a:buNone/>
            </a:pPr>
            <a:r>
              <a:rPr lang="en-US" altLang="zh-TW" sz="2000" b="1" dirty="0" err="1" smtClean="0">
                <a:solidFill>
                  <a:schemeClr val="accent2"/>
                </a:solidFill>
                <a:latin typeface="Courier New" pitchFamily="49" charset="0"/>
              </a:rPr>
              <a:t>glTranslate</a:t>
            </a:r>
            <a:r>
              <a:rPr lang="en-US" altLang="zh-TW" sz="2000" b="1" dirty="0" smtClean="0">
                <a:solidFill>
                  <a:schemeClr val="accent2"/>
                </a:solidFill>
                <a:latin typeface="Courier New" pitchFamily="49" charset="0"/>
              </a:rPr>
              <a:t> (10, 0, 0);</a:t>
            </a:r>
          </a:p>
        </p:txBody>
      </p:sp>
      <p:sp>
        <p:nvSpPr>
          <p:cNvPr id="25604" name="Rectangle 4" descr="Rectangle: Click to edit Master text styles&#10;Second level&#10;Third level&#10;Fourth level&#10;Fifth level"/>
          <p:cNvSpPr>
            <a:spLocks noGrp="1" noChangeArrowheads="1"/>
          </p:cNvSpPr>
          <p:nvPr>
            <p:ph type="body" sz="half" idx="2"/>
          </p:nvPr>
        </p:nvSpPr>
        <p:spPr>
          <a:xfrm>
            <a:off x="4643438" y="1752600"/>
            <a:ext cx="3889002" cy="1172344"/>
          </a:xfrm>
        </p:spPr>
        <p:txBody>
          <a:bodyPr/>
          <a:lstStyle/>
          <a:p>
            <a:pPr>
              <a:lnSpc>
                <a:spcPct val="80000"/>
              </a:lnSpc>
              <a:buFont typeface="Wingdings" pitchFamily="2" charset="2"/>
              <a:buNone/>
            </a:pPr>
            <a:r>
              <a:rPr lang="en-US" altLang="zh-TW" sz="2000" b="1" dirty="0" err="1" smtClean="0">
                <a:solidFill>
                  <a:schemeClr val="accent2"/>
                </a:solidFill>
                <a:latin typeface="Courier New" pitchFamily="49" charset="0"/>
              </a:rPr>
              <a:t>glTranslate</a:t>
            </a:r>
            <a:r>
              <a:rPr lang="en-US" altLang="zh-TW" sz="2000" b="1" dirty="0" smtClean="0">
                <a:solidFill>
                  <a:schemeClr val="accent2"/>
                </a:solidFill>
                <a:latin typeface="Courier New" pitchFamily="49" charset="0"/>
              </a:rPr>
              <a:t> (10, 0, 0);</a:t>
            </a:r>
          </a:p>
          <a:p>
            <a:pPr>
              <a:lnSpc>
                <a:spcPct val="80000"/>
              </a:lnSpc>
              <a:buFont typeface="Wingdings" pitchFamily="2" charset="2"/>
              <a:buNone/>
            </a:pPr>
            <a:r>
              <a:rPr lang="en-US" altLang="zh-TW" sz="2000" b="1" dirty="0" err="1" smtClean="0">
                <a:solidFill>
                  <a:schemeClr val="accent2"/>
                </a:solidFill>
                <a:latin typeface="Courier New" pitchFamily="49" charset="0"/>
              </a:rPr>
              <a:t>glRotate</a:t>
            </a:r>
            <a:r>
              <a:rPr lang="en-US" altLang="zh-TW" sz="2000" b="1" dirty="0" smtClean="0">
                <a:solidFill>
                  <a:schemeClr val="accent2"/>
                </a:solidFill>
                <a:latin typeface="Courier New" pitchFamily="49" charset="0"/>
              </a:rPr>
              <a:t> (30, 0, 0, 1);</a:t>
            </a:r>
          </a:p>
        </p:txBody>
      </p:sp>
      <p:pic>
        <p:nvPicPr>
          <p:cNvPr id="25605" name="Picture 5" descr="RT"/>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83568" y="2708920"/>
            <a:ext cx="3494087" cy="3581400"/>
          </a:xfrm>
          <a:prstGeom prst="rect">
            <a:avLst/>
          </a:prstGeom>
          <a:noFill/>
        </p:spPr>
      </p:pic>
      <p:pic>
        <p:nvPicPr>
          <p:cNvPr id="25606" name="Picture 6" descr="TR"/>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750320" y="2676836"/>
            <a:ext cx="3494088" cy="35814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ja-JP" smtClean="0"/>
              <a:t>Viewing Transformations</a:t>
            </a:r>
          </a:p>
        </p:txBody>
      </p:sp>
      <p:sp>
        <p:nvSpPr>
          <p:cNvPr id="25603" name="Rectangle 3"/>
          <p:cNvSpPr>
            <a:spLocks noGrp="1" noChangeArrowheads="1"/>
          </p:cNvSpPr>
          <p:nvPr>
            <p:ph type="body" idx="1"/>
          </p:nvPr>
        </p:nvSpPr>
        <p:spPr/>
        <p:txBody>
          <a:bodyPr/>
          <a:lstStyle/>
          <a:p>
            <a:pPr eaLnBrk="1" hangingPunct="1">
              <a:lnSpc>
                <a:spcPct val="80000"/>
              </a:lnSpc>
            </a:pPr>
            <a:endParaRPr lang="en-US" altLang="ja-JP" dirty="0" smtClean="0"/>
          </a:p>
          <a:p>
            <a:pPr eaLnBrk="1" hangingPunct="1"/>
            <a:r>
              <a:rPr lang="en-US" altLang="ja-JP" dirty="0" smtClean="0"/>
              <a:t>OpenGL combines modeling and viewing transformation as MODELVIEW_MATRIX</a:t>
            </a:r>
          </a:p>
          <a:p>
            <a:pPr eaLnBrk="1" hangingPunct="1"/>
            <a:r>
              <a:rPr lang="en-US" altLang="ja-JP" dirty="0" smtClean="0"/>
              <a:t>Moving camera == moving the whole world according to the camera</a:t>
            </a:r>
          </a:p>
          <a:p>
            <a:pPr lvl="1" eaLnBrk="1" hangingPunct="1">
              <a:lnSpc>
                <a:spcPct val="80000"/>
              </a:lnSpc>
              <a:buNone/>
            </a:pPr>
            <a:r>
              <a:rPr lang="en-US" altLang="ja-JP" b="1" dirty="0" err="1" smtClean="0">
                <a:solidFill>
                  <a:schemeClr val="accent2"/>
                </a:solidFill>
                <a:latin typeface="Courier New" pitchFamily="49" charset="0"/>
              </a:rPr>
              <a:t>gluLookAt</a:t>
            </a:r>
            <a:r>
              <a:rPr lang="en-US" altLang="ja-JP" b="1" dirty="0" smtClean="0">
                <a:solidFill>
                  <a:schemeClr val="accent2"/>
                </a:solidFill>
                <a:latin typeface="Courier New" pitchFamily="49" charset="0"/>
              </a:rPr>
              <a:t>( </a:t>
            </a:r>
            <a:r>
              <a:rPr lang="en-US" altLang="ja-JP" b="1" dirty="0" err="1" smtClean="0">
                <a:solidFill>
                  <a:schemeClr val="accent2"/>
                </a:solidFill>
                <a:latin typeface="Courier New" pitchFamily="49" charset="0"/>
              </a:rPr>
              <a:t>eyex</a:t>
            </a:r>
            <a:r>
              <a:rPr lang="en-US" altLang="ja-JP" b="1" dirty="0" smtClean="0">
                <a:solidFill>
                  <a:schemeClr val="accent2"/>
                </a:solidFill>
                <a:latin typeface="Courier New" pitchFamily="49" charset="0"/>
              </a:rPr>
              <a:t>, </a:t>
            </a:r>
            <a:r>
              <a:rPr lang="en-US" altLang="ja-JP" b="1" dirty="0" err="1" smtClean="0">
                <a:solidFill>
                  <a:schemeClr val="accent2"/>
                </a:solidFill>
                <a:latin typeface="Courier New" pitchFamily="49" charset="0"/>
              </a:rPr>
              <a:t>eyey</a:t>
            </a:r>
            <a:r>
              <a:rPr lang="en-US" altLang="ja-JP" b="1" dirty="0" smtClean="0">
                <a:solidFill>
                  <a:schemeClr val="accent2"/>
                </a:solidFill>
                <a:latin typeface="Courier New" pitchFamily="49" charset="0"/>
              </a:rPr>
              <a:t>, </a:t>
            </a:r>
            <a:r>
              <a:rPr lang="en-US" altLang="ja-JP" b="1" dirty="0" err="1" smtClean="0">
                <a:solidFill>
                  <a:schemeClr val="accent2"/>
                </a:solidFill>
                <a:latin typeface="Courier New" pitchFamily="49" charset="0"/>
              </a:rPr>
              <a:t>eyez</a:t>
            </a:r>
            <a:r>
              <a:rPr lang="en-US" altLang="ja-JP" b="1" dirty="0" smtClean="0">
                <a:solidFill>
                  <a:schemeClr val="accent2"/>
                </a:solidFill>
                <a:latin typeface="Courier New" pitchFamily="49" charset="0"/>
              </a:rPr>
              <a:t>,</a:t>
            </a:r>
          </a:p>
          <a:p>
            <a:pPr lvl="1" eaLnBrk="1" hangingPunct="1">
              <a:lnSpc>
                <a:spcPct val="80000"/>
              </a:lnSpc>
              <a:buNone/>
            </a:pPr>
            <a:r>
              <a:rPr lang="en-US" altLang="ja-JP" b="1" dirty="0" smtClean="0">
                <a:solidFill>
                  <a:schemeClr val="accent2"/>
                </a:solidFill>
                <a:latin typeface="Courier New" pitchFamily="49" charset="0"/>
              </a:rPr>
              <a:t>           </a:t>
            </a:r>
            <a:r>
              <a:rPr lang="en-US" altLang="ja-JP" b="1" dirty="0" err="1" smtClean="0">
                <a:solidFill>
                  <a:schemeClr val="accent2"/>
                </a:solidFill>
                <a:latin typeface="Courier New" pitchFamily="49" charset="0"/>
              </a:rPr>
              <a:t>aimx</a:t>
            </a:r>
            <a:r>
              <a:rPr lang="en-US" altLang="ja-JP" b="1" dirty="0" smtClean="0">
                <a:solidFill>
                  <a:schemeClr val="accent2"/>
                </a:solidFill>
                <a:latin typeface="Courier New" pitchFamily="49" charset="0"/>
              </a:rPr>
              <a:t>, </a:t>
            </a:r>
            <a:r>
              <a:rPr lang="en-US" altLang="ja-JP" b="1" dirty="0" err="1" smtClean="0">
                <a:solidFill>
                  <a:schemeClr val="accent2"/>
                </a:solidFill>
                <a:latin typeface="Courier New" pitchFamily="49" charset="0"/>
              </a:rPr>
              <a:t>aimy</a:t>
            </a:r>
            <a:r>
              <a:rPr lang="en-US" altLang="ja-JP" b="1" dirty="0" smtClean="0">
                <a:solidFill>
                  <a:schemeClr val="accent2"/>
                </a:solidFill>
                <a:latin typeface="Courier New" pitchFamily="49" charset="0"/>
              </a:rPr>
              <a:t>, </a:t>
            </a:r>
            <a:r>
              <a:rPr lang="en-US" altLang="ja-JP" b="1" dirty="0" err="1" smtClean="0">
                <a:solidFill>
                  <a:schemeClr val="accent2"/>
                </a:solidFill>
                <a:latin typeface="Courier New" pitchFamily="49" charset="0"/>
              </a:rPr>
              <a:t>aimz</a:t>
            </a:r>
            <a:r>
              <a:rPr lang="en-US" altLang="ja-JP" b="1" dirty="0" smtClean="0">
                <a:solidFill>
                  <a:schemeClr val="accent2"/>
                </a:solidFill>
                <a:latin typeface="Courier New" pitchFamily="49" charset="0"/>
              </a:rPr>
              <a:t>,</a:t>
            </a:r>
          </a:p>
          <a:p>
            <a:pPr lvl="1" eaLnBrk="1" hangingPunct="1">
              <a:lnSpc>
                <a:spcPct val="80000"/>
              </a:lnSpc>
              <a:buNone/>
            </a:pPr>
            <a:r>
              <a:rPr lang="en-US" altLang="ja-JP" b="1" dirty="0" smtClean="0">
                <a:solidFill>
                  <a:schemeClr val="accent2"/>
                </a:solidFill>
                <a:latin typeface="Courier New" pitchFamily="49" charset="0"/>
              </a:rPr>
              <a:t>           </a:t>
            </a:r>
            <a:r>
              <a:rPr lang="en-US" altLang="ja-JP" b="1" dirty="0" err="1" smtClean="0">
                <a:solidFill>
                  <a:schemeClr val="accent2"/>
                </a:solidFill>
                <a:latin typeface="Courier New" pitchFamily="49" charset="0"/>
              </a:rPr>
              <a:t>upx</a:t>
            </a:r>
            <a:r>
              <a:rPr lang="en-US" altLang="ja-JP" b="1" dirty="0" smtClean="0">
                <a:solidFill>
                  <a:schemeClr val="accent2"/>
                </a:solidFill>
                <a:latin typeface="Courier New" pitchFamily="49" charset="0"/>
              </a:rPr>
              <a:t>, </a:t>
            </a:r>
            <a:r>
              <a:rPr lang="en-US" altLang="ja-JP" b="1" dirty="0" err="1" smtClean="0">
                <a:solidFill>
                  <a:schemeClr val="accent2"/>
                </a:solidFill>
                <a:latin typeface="Courier New" pitchFamily="49" charset="0"/>
              </a:rPr>
              <a:t>upy</a:t>
            </a:r>
            <a:r>
              <a:rPr lang="en-US" altLang="ja-JP" b="1" dirty="0" smtClean="0">
                <a:solidFill>
                  <a:schemeClr val="accent2"/>
                </a:solidFill>
                <a:latin typeface="Courier New" pitchFamily="49" charset="0"/>
              </a:rPr>
              <a:t>, </a:t>
            </a:r>
            <a:r>
              <a:rPr lang="en-US" altLang="ja-JP" b="1" dirty="0" err="1" smtClean="0">
                <a:solidFill>
                  <a:schemeClr val="accent2"/>
                </a:solidFill>
                <a:latin typeface="Courier New" pitchFamily="49" charset="0"/>
              </a:rPr>
              <a:t>upz</a:t>
            </a:r>
            <a:r>
              <a:rPr lang="en-US" altLang="ja-JP" b="1" dirty="0" smtClean="0">
                <a:solidFill>
                  <a:schemeClr val="accent2"/>
                </a:solidFill>
                <a:latin typeface="Courier New" pitchFamily="49" charset="0"/>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5514528" y="4527376"/>
            <a:ext cx="3810000" cy="2286000"/>
            <a:chOff x="5148064" y="548680"/>
            <a:chExt cx="3810000" cy="2286000"/>
          </a:xfrm>
        </p:grpSpPr>
        <p:graphicFrame>
          <p:nvGraphicFramePr>
            <p:cNvPr id="14340" name="Object 4"/>
            <p:cNvGraphicFramePr>
              <a:graphicFrameLocks noChangeAspect="1"/>
            </p:cNvGraphicFramePr>
            <p:nvPr/>
          </p:nvGraphicFramePr>
          <p:xfrm>
            <a:off x="5148064" y="548680"/>
            <a:ext cx="3810000" cy="2286000"/>
          </p:xfrm>
          <a:graphic>
            <a:graphicData uri="http://schemas.openxmlformats.org/presentationml/2006/ole">
              <p:oleObj spid="_x0000_s104452" name="Image" r:id="rId3" imgW="3809524" imgH="2285714" progId="PhotoshopElements.Image.2">
                <p:embed/>
              </p:oleObj>
            </a:graphicData>
          </a:graphic>
        </p:graphicFrame>
        <p:sp>
          <p:nvSpPr>
            <p:cNvPr id="14341" name="Line 5"/>
            <p:cNvSpPr>
              <a:spLocks noChangeShapeType="1"/>
            </p:cNvSpPr>
            <p:nvPr/>
          </p:nvSpPr>
          <p:spPr bwMode="auto">
            <a:xfrm flipV="1">
              <a:off x="7840464" y="974130"/>
              <a:ext cx="222250" cy="393700"/>
            </a:xfrm>
            <a:prstGeom prst="line">
              <a:avLst/>
            </a:prstGeom>
            <a:noFill/>
            <a:ln w="34925">
              <a:solidFill>
                <a:srgbClr val="3366FF"/>
              </a:solidFill>
              <a:round/>
              <a:headEnd/>
              <a:tailEnd/>
            </a:ln>
            <a:effectLst/>
          </p:spPr>
          <p:txBody>
            <a:bodyPr/>
            <a:lstStyle/>
            <a:p>
              <a:endParaRPr lang="en-US"/>
            </a:p>
          </p:txBody>
        </p:sp>
        <p:sp>
          <p:nvSpPr>
            <p:cNvPr id="14342" name="Text Box 6"/>
            <p:cNvSpPr txBox="1">
              <a:spLocks noChangeArrowheads="1"/>
            </p:cNvSpPr>
            <p:nvPr/>
          </p:nvSpPr>
          <p:spPr bwMode="auto">
            <a:xfrm>
              <a:off x="7945239" y="891580"/>
              <a:ext cx="273050" cy="366713"/>
            </a:xfrm>
            <a:prstGeom prst="rect">
              <a:avLst/>
            </a:prstGeom>
            <a:noFill/>
            <a:ln w="9525">
              <a:noFill/>
              <a:miter lim="800000"/>
              <a:headEnd/>
              <a:tailEnd/>
            </a:ln>
            <a:effectLst/>
          </p:spPr>
          <p:txBody>
            <a:bodyPr wrap="none">
              <a:spAutoFit/>
            </a:bodyPr>
            <a:lstStyle/>
            <a:p>
              <a:r>
                <a:rPr kumimoji="0" lang="en-US" altLang="zh-TW" sz="1800" b="1" i="1">
                  <a:solidFill>
                    <a:srgbClr val="0000FF"/>
                  </a:solidFill>
                </a:rPr>
                <a:t>s</a:t>
              </a:r>
            </a:p>
          </p:txBody>
        </p:sp>
        <p:sp>
          <p:nvSpPr>
            <p:cNvPr id="14343" name="Line 7"/>
            <p:cNvSpPr>
              <a:spLocks noChangeShapeType="1"/>
            </p:cNvSpPr>
            <p:nvPr/>
          </p:nvSpPr>
          <p:spPr bwMode="auto">
            <a:xfrm flipH="1">
              <a:off x="7021314" y="1367830"/>
              <a:ext cx="825500" cy="304800"/>
            </a:xfrm>
            <a:prstGeom prst="line">
              <a:avLst/>
            </a:prstGeom>
            <a:noFill/>
            <a:ln w="9525">
              <a:solidFill>
                <a:srgbClr val="0000FF"/>
              </a:solidFill>
              <a:round/>
              <a:headEnd/>
              <a:tailEnd type="triangle" w="med" len="med"/>
            </a:ln>
            <a:effectLst/>
          </p:spPr>
          <p:txBody>
            <a:bodyPr/>
            <a:lstStyle/>
            <a:p>
              <a:endParaRPr lang="en-US"/>
            </a:p>
          </p:txBody>
        </p:sp>
        <p:sp>
          <p:nvSpPr>
            <p:cNvPr id="14344" name="Line 8"/>
            <p:cNvSpPr>
              <a:spLocks noChangeShapeType="1"/>
            </p:cNvSpPr>
            <p:nvPr/>
          </p:nvSpPr>
          <p:spPr bwMode="auto">
            <a:xfrm flipV="1">
              <a:off x="7859514" y="1082080"/>
              <a:ext cx="711200" cy="273050"/>
            </a:xfrm>
            <a:prstGeom prst="line">
              <a:avLst/>
            </a:prstGeom>
            <a:noFill/>
            <a:ln w="28575">
              <a:solidFill>
                <a:srgbClr val="0000FF"/>
              </a:solidFill>
              <a:prstDash val="dash"/>
              <a:round/>
              <a:headEnd/>
              <a:tailEnd type="triangle" w="med" len="med"/>
            </a:ln>
            <a:effectLst/>
          </p:spPr>
          <p:txBody>
            <a:bodyPr/>
            <a:lstStyle/>
            <a:p>
              <a:endParaRPr lang="en-US"/>
            </a:p>
          </p:txBody>
        </p:sp>
        <p:sp>
          <p:nvSpPr>
            <p:cNvPr id="14345" name="Rectangle 9"/>
            <p:cNvSpPr>
              <a:spLocks noChangeArrowheads="1"/>
            </p:cNvSpPr>
            <p:nvPr/>
          </p:nvSpPr>
          <p:spPr bwMode="auto">
            <a:xfrm>
              <a:off x="8205589" y="810618"/>
              <a:ext cx="336550" cy="366713"/>
            </a:xfrm>
            <a:prstGeom prst="rect">
              <a:avLst/>
            </a:prstGeom>
            <a:noFill/>
            <a:ln w="9525">
              <a:noFill/>
              <a:miter lim="800000"/>
              <a:headEnd/>
              <a:tailEnd/>
            </a:ln>
            <a:effectLst/>
          </p:spPr>
          <p:txBody>
            <a:bodyPr wrap="none">
              <a:spAutoFit/>
            </a:bodyPr>
            <a:lstStyle/>
            <a:p>
              <a:r>
                <a:rPr kumimoji="0" lang="en-US" altLang="zh-TW" sz="1800" b="1" i="1">
                  <a:solidFill>
                    <a:srgbClr val="0000FF"/>
                  </a:solidFill>
                </a:rPr>
                <a:t>-f</a:t>
              </a:r>
            </a:p>
          </p:txBody>
        </p:sp>
      </p:grpSp>
      <p:sp>
        <p:nvSpPr>
          <p:cNvPr id="14346" name="Rectangle 10"/>
          <p:cNvSpPr>
            <a:spLocks noGrp="1" noChangeArrowheads="1"/>
          </p:cNvSpPr>
          <p:nvPr>
            <p:ph type="title"/>
          </p:nvPr>
        </p:nvSpPr>
        <p:spPr/>
        <p:txBody>
          <a:bodyPr/>
          <a:lstStyle/>
          <a:p>
            <a:pPr algn="l"/>
            <a:r>
              <a:rPr lang="en-US" altLang="zh-TW" sz="3600" b="1"/>
              <a:t>gluLookAt</a:t>
            </a:r>
            <a:r>
              <a:rPr lang="en-US" altLang="zh-TW" sz="3600"/>
              <a:t> (eye, center, up)</a:t>
            </a:r>
          </a:p>
        </p:txBody>
      </p:sp>
      <p:pic>
        <p:nvPicPr>
          <p:cNvPr id="14347" name="Picture 1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33400" y="1905000"/>
            <a:ext cx="2590800" cy="1123950"/>
          </a:xfrm>
          <a:prstGeom prst="rect">
            <a:avLst/>
          </a:prstGeom>
          <a:noFill/>
          <a:ln w="9525">
            <a:noFill/>
            <a:miter lim="800000"/>
            <a:headEnd/>
            <a:tailEnd/>
          </a:ln>
          <a:effectLst/>
        </p:spPr>
      </p:pic>
      <p:pic>
        <p:nvPicPr>
          <p:cNvPr id="14348" name="Picture 1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671763" y="3179763"/>
            <a:ext cx="781050" cy="361950"/>
          </a:xfrm>
          <a:prstGeom prst="rect">
            <a:avLst/>
          </a:prstGeom>
          <a:noFill/>
          <a:ln w="9525">
            <a:noFill/>
            <a:miter lim="800000"/>
            <a:headEnd/>
            <a:tailEnd/>
          </a:ln>
          <a:effectLst/>
        </p:spPr>
      </p:pic>
      <p:pic>
        <p:nvPicPr>
          <p:cNvPr id="14349" name="Picture 13"/>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622300" y="5768504"/>
            <a:ext cx="5400675" cy="428625"/>
          </a:xfrm>
          <a:prstGeom prst="rect">
            <a:avLst/>
          </a:prstGeom>
          <a:noFill/>
          <a:ln w="9525">
            <a:noFill/>
            <a:miter lim="800000"/>
            <a:headEnd/>
            <a:tailEnd/>
          </a:ln>
          <a:effectLst/>
        </p:spPr>
      </p:pic>
      <p:pic>
        <p:nvPicPr>
          <p:cNvPr id="14350" name="Picture 14"/>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495300" y="3783013"/>
            <a:ext cx="3133725" cy="1666875"/>
          </a:xfrm>
          <a:prstGeom prst="rect">
            <a:avLst/>
          </a:prstGeom>
          <a:noFill/>
          <a:ln w="9525">
            <a:noFill/>
            <a:miter lim="800000"/>
            <a:headEnd/>
            <a:tailEnd/>
          </a:ln>
          <a:effectLst/>
        </p:spPr>
      </p:pic>
      <p:pic>
        <p:nvPicPr>
          <p:cNvPr id="14352" name="Picture 16"/>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3168650" y="2025650"/>
            <a:ext cx="981075" cy="714375"/>
          </a:xfrm>
          <a:prstGeom prst="rect">
            <a:avLst/>
          </a:prstGeom>
          <a:noFill/>
          <a:ln w="9525">
            <a:noFill/>
            <a:miter lim="800000"/>
            <a:headEnd/>
            <a:tailEnd/>
          </a:ln>
          <a:effectLst/>
        </p:spPr>
      </p:pic>
      <p:sp>
        <p:nvSpPr>
          <p:cNvPr id="14353" name="Rectangle 17"/>
          <p:cNvSpPr>
            <a:spLocks noChangeArrowheads="1"/>
          </p:cNvSpPr>
          <p:nvPr/>
        </p:nvSpPr>
        <p:spPr bwMode="auto">
          <a:xfrm>
            <a:off x="1130300" y="3806825"/>
            <a:ext cx="2046288" cy="1263650"/>
          </a:xfrm>
          <a:prstGeom prst="rect">
            <a:avLst/>
          </a:prstGeom>
          <a:noFill/>
          <a:ln w="9525">
            <a:solidFill>
              <a:srgbClr val="FF0000"/>
            </a:solidFill>
            <a:miter lim="800000"/>
            <a:headEnd/>
            <a:tailEnd/>
          </a:ln>
          <a:effectLst/>
        </p:spPr>
        <p:txBody>
          <a:bodyPr wrap="none" anchor="ctr"/>
          <a:lstStyle/>
          <a:p>
            <a:endParaRPr lang="en-US"/>
          </a:p>
        </p:txBody>
      </p:sp>
      <p:sp>
        <p:nvSpPr>
          <p:cNvPr id="14354" name="Text Box 18"/>
          <p:cNvSpPr txBox="1">
            <a:spLocks noChangeArrowheads="1"/>
          </p:cNvSpPr>
          <p:nvPr/>
        </p:nvSpPr>
        <p:spPr bwMode="auto">
          <a:xfrm>
            <a:off x="3189288" y="3465513"/>
            <a:ext cx="455612" cy="457200"/>
          </a:xfrm>
          <a:prstGeom prst="rect">
            <a:avLst/>
          </a:prstGeom>
          <a:noFill/>
          <a:ln w="9525">
            <a:noFill/>
            <a:miter lim="800000"/>
            <a:headEnd/>
            <a:tailEnd/>
          </a:ln>
          <a:effectLst/>
        </p:spPr>
        <p:txBody>
          <a:bodyPr wrap="none">
            <a:spAutoFit/>
          </a:bodyPr>
          <a:lstStyle/>
          <a:p>
            <a:r>
              <a:rPr kumimoji="0" lang="en-US" altLang="zh-TW">
                <a:solidFill>
                  <a:srgbClr val="FF0000"/>
                </a:solidFill>
                <a:latin typeface="Tahoma" pitchFamily="34" charset="0"/>
              </a:rPr>
              <a:t>L</a:t>
            </a:r>
            <a:r>
              <a:rPr kumimoji="0" lang="en-US" altLang="zh-TW" baseline="30000">
                <a:solidFill>
                  <a:srgbClr val="FF0000"/>
                </a:solidFill>
                <a:latin typeface="Tahoma" pitchFamily="34" charset="0"/>
              </a:rPr>
              <a:t>T</a:t>
            </a:r>
          </a:p>
        </p:txBody>
      </p:sp>
      <p:sp>
        <p:nvSpPr>
          <p:cNvPr id="14356" name="Text Box 20"/>
          <p:cNvSpPr txBox="1">
            <a:spLocks noChangeArrowheads="1"/>
          </p:cNvSpPr>
          <p:nvPr/>
        </p:nvSpPr>
        <p:spPr bwMode="auto">
          <a:xfrm>
            <a:off x="563563" y="5373216"/>
            <a:ext cx="2047875" cy="457200"/>
          </a:xfrm>
          <a:prstGeom prst="rect">
            <a:avLst/>
          </a:prstGeom>
          <a:noFill/>
          <a:ln w="9525">
            <a:noFill/>
            <a:miter lim="800000"/>
            <a:headEnd/>
            <a:tailEnd/>
          </a:ln>
          <a:effectLst/>
        </p:spPr>
        <p:txBody>
          <a:bodyPr wrap="none">
            <a:spAutoFit/>
          </a:bodyPr>
          <a:lstStyle/>
          <a:p>
            <a:r>
              <a:rPr kumimoji="0" lang="en-US" altLang="zh-TW" dirty="0">
                <a:latin typeface="Tahoma" pitchFamily="34" charset="0"/>
              </a:rPr>
              <a:t>Equivalent to:</a:t>
            </a:r>
          </a:p>
        </p:txBody>
      </p:sp>
      <p:graphicFrame>
        <p:nvGraphicFramePr>
          <p:cNvPr id="14357" name="Object 21"/>
          <p:cNvGraphicFramePr>
            <a:graphicFrameLocks noChangeAspect="1"/>
          </p:cNvGraphicFramePr>
          <p:nvPr/>
        </p:nvGraphicFramePr>
        <p:xfrm>
          <a:off x="1730375" y="3036888"/>
          <a:ext cx="730250" cy="750887"/>
        </p:xfrm>
        <a:graphic>
          <a:graphicData uri="http://schemas.openxmlformats.org/presentationml/2006/ole">
            <p:oleObj spid="_x0000_s104451" name="Equation" r:id="rId9" imgW="431640" imgH="444240" progId="Equation.3">
              <p:embed/>
            </p:oleObj>
          </a:graphicData>
        </a:graphic>
      </p:graphicFrame>
      <p:pic>
        <p:nvPicPr>
          <p:cNvPr id="14358" name="Picture 22"/>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531813" y="3197225"/>
            <a:ext cx="952500" cy="409575"/>
          </a:xfrm>
          <a:prstGeom prst="rect">
            <a:avLst/>
          </a:prstGeom>
          <a:noFill/>
          <a:ln w="9525">
            <a:noFill/>
            <a:miter lim="800000"/>
            <a:headEnd/>
            <a:tailEnd/>
          </a:ln>
          <a:effectLst/>
        </p:spPr>
      </p:pic>
      <p:grpSp>
        <p:nvGrpSpPr>
          <p:cNvPr id="26" name="Group 25"/>
          <p:cNvGrpSpPr/>
          <p:nvPr/>
        </p:nvGrpSpPr>
        <p:grpSpPr>
          <a:xfrm>
            <a:off x="4619947" y="1838821"/>
            <a:ext cx="4200525" cy="2454275"/>
            <a:chOff x="4619947" y="1628800"/>
            <a:chExt cx="4200525" cy="2454275"/>
          </a:xfrm>
        </p:grpSpPr>
        <p:graphicFrame>
          <p:nvGraphicFramePr>
            <p:cNvPr id="14351" name="Object 15"/>
            <p:cNvGraphicFramePr>
              <a:graphicFrameLocks noChangeAspect="1"/>
            </p:cNvGraphicFramePr>
            <p:nvPr/>
          </p:nvGraphicFramePr>
          <p:xfrm>
            <a:off x="4677097" y="2022500"/>
            <a:ext cx="4143375" cy="2060575"/>
          </p:xfrm>
          <a:graphic>
            <a:graphicData uri="http://schemas.openxmlformats.org/presentationml/2006/ole">
              <p:oleObj spid="_x0000_s104450" name="Equation" r:id="rId11" imgW="2450880" imgH="1218960" progId="Equation.3">
                <p:embed/>
              </p:oleObj>
            </a:graphicData>
          </a:graphic>
        </p:graphicFrame>
        <p:sp>
          <p:nvSpPr>
            <p:cNvPr id="14355" name="Text Box 19"/>
            <p:cNvSpPr txBox="1">
              <a:spLocks noChangeArrowheads="1"/>
            </p:cNvSpPr>
            <p:nvPr/>
          </p:nvSpPr>
          <p:spPr bwMode="auto">
            <a:xfrm>
              <a:off x="4619947" y="1628800"/>
              <a:ext cx="2330450" cy="457200"/>
            </a:xfrm>
            <a:prstGeom prst="rect">
              <a:avLst/>
            </a:prstGeom>
            <a:noFill/>
            <a:ln w="9525">
              <a:noFill/>
              <a:miter lim="800000"/>
              <a:headEnd/>
              <a:tailEnd/>
            </a:ln>
            <a:effectLst/>
          </p:spPr>
          <p:txBody>
            <a:bodyPr wrap="none">
              <a:spAutoFit/>
            </a:bodyPr>
            <a:lstStyle/>
            <a:p>
              <a:r>
                <a:rPr kumimoji="0" lang="en-US" altLang="zh-TW">
                  <a:latin typeface="Tahoma" pitchFamily="34" charset="0"/>
                </a:rPr>
                <a:t>Change of Basis</a:t>
              </a:r>
            </a:p>
          </p:txBody>
        </p:sp>
        <p:sp>
          <p:nvSpPr>
            <p:cNvPr id="14359" name="Rectangle 23"/>
            <p:cNvSpPr>
              <a:spLocks noChangeArrowheads="1"/>
            </p:cNvSpPr>
            <p:nvPr/>
          </p:nvSpPr>
          <p:spPr bwMode="auto">
            <a:xfrm>
              <a:off x="5947097" y="2017738"/>
              <a:ext cx="2046287" cy="1263650"/>
            </a:xfrm>
            <a:prstGeom prst="rect">
              <a:avLst/>
            </a:prstGeom>
            <a:noFill/>
            <a:ln w="9525">
              <a:solidFill>
                <a:srgbClr val="FF0000"/>
              </a:solidFill>
              <a:miter lim="800000"/>
              <a:headEnd/>
              <a:tailEnd/>
            </a:ln>
            <a:effectLst/>
          </p:spPr>
          <p:txBody>
            <a:bodyPr wrap="none" anchor="ctr"/>
            <a:lstStyle/>
            <a:p>
              <a:endParaRPr lang="en-US"/>
            </a:p>
          </p:txBody>
        </p:sp>
        <p:sp>
          <p:nvSpPr>
            <p:cNvPr id="14360" name="Text Box 24"/>
            <p:cNvSpPr txBox="1">
              <a:spLocks noChangeArrowheads="1"/>
            </p:cNvSpPr>
            <p:nvPr/>
          </p:nvSpPr>
          <p:spPr bwMode="auto">
            <a:xfrm>
              <a:off x="8006084" y="1676425"/>
              <a:ext cx="336550" cy="457200"/>
            </a:xfrm>
            <a:prstGeom prst="rect">
              <a:avLst/>
            </a:prstGeom>
            <a:noFill/>
            <a:ln w="9525">
              <a:noFill/>
              <a:miter lim="800000"/>
              <a:headEnd/>
              <a:tailEnd/>
            </a:ln>
            <a:effectLst/>
          </p:spPr>
          <p:txBody>
            <a:bodyPr wrap="none">
              <a:spAutoFit/>
            </a:bodyPr>
            <a:lstStyle/>
            <a:p>
              <a:r>
                <a:rPr kumimoji="0" lang="en-US" altLang="zh-TW">
                  <a:solidFill>
                    <a:srgbClr val="FF0000"/>
                  </a:solidFill>
                  <a:latin typeface="Tahoma" pitchFamily="34" charset="0"/>
                </a:rPr>
                <a:t>L</a:t>
              </a:r>
              <a:endParaRPr kumimoji="0" lang="en-US" altLang="zh-TW" baseline="30000">
                <a:solidFill>
                  <a:srgbClr val="FF0000"/>
                </a:solidFill>
                <a:latin typeface="Tahoma" pitchFamily="34" charset="0"/>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8"/>
          <p:cNvSpPr>
            <a:spLocks noGrp="1" noChangeArrowheads="1"/>
          </p:cNvSpPr>
          <p:nvPr>
            <p:ph type="title"/>
          </p:nvPr>
        </p:nvSpPr>
        <p:spPr/>
        <p:txBody>
          <a:bodyPr/>
          <a:lstStyle/>
          <a:p>
            <a:pPr eaLnBrk="1" hangingPunct="1"/>
            <a:r>
              <a:rPr lang="en-US" altLang="ja-JP" smtClean="0"/>
              <a:t>Projection Transformation</a:t>
            </a:r>
          </a:p>
        </p:txBody>
      </p:sp>
      <p:sp>
        <p:nvSpPr>
          <p:cNvPr id="23555" name="Rectangle 19"/>
          <p:cNvSpPr>
            <a:spLocks noGrp="1" noChangeArrowheads="1"/>
          </p:cNvSpPr>
          <p:nvPr>
            <p:ph type="body" idx="1"/>
          </p:nvPr>
        </p:nvSpPr>
        <p:spPr>
          <a:xfrm>
            <a:off x="566738" y="1752600"/>
            <a:ext cx="8577262" cy="4267200"/>
          </a:xfrm>
        </p:spPr>
        <p:txBody>
          <a:bodyPr/>
          <a:lstStyle/>
          <a:p>
            <a:pPr eaLnBrk="1" hangingPunct="1"/>
            <a:r>
              <a:rPr lang="en-US" altLang="ja-JP" dirty="0" smtClean="0"/>
              <a:t>Perspective projection</a:t>
            </a:r>
          </a:p>
          <a:p>
            <a:pPr lvl="1" eaLnBrk="1" hangingPunct="1">
              <a:buNone/>
            </a:pPr>
            <a:r>
              <a:rPr lang="en-US" altLang="ja-JP" sz="2000" b="1" dirty="0" err="1" smtClean="0">
                <a:solidFill>
                  <a:schemeClr val="accent2"/>
                </a:solidFill>
                <a:latin typeface="Courier New" pitchFamily="49" charset="0"/>
              </a:rPr>
              <a:t>glFrustum</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left</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right</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bottom</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top</a:t>
            </a:r>
            <a:r>
              <a:rPr lang="en-US" altLang="ja-JP" sz="2000" b="1" dirty="0" smtClean="0">
                <a:solidFill>
                  <a:schemeClr val="accent2"/>
                </a:solidFill>
                <a:latin typeface="Courier New" pitchFamily="49" charset="0"/>
              </a:rPr>
              <a:t>, </a:t>
            </a:r>
            <a:r>
              <a:rPr lang="en-US" altLang="ja-JP" sz="2000" b="1" i="1" dirty="0" err="1" smtClean="0">
                <a:solidFill>
                  <a:schemeClr val="accent2"/>
                </a:solidFill>
                <a:latin typeface="Courier New" pitchFamily="49" charset="0"/>
              </a:rPr>
              <a:t>zNear</a:t>
            </a:r>
            <a:r>
              <a:rPr lang="en-US" altLang="ja-JP" sz="2000" b="1" dirty="0" smtClean="0">
                <a:solidFill>
                  <a:schemeClr val="accent2"/>
                </a:solidFill>
                <a:latin typeface="Courier New" pitchFamily="49" charset="0"/>
              </a:rPr>
              <a:t>, </a:t>
            </a:r>
            <a:r>
              <a:rPr lang="en-US" altLang="ja-JP" sz="2000" b="1" i="1" dirty="0" err="1" smtClean="0">
                <a:solidFill>
                  <a:schemeClr val="accent2"/>
                </a:solidFill>
                <a:latin typeface="Courier New" pitchFamily="49" charset="0"/>
              </a:rPr>
              <a:t>zFar</a:t>
            </a:r>
            <a:r>
              <a:rPr lang="en-US" altLang="ja-JP" sz="2000" b="1" dirty="0" smtClean="0">
                <a:solidFill>
                  <a:schemeClr val="accent2"/>
                </a:solidFill>
                <a:latin typeface="Courier New" pitchFamily="49" charset="0"/>
              </a:rPr>
              <a:t> )</a:t>
            </a:r>
          </a:p>
          <a:p>
            <a:pPr lvl="1" eaLnBrk="1" hangingPunct="1">
              <a:buFont typeface="Wingdings" pitchFamily="2" charset="2"/>
              <a:buNone/>
            </a:pPr>
            <a:r>
              <a:rPr lang="en-US" altLang="ja-JP" sz="2000" b="1" dirty="0" err="1" smtClean="0">
                <a:solidFill>
                  <a:schemeClr val="accent2"/>
                </a:solidFill>
                <a:latin typeface="Courier New" pitchFamily="49" charset="0"/>
              </a:rPr>
              <a:t>gluPerspective</a:t>
            </a:r>
            <a:r>
              <a:rPr lang="en-US" altLang="ja-JP" sz="2000" b="1" dirty="0" smtClean="0">
                <a:solidFill>
                  <a:schemeClr val="accent2"/>
                </a:solidFill>
                <a:latin typeface="Courier New" pitchFamily="49" charset="0"/>
              </a:rPr>
              <a:t>( </a:t>
            </a:r>
            <a:r>
              <a:rPr lang="en-US" altLang="ja-JP" sz="2000" b="1" i="1" dirty="0" err="1" smtClean="0">
                <a:solidFill>
                  <a:schemeClr val="accent2"/>
                </a:solidFill>
                <a:latin typeface="Courier New" pitchFamily="49" charset="0"/>
              </a:rPr>
              <a:t>fovy</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aspect</a:t>
            </a:r>
            <a:r>
              <a:rPr lang="en-US" altLang="ja-JP" sz="2000" b="1" dirty="0" smtClean="0">
                <a:solidFill>
                  <a:schemeClr val="accent2"/>
                </a:solidFill>
                <a:latin typeface="Courier New" pitchFamily="49" charset="0"/>
              </a:rPr>
              <a:t>, </a:t>
            </a:r>
            <a:r>
              <a:rPr lang="en-US" altLang="ja-JP" sz="2000" b="1" i="1" dirty="0" err="1" smtClean="0">
                <a:solidFill>
                  <a:schemeClr val="accent2"/>
                </a:solidFill>
                <a:latin typeface="Courier New" pitchFamily="49" charset="0"/>
              </a:rPr>
              <a:t>zNear</a:t>
            </a:r>
            <a:r>
              <a:rPr lang="en-US" altLang="ja-JP" sz="2000" b="1" dirty="0" smtClean="0">
                <a:solidFill>
                  <a:schemeClr val="accent2"/>
                </a:solidFill>
                <a:latin typeface="Courier New" pitchFamily="49" charset="0"/>
              </a:rPr>
              <a:t>, </a:t>
            </a:r>
            <a:r>
              <a:rPr lang="en-US" altLang="ja-JP" sz="2000" b="1" i="1" dirty="0" err="1" smtClean="0">
                <a:solidFill>
                  <a:schemeClr val="accent2"/>
                </a:solidFill>
                <a:latin typeface="Courier New" pitchFamily="49" charset="0"/>
              </a:rPr>
              <a:t>zFar</a:t>
            </a:r>
            <a:r>
              <a:rPr lang="en-US" altLang="ja-JP" sz="2000" b="1" dirty="0" smtClean="0">
                <a:solidFill>
                  <a:schemeClr val="accent2"/>
                </a:solidFill>
                <a:latin typeface="Courier New" pitchFamily="49" charset="0"/>
              </a:rPr>
              <a:t> )</a:t>
            </a:r>
          </a:p>
        </p:txBody>
      </p:sp>
      <p:pic>
        <p:nvPicPr>
          <p:cNvPr id="23568" name="Picture 16"/>
          <p:cNvPicPr>
            <a:picLocks noChangeAspect="1" noChangeArrowheads="1"/>
          </p:cNvPicPr>
          <p:nvPr/>
        </p:nvPicPr>
        <p:blipFill>
          <a:blip r:embed="rId3" cstate="print">
            <a:clrChange>
              <a:clrFrom>
                <a:srgbClr val="FFFFFF"/>
              </a:clrFrom>
              <a:clrTo>
                <a:srgbClr val="FFFFFF">
                  <a:alpha val="0"/>
                </a:srgbClr>
              </a:clrTo>
            </a:clrChange>
          </a:blip>
          <a:stretch>
            <a:fillRect/>
          </a:stretch>
        </p:blipFill>
        <p:spPr bwMode="auto">
          <a:xfrm>
            <a:off x="2195736" y="3573016"/>
            <a:ext cx="4476750" cy="2190750"/>
          </a:xfrm>
          <a:prstGeom prst="rect">
            <a:avLst/>
          </a:prstGeom>
          <a:noFill/>
          <a:ln>
            <a:noFill/>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8"/>
          <p:cNvSpPr>
            <a:spLocks noGrp="1" noChangeArrowheads="1"/>
          </p:cNvSpPr>
          <p:nvPr>
            <p:ph type="title"/>
          </p:nvPr>
        </p:nvSpPr>
        <p:spPr/>
        <p:txBody>
          <a:bodyPr/>
          <a:lstStyle/>
          <a:p>
            <a:pPr eaLnBrk="1" hangingPunct="1"/>
            <a:r>
              <a:rPr lang="en-US" altLang="ja-JP" smtClean="0"/>
              <a:t>Projection Transformation</a:t>
            </a:r>
          </a:p>
        </p:txBody>
      </p:sp>
      <p:sp>
        <p:nvSpPr>
          <p:cNvPr id="23555" name="Rectangle 19"/>
          <p:cNvSpPr>
            <a:spLocks noGrp="1" noChangeArrowheads="1"/>
          </p:cNvSpPr>
          <p:nvPr>
            <p:ph type="body" idx="1"/>
          </p:nvPr>
        </p:nvSpPr>
        <p:spPr>
          <a:xfrm>
            <a:off x="566738" y="1752600"/>
            <a:ext cx="8577262" cy="4267200"/>
          </a:xfrm>
        </p:spPr>
        <p:txBody>
          <a:bodyPr/>
          <a:lstStyle/>
          <a:p>
            <a:pPr eaLnBrk="1" hangingPunct="1"/>
            <a:r>
              <a:rPr lang="en-US" altLang="ja-JP" dirty="0" smtClean="0"/>
              <a:t>Orthographic parallel projection</a:t>
            </a:r>
          </a:p>
          <a:p>
            <a:pPr lvl="1" eaLnBrk="1" hangingPunct="1">
              <a:buFont typeface="Wingdings" pitchFamily="2" charset="2"/>
              <a:buNone/>
            </a:pPr>
            <a:r>
              <a:rPr lang="en-US" altLang="ja-JP" sz="2000" b="1" dirty="0" err="1" smtClean="0">
                <a:solidFill>
                  <a:schemeClr val="accent2"/>
                </a:solidFill>
                <a:latin typeface="Courier New" pitchFamily="49" charset="0"/>
              </a:rPr>
              <a:t>glOrtho</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left</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right</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bottom</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top</a:t>
            </a:r>
            <a:r>
              <a:rPr lang="en-US" altLang="ja-JP" sz="2000" b="1" dirty="0" smtClean="0">
                <a:solidFill>
                  <a:schemeClr val="accent2"/>
                </a:solidFill>
                <a:latin typeface="Courier New" pitchFamily="49" charset="0"/>
              </a:rPr>
              <a:t>, </a:t>
            </a:r>
            <a:r>
              <a:rPr lang="en-US" altLang="ja-JP" sz="2000" b="1" i="1" dirty="0" err="1" smtClean="0">
                <a:solidFill>
                  <a:schemeClr val="accent2"/>
                </a:solidFill>
                <a:latin typeface="Courier New" pitchFamily="49" charset="0"/>
              </a:rPr>
              <a:t>zNear</a:t>
            </a:r>
            <a:r>
              <a:rPr lang="en-US" altLang="ja-JP" sz="2000" b="1" dirty="0" smtClean="0">
                <a:solidFill>
                  <a:schemeClr val="accent2"/>
                </a:solidFill>
                <a:latin typeface="Courier New" pitchFamily="49" charset="0"/>
              </a:rPr>
              <a:t>, </a:t>
            </a:r>
            <a:r>
              <a:rPr lang="en-US" altLang="ja-JP" sz="2000" b="1" i="1" dirty="0" err="1" smtClean="0">
                <a:solidFill>
                  <a:schemeClr val="accent2"/>
                </a:solidFill>
                <a:latin typeface="Courier New" pitchFamily="49" charset="0"/>
              </a:rPr>
              <a:t>zFar</a:t>
            </a:r>
            <a:r>
              <a:rPr lang="en-US" altLang="ja-JP" sz="2000" b="1" dirty="0" smtClean="0">
                <a:solidFill>
                  <a:schemeClr val="accent2"/>
                </a:solidFill>
                <a:latin typeface="Courier New" pitchFamily="49" charset="0"/>
              </a:rPr>
              <a:t> )</a:t>
            </a:r>
          </a:p>
          <a:p>
            <a:pPr lvl="1" eaLnBrk="1" hangingPunct="1">
              <a:buFont typeface="Wingdings" pitchFamily="2" charset="2"/>
              <a:buNone/>
            </a:pPr>
            <a:r>
              <a:rPr lang="en-US" altLang="ja-JP" sz="2000" b="1" dirty="0" smtClean="0">
                <a:solidFill>
                  <a:schemeClr val="accent2"/>
                </a:solidFill>
                <a:latin typeface="Courier New" pitchFamily="49" charset="0"/>
              </a:rPr>
              <a:t>gluOrtho2D( </a:t>
            </a:r>
            <a:r>
              <a:rPr lang="en-US" altLang="ja-JP" sz="2000" b="1" i="1" dirty="0" smtClean="0">
                <a:solidFill>
                  <a:schemeClr val="accent2"/>
                </a:solidFill>
                <a:latin typeface="Courier New" pitchFamily="49" charset="0"/>
              </a:rPr>
              <a:t>left</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right</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bottom</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top</a:t>
            </a:r>
            <a:r>
              <a:rPr lang="en-US" altLang="ja-JP" sz="2000" b="1" dirty="0" smtClean="0">
                <a:solidFill>
                  <a:schemeClr val="accent2"/>
                </a:solidFill>
                <a:latin typeface="Courier New" pitchFamily="49" charset="0"/>
              </a:rPr>
              <a:t> ) </a:t>
            </a:r>
          </a:p>
        </p:txBody>
      </p:sp>
      <p:pic>
        <p:nvPicPr>
          <p:cNvPr id="95234"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195736" y="3429000"/>
            <a:ext cx="4857750" cy="21907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Viewport Transformation</a:t>
            </a:r>
            <a:endParaRPr lang="en-US" dirty="0"/>
          </a:p>
        </p:txBody>
      </p:sp>
      <p:sp>
        <p:nvSpPr>
          <p:cNvPr id="3" name="Content Placeholder 2"/>
          <p:cNvSpPr>
            <a:spLocks noGrp="1"/>
          </p:cNvSpPr>
          <p:nvPr>
            <p:ph idx="1"/>
          </p:nvPr>
        </p:nvSpPr>
        <p:spPr/>
        <p:txBody>
          <a:bodyPr/>
          <a:lstStyle/>
          <a:p>
            <a:pPr eaLnBrk="1" hangingPunct="1">
              <a:lnSpc>
                <a:spcPct val="90000"/>
              </a:lnSpc>
            </a:pPr>
            <a:r>
              <a:rPr lang="en-US" altLang="ja-JP" dirty="0" smtClean="0"/>
              <a:t>Viewport</a:t>
            </a:r>
            <a:r>
              <a:rPr lang="en-US" altLang="ja-JP" sz="2100" dirty="0" smtClean="0"/>
              <a:t>	</a:t>
            </a:r>
          </a:p>
          <a:p>
            <a:pPr lvl="1" eaLnBrk="1" hangingPunct="1">
              <a:lnSpc>
                <a:spcPct val="90000"/>
              </a:lnSpc>
              <a:buNone/>
            </a:pPr>
            <a:r>
              <a:rPr lang="en-US" altLang="ja-JP" sz="2000" b="1" dirty="0" err="1" smtClean="0">
                <a:solidFill>
                  <a:schemeClr val="accent2"/>
                </a:solidFill>
                <a:latin typeface="Courier New" pitchFamily="49" charset="0"/>
              </a:rPr>
              <a:t>glViewport</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x</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y</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width</a:t>
            </a:r>
            <a:r>
              <a:rPr lang="en-US" altLang="ja-JP" sz="2000" b="1" dirty="0" smtClean="0">
                <a:solidFill>
                  <a:schemeClr val="accent2"/>
                </a:solidFill>
                <a:latin typeface="Courier New" pitchFamily="49" charset="0"/>
              </a:rPr>
              <a:t>, </a:t>
            </a:r>
            <a:r>
              <a:rPr lang="en-US" altLang="ja-JP" sz="2000" b="1" i="1" dirty="0" smtClean="0">
                <a:solidFill>
                  <a:schemeClr val="accent2"/>
                </a:solidFill>
                <a:latin typeface="Courier New" pitchFamily="49" charset="0"/>
              </a:rPr>
              <a:t>height</a:t>
            </a:r>
            <a:r>
              <a:rPr lang="en-US" altLang="ja-JP" sz="2000" b="1" dirty="0" smtClean="0">
                <a:solidFill>
                  <a:schemeClr val="accent2"/>
                </a:solidFill>
                <a:latin typeface="Courier New" pitchFamily="49" charset="0"/>
              </a:rPr>
              <a:t> )</a:t>
            </a:r>
          </a:p>
          <a:p>
            <a:endParaRPr lang="en-US" dirty="0"/>
          </a:p>
        </p:txBody>
      </p:sp>
      <p:pic>
        <p:nvPicPr>
          <p:cNvPr id="27" name="Picture 4" descr="viewport"/>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000150" y="2852936"/>
            <a:ext cx="5164138" cy="31972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title"/>
          </p:nvPr>
        </p:nvSpPr>
        <p:spPr/>
        <p:txBody>
          <a:bodyPr/>
          <a:lstStyle/>
          <a:p>
            <a:pPr eaLnBrk="1" hangingPunct="1"/>
            <a:r>
              <a:rPr lang="en-US" altLang="ja-JP" smtClean="0"/>
              <a:t>Introduction to OpenGL</a:t>
            </a:r>
          </a:p>
        </p:txBody>
      </p:sp>
      <p:sp>
        <p:nvSpPr>
          <p:cNvPr id="8195" name="Rectangle 6"/>
          <p:cNvSpPr>
            <a:spLocks noGrp="1" noChangeArrowheads="1"/>
          </p:cNvSpPr>
          <p:nvPr>
            <p:ph type="body" idx="1"/>
          </p:nvPr>
        </p:nvSpPr>
        <p:spPr>
          <a:xfrm>
            <a:off x="566738" y="1752600"/>
            <a:ext cx="8001000" cy="4413250"/>
          </a:xfrm>
        </p:spPr>
        <p:txBody>
          <a:bodyPr/>
          <a:lstStyle/>
          <a:p>
            <a:pPr eaLnBrk="1" hangingPunct="1">
              <a:lnSpc>
                <a:spcPct val="90000"/>
              </a:lnSpc>
              <a:buClr>
                <a:schemeClr val="accent1"/>
              </a:buClr>
            </a:pPr>
            <a:r>
              <a:rPr lang="en-US" altLang="ja-JP" sz="2600" dirty="0" smtClean="0">
                <a:solidFill>
                  <a:schemeClr val="accent1"/>
                </a:solidFill>
              </a:rPr>
              <a:t>General OpenGL Introduction</a:t>
            </a:r>
          </a:p>
          <a:p>
            <a:pPr eaLnBrk="1" hangingPunct="1">
              <a:lnSpc>
                <a:spcPct val="90000"/>
              </a:lnSpc>
              <a:buClr>
                <a:schemeClr val="accent1"/>
              </a:buClr>
            </a:pPr>
            <a:r>
              <a:rPr lang="en-US" altLang="ja-JP" sz="2600" dirty="0" smtClean="0">
                <a:solidFill>
                  <a:schemeClr val="accent1"/>
                </a:solidFill>
              </a:rPr>
              <a:t>An Example OpenGL Program</a:t>
            </a:r>
          </a:p>
          <a:p>
            <a:pPr eaLnBrk="1" hangingPunct="1">
              <a:lnSpc>
                <a:spcPct val="90000"/>
              </a:lnSpc>
              <a:buClr>
                <a:schemeClr val="accent1"/>
              </a:buClr>
            </a:pPr>
            <a:r>
              <a:rPr lang="en-US" altLang="ja-JP" sz="2600" dirty="0" smtClean="0">
                <a:solidFill>
                  <a:schemeClr val="accent1"/>
                </a:solidFill>
              </a:rPr>
              <a:t>Drawing with OpenGL</a:t>
            </a:r>
          </a:p>
          <a:p>
            <a:pPr eaLnBrk="1" hangingPunct="1">
              <a:lnSpc>
                <a:spcPct val="90000"/>
              </a:lnSpc>
            </a:pPr>
            <a:r>
              <a:rPr lang="en-US" altLang="ja-JP" sz="2600" dirty="0" smtClean="0"/>
              <a:t>Transformations</a:t>
            </a:r>
          </a:p>
          <a:p>
            <a:pPr eaLnBrk="1" hangingPunct="1">
              <a:lnSpc>
                <a:spcPct val="90000"/>
              </a:lnSpc>
            </a:pPr>
            <a:r>
              <a:rPr lang="en-US" altLang="ja-JP" sz="2600" dirty="0" smtClean="0"/>
              <a:t>Animation and Depth Buffering</a:t>
            </a:r>
          </a:p>
          <a:p>
            <a:pPr eaLnBrk="1" hangingPunct="1">
              <a:lnSpc>
                <a:spcPct val="90000"/>
              </a:lnSpc>
              <a:buClr>
                <a:schemeClr val="accent1"/>
              </a:buClr>
            </a:pPr>
            <a:r>
              <a:rPr lang="en-US" altLang="ja-JP" sz="2600" dirty="0" smtClean="0">
                <a:solidFill>
                  <a:schemeClr val="accent1"/>
                </a:solidFill>
              </a:rPr>
              <a:t>Lighting</a:t>
            </a:r>
          </a:p>
          <a:p>
            <a:pPr eaLnBrk="1" hangingPunct="1">
              <a:lnSpc>
                <a:spcPct val="90000"/>
              </a:lnSpc>
              <a:buClr>
                <a:schemeClr val="accent1"/>
              </a:buClr>
            </a:pPr>
            <a:r>
              <a:rPr lang="en-US" altLang="ja-JP" sz="2600" dirty="0" smtClean="0">
                <a:solidFill>
                  <a:schemeClr val="accent1"/>
                </a:solidFill>
              </a:rPr>
              <a:t>Evaluation and NURBS</a:t>
            </a:r>
          </a:p>
          <a:p>
            <a:pPr eaLnBrk="1" hangingPunct="1">
              <a:lnSpc>
                <a:spcPct val="90000"/>
              </a:lnSpc>
              <a:buClr>
                <a:schemeClr val="accent1"/>
              </a:buClr>
            </a:pPr>
            <a:r>
              <a:rPr lang="en-US" altLang="ja-JP" sz="2600" dirty="0" smtClean="0">
                <a:solidFill>
                  <a:schemeClr val="accent1"/>
                </a:solidFill>
              </a:rPr>
              <a:t>Texture Mapping</a:t>
            </a:r>
          </a:p>
          <a:p>
            <a:pPr eaLnBrk="1" hangingPunct="1">
              <a:lnSpc>
                <a:spcPct val="90000"/>
              </a:lnSpc>
              <a:buClr>
                <a:schemeClr val="accent1"/>
              </a:buClr>
            </a:pPr>
            <a:r>
              <a:rPr lang="en-US" altLang="ja-JP" sz="2600" dirty="0" smtClean="0">
                <a:solidFill>
                  <a:schemeClr val="accent1"/>
                </a:solidFill>
              </a:rPr>
              <a:t>Advanced OpenGL Topics</a:t>
            </a:r>
          </a:p>
          <a:p>
            <a:pPr eaLnBrk="1" hangingPunct="1">
              <a:lnSpc>
                <a:spcPct val="90000"/>
              </a:lnSpc>
              <a:buClr>
                <a:schemeClr val="accent1"/>
              </a:buClr>
            </a:pPr>
            <a:r>
              <a:rPr lang="en-US" altLang="ja-JP" sz="2600" dirty="0" smtClean="0">
                <a:solidFill>
                  <a:schemeClr val="accent1"/>
                </a:solidFill>
              </a:rPr>
              <a:t>Imaging</a:t>
            </a:r>
          </a:p>
        </p:txBody>
      </p:sp>
      <p:sp>
        <p:nvSpPr>
          <p:cNvPr id="8196" name="Text Box 4"/>
          <p:cNvSpPr txBox="1">
            <a:spLocks noChangeArrowheads="1"/>
          </p:cNvSpPr>
          <p:nvPr/>
        </p:nvSpPr>
        <p:spPr bwMode="auto">
          <a:xfrm>
            <a:off x="3508375" y="5702300"/>
            <a:ext cx="5635625" cy="1155700"/>
          </a:xfrm>
          <a:prstGeom prst="rect">
            <a:avLst/>
          </a:prstGeom>
          <a:noFill/>
          <a:ln w="9525">
            <a:noFill/>
            <a:miter lim="800000"/>
            <a:headEnd/>
            <a:tailEnd/>
          </a:ln>
        </p:spPr>
        <p:txBody>
          <a:bodyPr wrap="none">
            <a:spAutoFit/>
          </a:bodyPr>
          <a:lstStyle/>
          <a:p>
            <a:pPr algn="r"/>
            <a:r>
              <a:rPr lang="en-US" altLang="ja-JP" sz="1400" b="1"/>
              <a:t>modified from</a:t>
            </a:r>
            <a:br>
              <a:rPr lang="en-US" altLang="ja-JP" sz="1400" b="1"/>
            </a:br>
            <a:r>
              <a:rPr lang="en-US" altLang="ja-JP" sz="1400" b="1"/>
              <a:t>Dave Shreiner, Ed Angel, and Vicki Shreiner.</a:t>
            </a:r>
            <a:br>
              <a:rPr lang="en-US" altLang="ja-JP" sz="1400" b="1"/>
            </a:br>
            <a:r>
              <a:rPr lang="en-US" altLang="ja-JP" sz="1400" b="1"/>
              <a:t>An Interactive Introduction to OpenGL Programming.</a:t>
            </a:r>
            <a:br>
              <a:rPr lang="en-US" altLang="ja-JP" sz="1400" b="1"/>
            </a:br>
            <a:r>
              <a:rPr lang="en-US" altLang="ja-JP" sz="1400" b="1" i="1"/>
              <a:t>ACM SIGGRAPH 2001 Conference Course Notes #54</a:t>
            </a:r>
            <a:r>
              <a:rPr lang="en-US" altLang="ja-JP" sz="1400" b="1"/>
              <a:t>.</a:t>
            </a:r>
            <a:br>
              <a:rPr lang="en-US" altLang="ja-JP" sz="1400" b="1"/>
            </a:br>
            <a:r>
              <a:rPr lang="en-US" altLang="ja-JP" sz="1400" b="1"/>
              <a:t>&amp; </a:t>
            </a:r>
            <a:r>
              <a:rPr lang="en-US" altLang="ja-JP" sz="1400" b="1" i="1"/>
              <a:t>ACM SIGGRAPH 2004 Conference Course Notes #29</a:t>
            </a:r>
            <a:r>
              <a:rPr lang="en-US" altLang="ja-JP" sz="1400" b="1"/>
              <a:t>.</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ja-JP" smtClean="0"/>
              <a:t>Matrix Stacks</a:t>
            </a:r>
          </a:p>
        </p:txBody>
      </p:sp>
      <p:sp>
        <p:nvSpPr>
          <p:cNvPr id="30723" name="Rectangle 3"/>
          <p:cNvSpPr>
            <a:spLocks noGrp="1" noChangeArrowheads="1"/>
          </p:cNvSpPr>
          <p:nvPr>
            <p:ph type="body" idx="1"/>
          </p:nvPr>
        </p:nvSpPr>
        <p:spPr>
          <a:xfrm>
            <a:off x="566738" y="1752600"/>
            <a:ext cx="8326437" cy="4556125"/>
          </a:xfrm>
        </p:spPr>
        <p:txBody>
          <a:bodyPr/>
          <a:lstStyle/>
          <a:p>
            <a:pPr eaLnBrk="1" hangingPunct="1"/>
            <a:r>
              <a:rPr lang="en-US" altLang="ja-JP" sz="2600" smtClean="0"/>
              <a:t>In many situations we want to save transformation matrices for use later</a:t>
            </a:r>
          </a:p>
          <a:p>
            <a:pPr lvl="1" eaLnBrk="1" hangingPunct="1"/>
            <a:r>
              <a:rPr lang="en-US" altLang="ja-JP" sz="2200" smtClean="0"/>
              <a:t>Traversing hierarchical data structures</a:t>
            </a:r>
          </a:p>
          <a:p>
            <a:pPr lvl="1" eaLnBrk="1" hangingPunct="1"/>
            <a:r>
              <a:rPr lang="en-US" altLang="ja-JP" sz="2200" smtClean="0"/>
              <a:t>Avoiding state changes when executing display lists</a:t>
            </a:r>
          </a:p>
          <a:p>
            <a:pPr eaLnBrk="1" hangingPunct="1"/>
            <a:r>
              <a:rPr lang="en-US" altLang="ja-JP" sz="2600" smtClean="0"/>
              <a:t>OpenGL maintains stacks for each type of matrix</a:t>
            </a:r>
          </a:p>
          <a:p>
            <a:pPr lvl="1" eaLnBrk="1" hangingPunct="1"/>
            <a:r>
              <a:rPr lang="en-US" altLang="ja-JP" sz="2200" smtClean="0"/>
              <a:t>Access present type (as set by </a:t>
            </a:r>
            <a:r>
              <a:rPr lang="en-US" altLang="ja-JP" sz="2200" b="1" smtClean="0">
                <a:latin typeface="Courier New" pitchFamily="49" charset="0"/>
              </a:rPr>
              <a:t>glMatrixMode)</a:t>
            </a:r>
            <a:r>
              <a:rPr lang="en-US" altLang="ja-JP" sz="2200" smtClean="0"/>
              <a:t> by</a:t>
            </a:r>
          </a:p>
          <a:p>
            <a:pPr lvl="2" eaLnBrk="1" hangingPunct="1"/>
            <a:r>
              <a:rPr kumimoji="0" lang="en-US" altLang="ja-JP" sz="2100" b="1" smtClean="0">
                <a:solidFill>
                  <a:schemeClr val="accent2"/>
                </a:solidFill>
              </a:rPr>
              <a:t>glPushMatrix()</a:t>
            </a:r>
          </a:p>
          <a:p>
            <a:pPr lvl="2" eaLnBrk="1" hangingPunct="1"/>
            <a:r>
              <a:rPr kumimoji="0" lang="en-US" altLang="ja-JP" sz="2100" b="1" smtClean="0">
                <a:solidFill>
                  <a:schemeClr val="accent2"/>
                </a:solidFill>
              </a:rPr>
              <a:t>glPopMatrix()</a:t>
            </a:r>
            <a:endParaRPr lang="en-US" altLang="ja-JP" sz="2100" smtClean="0">
              <a:solidFill>
                <a:schemeClr val="accent2"/>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ooter Placeholder 4"/>
          <p:cNvSpPr>
            <a:spLocks noGrp="1"/>
          </p:cNvSpPr>
          <p:nvPr>
            <p:ph type="ftr" sz="quarter" idx="11"/>
          </p:nvPr>
        </p:nvSpPr>
        <p:spPr/>
        <p:txBody>
          <a:bodyPr/>
          <a:lstStyle/>
          <a:p>
            <a:r>
              <a:rPr lang="zh-TW" altLang="en-US"/>
              <a:t>Fall 2009 revised</a:t>
            </a:r>
            <a:endParaRPr lang="en-US" altLang="zh-TW"/>
          </a:p>
        </p:txBody>
      </p:sp>
      <p:sp>
        <p:nvSpPr>
          <p:cNvPr id="41" name="Slide Number Placeholder 5"/>
          <p:cNvSpPr>
            <a:spLocks noGrp="1"/>
          </p:cNvSpPr>
          <p:nvPr>
            <p:ph type="sldNum" sz="quarter" idx="12"/>
          </p:nvPr>
        </p:nvSpPr>
        <p:spPr/>
        <p:txBody>
          <a:bodyPr/>
          <a:lstStyle/>
          <a:p>
            <a:fld id="{551E585E-AEBB-420C-B260-DDAC01835302}" type="slidenum">
              <a:rPr lang="zh-TW" altLang="en-US"/>
              <a:pPr/>
              <a:t>21</a:t>
            </a:fld>
            <a:endParaRPr lang="en-US" altLang="zh-TW"/>
          </a:p>
        </p:txBody>
      </p:sp>
      <p:sp>
        <p:nvSpPr>
          <p:cNvPr id="156674" name="Rectangle 2050"/>
          <p:cNvSpPr>
            <a:spLocks noGrp="1" noChangeArrowheads="1"/>
          </p:cNvSpPr>
          <p:nvPr>
            <p:ph type="title"/>
          </p:nvPr>
        </p:nvSpPr>
        <p:spPr/>
        <p:txBody>
          <a:bodyPr/>
          <a:lstStyle/>
          <a:p>
            <a:r>
              <a:rPr lang="en-US" altLang="zh-TW" dirty="0" smtClean="0"/>
              <a:t>Example</a:t>
            </a:r>
            <a:endParaRPr lang="en-US" altLang="zh-TW" dirty="0"/>
          </a:p>
        </p:txBody>
      </p:sp>
      <p:grpSp>
        <p:nvGrpSpPr>
          <p:cNvPr id="2" name="Group 2071"/>
          <p:cNvGrpSpPr>
            <a:grpSpLocks/>
          </p:cNvGrpSpPr>
          <p:nvPr/>
        </p:nvGrpSpPr>
        <p:grpSpPr bwMode="auto">
          <a:xfrm>
            <a:off x="828675" y="4826000"/>
            <a:ext cx="1800225" cy="1081088"/>
            <a:chOff x="521" y="3067"/>
            <a:chExt cx="1134" cy="681"/>
          </a:xfrm>
        </p:grpSpPr>
        <p:sp>
          <p:nvSpPr>
            <p:cNvPr id="156696" name="Rectangle 2072"/>
            <p:cNvSpPr>
              <a:spLocks noChangeArrowheads="1"/>
            </p:cNvSpPr>
            <p:nvPr/>
          </p:nvSpPr>
          <p:spPr bwMode="auto">
            <a:xfrm>
              <a:off x="567" y="3566"/>
              <a:ext cx="952" cy="182"/>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nvGrpSpPr>
            <p:cNvPr id="3" name="Group 2073"/>
            <p:cNvGrpSpPr>
              <a:grpSpLocks/>
            </p:cNvGrpSpPr>
            <p:nvPr/>
          </p:nvGrpSpPr>
          <p:grpSpPr bwMode="auto">
            <a:xfrm>
              <a:off x="567" y="3067"/>
              <a:ext cx="1088" cy="590"/>
              <a:chOff x="567" y="3067"/>
              <a:chExt cx="1088" cy="590"/>
            </a:xfrm>
          </p:grpSpPr>
          <p:sp>
            <p:nvSpPr>
              <p:cNvPr id="156698" name="Line 2074"/>
              <p:cNvSpPr>
                <a:spLocks noChangeShapeType="1"/>
              </p:cNvSpPr>
              <p:nvPr/>
            </p:nvSpPr>
            <p:spPr bwMode="auto">
              <a:xfrm flipV="1">
                <a:off x="567" y="3657"/>
                <a:ext cx="1088" cy="0"/>
              </a:xfrm>
              <a:prstGeom prst="line">
                <a:avLst/>
              </a:prstGeom>
              <a:noFill/>
              <a:ln w="28575">
                <a:solidFill>
                  <a:schemeClr val="tx1"/>
                </a:solidFill>
                <a:prstDash val="dash"/>
                <a:round/>
                <a:headEnd/>
                <a:tailEnd type="triangle" w="med" len="med"/>
              </a:ln>
              <a:effectLst/>
            </p:spPr>
            <p:txBody>
              <a:bodyPr wrap="none"/>
              <a:lstStyle/>
              <a:p>
                <a:endParaRPr lang="en-US"/>
              </a:p>
            </p:txBody>
          </p:sp>
          <p:sp>
            <p:nvSpPr>
              <p:cNvPr id="156699" name="Line 2075"/>
              <p:cNvSpPr>
                <a:spLocks noChangeShapeType="1"/>
              </p:cNvSpPr>
              <p:nvPr/>
            </p:nvSpPr>
            <p:spPr bwMode="auto">
              <a:xfrm flipV="1">
                <a:off x="567" y="3067"/>
                <a:ext cx="0" cy="590"/>
              </a:xfrm>
              <a:prstGeom prst="line">
                <a:avLst/>
              </a:prstGeom>
              <a:noFill/>
              <a:ln w="28575">
                <a:solidFill>
                  <a:schemeClr val="tx1"/>
                </a:solidFill>
                <a:prstDash val="dash"/>
                <a:round/>
                <a:headEnd/>
                <a:tailEnd type="triangle" w="med" len="med"/>
              </a:ln>
              <a:effectLst/>
            </p:spPr>
            <p:txBody>
              <a:bodyPr wrap="none"/>
              <a:lstStyle/>
              <a:p>
                <a:endParaRPr lang="en-US"/>
              </a:p>
            </p:txBody>
          </p:sp>
        </p:grpSp>
        <p:sp>
          <p:nvSpPr>
            <p:cNvPr id="156700" name="Oval 2076"/>
            <p:cNvSpPr>
              <a:spLocks noChangeArrowheads="1"/>
            </p:cNvSpPr>
            <p:nvPr/>
          </p:nvSpPr>
          <p:spPr bwMode="auto">
            <a:xfrm>
              <a:off x="521" y="3612"/>
              <a:ext cx="91" cy="90"/>
            </a:xfrm>
            <a:prstGeom prst="ellipse">
              <a:avLst/>
            </a:prstGeom>
            <a:solidFill>
              <a:srgbClr val="FF0000"/>
            </a:solidFill>
            <a:ln w="9525">
              <a:solidFill>
                <a:schemeClr val="tx1"/>
              </a:solidFill>
              <a:round/>
              <a:headEnd/>
              <a:tailEnd/>
            </a:ln>
            <a:effectLst/>
          </p:spPr>
          <p:txBody>
            <a:bodyPr wrap="none" anchor="ctr"/>
            <a:lstStyle/>
            <a:p>
              <a:endParaRPr lang="en-US"/>
            </a:p>
          </p:txBody>
        </p:sp>
      </p:grpSp>
      <p:grpSp>
        <p:nvGrpSpPr>
          <p:cNvPr id="4" name="Group 2085"/>
          <p:cNvGrpSpPr>
            <a:grpSpLocks/>
          </p:cNvGrpSpPr>
          <p:nvPr/>
        </p:nvGrpSpPr>
        <p:grpSpPr bwMode="auto">
          <a:xfrm>
            <a:off x="1285677" y="2064172"/>
            <a:ext cx="3862387" cy="3021012"/>
            <a:chOff x="317" y="1377"/>
            <a:chExt cx="2433" cy="1903"/>
          </a:xfrm>
        </p:grpSpPr>
        <p:grpSp>
          <p:nvGrpSpPr>
            <p:cNvPr id="5" name="Group 2077"/>
            <p:cNvGrpSpPr>
              <a:grpSpLocks/>
            </p:cNvGrpSpPr>
            <p:nvPr/>
          </p:nvGrpSpPr>
          <p:grpSpPr bwMode="auto">
            <a:xfrm rot="-789594">
              <a:off x="317" y="1377"/>
              <a:ext cx="2086" cy="1759"/>
              <a:chOff x="521" y="1989"/>
              <a:chExt cx="2086" cy="1759"/>
            </a:xfrm>
          </p:grpSpPr>
          <p:grpSp>
            <p:nvGrpSpPr>
              <p:cNvPr id="6" name="Group 2058"/>
              <p:cNvGrpSpPr>
                <a:grpSpLocks/>
              </p:cNvGrpSpPr>
              <p:nvPr/>
            </p:nvGrpSpPr>
            <p:grpSpPr bwMode="auto">
              <a:xfrm>
                <a:off x="521" y="3067"/>
                <a:ext cx="1134" cy="681"/>
                <a:chOff x="521" y="3067"/>
                <a:chExt cx="1134" cy="681"/>
              </a:xfrm>
            </p:grpSpPr>
            <p:sp>
              <p:nvSpPr>
                <p:cNvPr id="156678" name="Rectangle 2054"/>
                <p:cNvSpPr>
                  <a:spLocks noChangeArrowheads="1"/>
                </p:cNvSpPr>
                <p:nvPr/>
              </p:nvSpPr>
              <p:spPr bwMode="auto">
                <a:xfrm>
                  <a:off x="567" y="3566"/>
                  <a:ext cx="952" cy="182"/>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nvGrpSpPr>
                <p:cNvPr id="7" name="Group 2055"/>
                <p:cNvGrpSpPr>
                  <a:grpSpLocks/>
                </p:cNvGrpSpPr>
                <p:nvPr/>
              </p:nvGrpSpPr>
              <p:grpSpPr bwMode="auto">
                <a:xfrm>
                  <a:off x="567" y="3067"/>
                  <a:ext cx="1088" cy="590"/>
                  <a:chOff x="567" y="3067"/>
                  <a:chExt cx="1088" cy="590"/>
                </a:xfrm>
              </p:grpSpPr>
              <p:sp>
                <p:nvSpPr>
                  <p:cNvPr id="156676" name="Line 2052"/>
                  <p:cNvSpPr>
                    <a:spLocks noChangeShapeType="1"/>
                  </p:cNvSpPr>
                  <p:nvPr/>
                </p:nvSpPr>
                <p:spPr bwMode="auto">
                  <a:xfrm flipV="1">
                    <a:off x="567" y="3657"/>
                    <a:ext cx="1088" cy="0"/>
                  </a:xfrm>
                  <a:prstGeom prst="line">
                    <a:avLst/>
                  </a:prstGeom>
                  <a:noFill/>
                  <a:ln w="28575">
                    <a:solidFill>
                      <a:schemeClr val="tx1"/>
                    </a:solidFill>
                    <a:prstDash val="dash"/>
                    <a:round/>
                    <a:headEnd/>
                    <a:tailEnd type="triangle" w="med" len="med"/>
                  </a:ln>
                  <a:effectLst/>
                </p:spPr>
                <p:txBody>
                  <a:bodyPr wrap="none"/>
                  <a:lstStyle/>
                  <a:p>
                    <a:endParaRPr lang="en-US"/>
                  </a:p>
                </p:txBody>
              </p:sp>
              <p:sp>
                <p:nvSpPr>
                  <p:cNvPr id="156677" name="Line 2053"/>
                  <p:cNvSpPr>
                    <a:spLocks noChangeShapeType="1"/>
                  </p:cNvSpPr>
                  <p:nvPr/>
                </p:nvSpPr>
                <p:spPr bwMode="auto">
                  <a:xfrm flipV="1">
                    <a:off x="567" y="3067"/>
                    <a:ext cx="0" cy="590"/>
                  </a:xfrm>
                  <a:prstGeom prst="line">
                    <a:avLst/>
                  </a:prstGeom>
                  <a:noFill/>
                  <a:ln w="28575">
                    <a:solidFill>
                      <a:schemeClr val="tx1"/>
                    </a:solidFill>
                    <a:prstDash val="dash"/>
                    <a:round/>
                    <a:headEnd/>
                    <a:tailEnd type="triangle" w="med" len="med"/>
                  </a:ln>
                  <a:effectLst/>
                </p:spPr>
                <p:txBody>
                  <a:bodyPr wrap="none"/>
                  <a:lstStyle/>
                  <a:p>
                    <a:endParaRPr lang="en-US"/>
                  </a:p>
                </p:txBody>
              </p:sp>
            </p:grpSp>
            <p:sp>
              <p:nvSpPr>
                <p:cNvPr id="156680" name="Oval 2056"/>
                <p:cNvSpPr>
                  <a:spLocks noChangeArrowheads="1"/>
                </p:cNvSpPr>
                <p:nvPr/>
              </p:nvSpPr>
              <p:spPr bwMode="auto">
                <a:xfrm>
                  <a:off x="521" y="3612"/>
                  <a:ext cx="91" cy="90"/>
                </a:xfrm>
                <a:prstGeom prst="ellipse">
                  <a:avLst/>
                </a:prstGeom>
                <a:solidFill>
                  <a:srgbClr val="FF0000"/>
                </a:solidFill>
                <a:ln w="9525">
                  <a:solidFill>
                    <a:schemeClr val="tx1"/>
                  </a:solidFill>
                  <a:round/>
                  <a:headEnd/>
                  <a:tailEnd/>
                </a:ln>
                <a:effectLst/>
              </p:spPr>
              <p:txBody>
                <a:bodyPr wrap="none" anchor="ctr"/>
                <a:lstStyle/>
                <a:p>
                  <a:endParaRPr lang="en-US"/>
                </a:p>
              </p:txBody>
            </p:sp>
          </p:grpSp>
          <p:grpSp>
            <p:nvGrpSpPr>
              <p:cNvPr id="8" name="Group 2059"/>
              <p:cNvGrpSpPr>
                <a:grpSpLocks/>
              </p:cNvGrpSpPr>
              <p:nvPr/>
            </p:nvGrpSpPr>
            <p:grpSpPr bwMode="auto">
              <a:xfrm rot="-1951671">
                <a:off x="1259" y="2813"/>
                <a:ext cx="1134" cy="681"/>
                <a:chOff x="521" y="3067"/>
                <a:chExt cx="1134" cy="681"/>
              </a:xfrm>
            </p:grpSpPr>
            <p:sp>
              <p:nvSpPr>
                <p:cNvPr id="156684" name="Rectangle 2060"/>
                <p:cNvSpPr>
                  <a:spLocks noChangeArrowheads="1"/>
                </p:cNvSpPr>
                <p:nvPr/>
              </p:nvSpPr>
              <p:spPr bwMode="auto">
                <a:xfrm>
                  <a:off x="567" y="3566"/>
                  <a:ext cx="952" cy="182"/>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nvGrpSpPr>
                <p:cNvPr id="9" name="Group 2061"/>
                <p:cNvGrpSpPr>
                  <a:grpSpLocks/>
                </p:cNvGrpSpPr>
                <p:nvPr/>
              </p:nvGrpSpPr>
              <p:grpSpPr bwMode="auto">
                <a:xfrm>
                  <a:off x="567" y="3067"/>
                  <a:ext cx="1088" cy="590"/>
                  <a:chOff x="567" y="3067"/>
                  <a:chExt cx="1088" cy="590"/>
                </a:xfrm>
              </p:grpSpPr>
              <p:sp>
                <p:nvSpPr>
                  <p:cNvPr id="156686" name="Line 2062"/>
                  <p:cNvSpPr>
                    <a:spLocks noChangeShapeType="1"/>
                  </p:cNvSpPr>
                  <p:nvPr/>
                </p:nvSpPr>
                <p:spPr bwMode="auto">
                  <a:xfrm flipV="1">
                    <a:off x="567" y="3657"/>
                    <a:ext cx="1088" cy="0"/>
                  </a:xfrm>
                  <a:prstGeom prst="line">
                    <a:avLst/>
                  </a:prstGeom>
                  <a:noFill/>
                  <a:ln w="28575">
                    <a:solidFill>
                      <a:schemeClr val="tx1"/>
                    </a:solidFill>
                    <a:prstDash val="dash"/>
                    <a:round/>
                    <a:headEnd/>
                    <a:tailEnd type="triangle" w="med" len="med"/>
                  </a:ln>
                  <a:effectLst/>
                </p:spPr>
                <p:txBody>
                  <a:bodyPr wrap="none"/>
                  <a:lstStyle/>
                  <a:p>
                    <a:endParaRPr lang="en-US"/>
                  </a:p>
                </p:txBody>
              </p:sp>
              <p:sp>
                <p:nvSpPr>
                  <p:cNvPr id="156687" name="Line 2063"/>
                  <p:cNvSpPr>
                    <a:spLocks noChangeShapeType="1"/>
                  </p:cNvSpPr>
                  <p:nvPr/>
                </p:nvSpPr>
                <p:spPr bwMode="auto">
                  <a:xfrm flipV="1">
                    <a:off x="567" y="3067"/>
                    <a:ext cx="0" cy="590"/>
                  </a:xfrm>
                  <a:prstGeom prst="line">
                    <a:avLst/>
                  </a:prstGeom>
                  <a:noFill/>
                  <a:ln w="28575">
                    <a:solidFill>
                      <a:schemeClr val="tx1"/>
                    </a:solidFill>
                    <a:prstDash val="dash"/>
                    <a:round/>
                    <a:headEnd/>
                    <a:tailEnd type="triangle" w="med" len="med"/>
                  </a:ln>
                  <a:effectLst/>
                </p:spPr>
                <p:txBody>
                  <a:bodyPr wrap="none"/>
                  <a:lstStyle/>
                  <a:p>
                    <a:endParaRPr lang="en-US"/>
                  </a:p>
                </p:txBody>
              </p:sp>
            </p:grpSp>
            <p:sp>
              <p:nvSpPr>
                <p:cNvPr id="156688" name="Oval 2064"/>
                <p:cNvSpPr>
                  <a:spLocks noChangeArrowheads="1"/>
                </p:cNvSpPr>
                <p:nvPr/>
              </p:nvSpPr>
              <p:spPr bwMode="auto">
                <a:xfrm>
                  <a:off x="521" y="3612"/>
                  <a:ext cx="91" cy="90"/>
                </a:xfrm>
                <a:prstGeom prst="ellipse">
                  <a:avLst/>
                </a:prstGeom>
                <a:solidFill>
                  <a:srgbClr val="FF0000"/>
                </a:solidFill>
                <a:ln w="9525">
                  <a:solidFill>
                    <a:schemeClr val="tx1"/>
                  </a:solidFill>
                  <a:round/>
                  <a:headEnd/>
                  <a:tailEnd/>
                </a:ln>
                <a:effectLst/>
              </p:spPr>
              <p:txBody>
                <a:bodyPr wrap="none" anchor="ctr"/>
                <a:lstStyle/>
                <a:p>
                  <a:endParaRPr lang="en-US"/>
                </a:p>
              </p:txBody>
            </p:sp>
          </p:grpSp>
          <p:grpSp>
            <p:nvGrpSpPr>
              <p:cNvPr id="10" name="Group 2065"/>
              <p:cNvGrpSpPr>
                <a:grpSpLocks/>
              </p:cNvGrpSpPr>
              <p:nvPr/>
            </p:nvGrpSpPr>
            <p:grpSpPr bwMode="auto">
              <a:xfrm rot="-4128773">
                <a:off x="1700" y="2215"/>
                <a:ext cx="1134" cy="681"/>
                <a:chOff x="521" y="3067"/>
                <a:chExt cx="1134" cy="681"/>
              </a:xfrm>
            </p:grpSpPr>
            <p:sp>
              <p:nvSpPr>
                <p:cNvPr id="156690" name="Rectangle 2066"/>
                <p:cNvSpPr>
                  <a:spLocks noChangeArrowheads="1"/>
                </p:cNvSpPr>
                <p:nvPr/>
              </p:nvSpPr>
              <p:spPr bwMode="auto">
                <a:xfrm>
                  <a:off x="567" y="3566"/>
                  <a:ext cx="952" cy="182"/>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nvGrpSpPr>
                <p:cNvPr id="11" name="Group 2067"/>
                <p:cNvGrpSpPr>
                  <a:grpSpLocks/>
                </p:cNvGrpSpPr>
                <p:nvPr/>
              </p:nvGrpSpPr>
              <p:grpSpPr bwMode="auto">
                <a:xfrm>
                  <a:off x="567" y="3067"/>
                  <a:ext cx="1088" cy="590"/>
                  <a:chOff x="567" y="3067"/>
                  <a:chExt cx="1088" cy="590"/>
                </a:xfrm>
              </p:grpSpPr>
              <p:sp>
                <p:nvSpPr>
                  <p:cNvPr id="156692" name="Line 2068"/>
                  <p:cNvSpPr>
                    <a:spLocks noChangeShapeType="1"/>
                  </p:cNvSpPr>
                  <p:nvPr/>
                </p:nvSpPr>
                <p:spPr bwMode="auto">
                  <a:xfrm flipV="1">
                    <a:off x="567" y="3657"/>
                    <a:ext cx="1088" cy="0"/>
                  </a:xfrm>
                  <a:prstGeom prst="line">
                    <a:avLst/>
                  </a:prstGeom>
                  <a:noFill/>
                  <a:ln w="28575">
                    <a:solidFill>
                      <a:schemeClr val="tx1"/>
                    </a:solidFill>
                    <a:prstDash val="dash"/>
                    <a:round/>
                    <a:headEnd/>
                    <a:tailEnd type="triangle" w="med" len="med"/>
                  </a:ln>
                  <a:effectLst/>
                </p:spPr>
                <p:txBody>
                  <a:bodyPr wrap="none"/>
                  <a:lstStyle/>
                  <a:p>
                    <a:endParaRPr lang="en-US"/>
                  </a:p>
                </p:txBody>
              </p:sp>
              <p:sp>
                <p:nvSpPr>
                  <p:cNvPr id="156693" name="Line 2069"/>
                  <p:cNvSpPr>
                    <a:spLocks noChangeShapeType="1"/>
                  </p:cNvSpPr>
                  <p:nvPr/>
                </p:nvSpPr>
                <p:spPr bwMode="auto">
                  <a:xfrm flipV="1">
                    <a:off x="567" y="3067"/>
                    <a:ext cx="0" cy="590"/>
                  </a:xfrm>
                  <a:prstGeom prst="line">
                    <a:avLst/>
                  </a:prstGeom>
                  <a:noFill/>
                  <a:ln w="28575">
                    <a:solidFill>
                      <a:schemeClr val="tx1"/>
                    </a:solidFill>
                    <a:prstDash val="dash"/>
                    <a:round/>
                    <a:headEnd/>
                    <a:tailEnd type="triangle" w="med" len="med"/>
                  </a:ln>
                  <a:effectLst/>
                </p:spPr>
                <p:txBody>
                  <a:bodyPr wrap="none"/>
                  <a:lstStyle/>
                  <a:p>
                    <a:endParaRPr lang="en-US"/>
                  </a:p>
                </p:txBody>
              </p:sp>
            </p:grpSp>
            <p:sp>
              <p:nvSpPr>
                <p:cNvPr id="156694" name="Oval 2070"/>
                <p:cNvSpPr>
                  <a:spLocks noChangeArrowheads="1"/>
                </p:cNvSpPr>
                <p:nvPr/>
              </p:nvSpPr>
              <p:spPr bwMode="auto">
                <a:xfrm>
                  <a:off x="521" y="3612"/>
                  <a:ext cx="91" cy="90"/>
                </a:xfrm>
                <a:prstGeom prst="ellipse">
                  <a:avLst/>
                </a:prstGeom>
                <a:solidFill>
                  <a:srgbClr val="FF0000"/>
                </a:solidFill>
                <a:ln w="9525">
                  <a:solidFill>
                    <a:schemeClr val="tx1"/>
                  </a:solidFill>
                  <a:round/>
                  <a:headEnd/>
                  <a:tailEnd/>
                </a:ln>
                <a:effectLst/>
              </p:spPr>
              <p:txBody>
                <a:bodyPr wrap="none" anchor="ctr"/>
                <a:lstStyle/>
                <a:p>
                  <a:endParaRPr lang="en-US"/>
                </a:p>
              </p:txBody>
            </p:sp>
          </p:grpSp>
        </p:grpSp>
        <p:sp>
          <p:nvSpPr>
            <p:cNvPr id="156702" name="Line 2078"/>
            <p:cNvSpPr>
              <a:spLocks noChangeShapeType="1"/>
            </p:cNvSpPr>
            <p:nvPr/>
          </p:nvSpPr>
          <p:spPr bwMode="auto">
            <a:xfrm>
              <a:off x="558" y="3252"/>
              <a:ext cx="1884" cy="0"/>
            </a:xfrm>
            <a:prstGeom prst="line">
              <a:avLst/>
            </a:prstGeom>
            <a:noFill/>
            <a:ln w="9525">
              <a:solidFill>
                <a:srgbClr val="FF0000"/>
              </a:solidFill>
              <a:prstDash val="dashDot"/>
              <a:round/>
              <a:headEnd/>
              <a:tailEnd type="triangle" w="med" len="med"/>
            </a:ln>
            <a:effectLst/>
          </p:spPr>
          <p:txBody>
            <a:bodyPr wrap="none"/>
            <a:lstStyle/>
            <a:p>
              <a:endParaRPr lang="en-US"/>
            </a:p>
          </p:txBody>
        </p:sp>
        <p:sp>
          <p:nvSpPr>
            <p:cNvPr id="156703" name="Line 2079"/>
            <p:cNvSpPr>
              <a:spLocks noChangeShapeType="1"/>
            </p:cNvSpPr>
            <p:nvPr/>
          </p:nvSpPr>
          <p:spPr bwMode="auto">
            <a:xfrm flipV="1">
              <a:off x="1504" y="2740"/>
              <a:ext cx="1200" cy="294"/>
            </a:xfrm>
            <a:prstGeom prst="line">
              <a:avLst/>
            </a:prstGeom>
            <a:noFill/>
            <a:ln w="9525">
              <a:solidFill>
                <a:srgbClr val="FF0000"/>
              </a:solidFill>
              <a:prstDash val="dashDot"/>
              <a:round/>
              <a:headEnd/>
              <a:tailEnd type="triangle" w="med" len="med"/>
            </a:ln>
            <a:effectLst/>
          </p:spPr>
          <p:txBody>
            <a:bodyPr wrap="none"/>
            <a:lstStyle/>
            <a:p>
              <a:endParaRPr lang="en-US"/>
            </a:p>
          </p:txBody>
        </p:sp>
        <p:sp>
          <p:nvSpPr>
            <p:cNvPr id="156704" name="Line 2080"/>
            <p:cNvSpPr>
              <a:spLocks noChangeShapeType="1"/>
            </p:cNvSpPr>
            <p:nvPr/>
          </p:nvSpPr>
          <p:spPr bwMode="auto">
            <a:xfrm flipV="1">
              <a:off x="2144" y="1760"/>
              <a:ext cx="606" cy="576"/>
            </a:xfrm>
            <a:prstGeom prst="line">
              <a:avLst/>
            </a:prstGeom>
            <a:noFill/>
            <a:ln w="9525">
              <a:solidFill>
                <a:srgbClr val="FF0000"/>
              </a:solidFill>
              <a:prstDash val="dashDot"/>
              <a:round/>
              <a:headEnd/>
              <a:tailEnd type="triangle" w="med" len="med"/>
            </a:ln>
            <a:effectLst/>
          </p:spPr>
          <p:txBody>
            <a:bodyPr wrap="none"/>
            <a:lstStyle/>
            <a:p>
              <a:endParaRPr lang="en-US"/>
            </a:p>
          </p:txBody>
        </p:sp>
        <p:sp>
          <p:nvSpPr>
            <p:cNvPr id="156705" name="Text Box 2081"/>
            <p:cNvSpPr txBox="1">
              <a:spLocks noChangeArrowheads="1"/>
            </p:cNvSpPr>
            <p:nvPr/>
          </p:nvSpPr>
          <p:spPr bwMode="auto">
            <a:xfrm>
              <a:off x="1808" y="2992"/>
              <a:ext cx="286" cy="288"/>
            </a:xfrm>
            <a:prstGeom prst="rect">
              <a:avLst/>
            </a:prstGeom>
            <a:noFill/>
            <a:ln w="9525">
              <a:noFill/>
              <a:miter lim="800000"/>
              <a:headEnd/>
              <a:tailEnd/>
            </a:ln>
            <a:effectLst/>
          </p:spPr>
          <p:txBody>
            <a:bodyPr wrap="none">
              <a:spAutoFit/>
            </a:bodyPr>
            <a:lstStyle/>
            <a:p>
              <a:r>
                <a:rPr lang="en-US" altLang="zh-TW">
                  <a:latin typeface="Symbol" pitchFamily="18" charset="2"/>
                </a:rPr>
                <a:t>q</a:t>
              </a:r>
              <a:r>
                <a:rPr lang="en-US" altLang="zh-TW" baseline="-25000"/>
                <a:t>1</a:t>
              </a:r>
            </a:p>
          </p:txBody>
        </p:sp>
        <p:sp>
          <p:nvSpPr>
            <p:cNvPr id="156707" name="Text Box 2083"/>
            <p:cNvSpPr txBox="1">
              <a:spLocks noChangeArrowheads="1"/>
            </p:cNvSpPr>
            <p:nvPr/>
          </p:nvSpPr>
          <p:spPr bwMode="auto">
            <a:xfrm>
              <a:off x="2190" y="2564"/>
              <a:ext cx="286" cy="288"/>
            </a:xfrm>
            <a:prstGeom prst="rect">
              <a:avLst/>
            </a:prstGeom>
            <a:noFill/>
            <a:ln w="9525">
              <a:noFill/>
              <a:miter lim="800000"/>
              <a:headEnd/>
              <a:tailEnd/>
            </a:ln>
            <a:effectLst/>
          </p:spPr>
          <p:txBody>
            <a:bodyPr wrap="none">
              <a:spAutoFit/>
            </a:bodyPr>
            <a:lstStyle/>
            <a:p>
              <a:r>
                <a:rPr lang="en-US" altLang="zh-TW">
                  <a:latin typeface="Symbol" pitchFamily="18" charset="2"/>
                </a:rPr>
                <a:t>q</a:t>
              </a:r>
              <a:r>
                <a:rPr lang="en-US" altLang="zh-TW" baseline="-25000"/>
                <a:t>2</a:t>
              </a:r>
            </a:p>
          </p:txBody>
        </p:sp>
        <p:sp>
          <p:nvSpPr>
            <p:cNvPr id="156708" name="Text Box 2084"/>
            <p:cNvSpPr txBox="1">
              <a:spLocks noChangeArrowheads="1"/>
            </p:cNvSpPr>
            <p:nvPr/>
          </p:nvSpPr>
          <p:spPr bwMode="auto">
            <a:xfrm>
              <a:off x="2440" y="1626"/>
              <a:ext cx="286" cy="288"/>
            </a:xfrm>
            <a:prstGeom prst="rect">
              <a:avLst/>
            </a:prstGeom>
            <a:noFill/>
            <a:ln w="9525">
              <a:noFill/>
              <a:miter lim="800000"/>
              <a:headEnd/>
              <a:tailEnd/>
            </a:ln>
            <a:effectLst/>
          </p:spPr>
          <p:txBody>
            <a:bodyPr wrap="none">
              <a:spAutoFit/>
            </a:bodyPr>
            <a:lstStyle/>
            <a:p>
              <a:r>
                <a:rPr lang="en-US" altLang="zh-TW">
                  <a:latin typeface="Symbol" pitchFamily="18" charset="2"/>
                </a:rPr>
                <a:t>q</a:t>
              </a:r>
              <a:r>
                <a:rPr lang="en-US" altLang="zh-TW" baseline="-25000"/>
                <a:t>3</a:t>
              </a:r>
            </a:p>
          </p:txBody>
        </p:sp>
      </p:grpSp>
      <p:sp>
        <p:nvSpPr>
          <p:cNvPr id="156710" name="Text Box 2086"/>
          <p:cNvSpPr txBox="1">
            <a:spLocks noChangeArrowheads="1"/>
          </p:cNvSpPr>
          <p:nvPr/>
        </p:nvSpPr>
        <p:spPr bwMode="auto">
          <a:xfrm>
            <a:off x="322263" y="5911850"/>
            <a:ext cx="2673350" cy="457200"/>
          </a:xfrm>
          <a:prstGeom prst="rect">
            <a:avLst/>
          </a:prstGeom>
          <a:noFill/>
          <a:ln w="9525">
            <a:noFill/>
            <a:miter lim="800000"/>
            <a:headEnd/>
            <a:tailEnd/>
          </a:ln>
          <a:effectLst/>
        </p:spPr>
        <p:txBody>
          <a:bodyPr wrap="none">
            <a:spAutoFit/>
          </a:bodyPr>
          <a:lstStyle/>
          <a:p>
            <a:r>
              <a:rPr lang="en-US" altLang="zh-TW"/>
              <a:t>Link at default pos</a:t>
            </a:r>
          </a:p>
        </p:txBody>
      </p:sp>
      <p:sp>
        <p:nvSpPr>
          <p:cNvPr id="156711" name="Text Box 2087"/>
          <p:cNvSpPr txBox="1">
            <a:spLocks noChangeArrowheads="1"/>
          </p:cNvSpPr>
          <p:nvPr/>
        </p:nvSpPr>
        <p:spPr bwMode="auto">
          <a:xfrm>
            <a:off x="5644654" y="1881510"/>
            <a:ext cx="2187575" cy="1187450"/>
          </a:xfrm>
          <a:prstGeom prst="rect">
            <a:avLst/>
          </a:prstGeom>
          <a:noFill/>
          <a:ln w="9525">
            <a:noFill/>
            <a:miter lim="800000"/>
            <a:headEnd/>
            <a:tailEnd/>
          </a:ln>
          <a:effectLst/>
        </p:spPr>
        <p:txBody>
          <a:bodyPr wrap="none">
            <a:spAutoFit/>
          </a:bodyPr>
          <a:lstStyle/>
          <a:p>
            <a:r>
              <a:rPr lang="en-US" altLang="zh-TW" dirty="0"/>
              <a:t>Link1:</a:t>
            </a:r>
          </a:p>
          <a:p>
            <a:r>
              <a:rPr lang="en-US" altLang="zh-TW" dirty="0"/>
              <a:t>   Rotate(z,</a:t>
            </a:r>
            <a:r>
              <a:rPr lang="en-US" altLang="zh-TW" dirty="0">
                <a:latin typeface="Symbol" pitchFamily="18" charset="2"/>
              </a:rPr>
              <a:t>q</a:t>
            </a:r>
            <a:r>
              <a:rPr lang="en-US" altLang="zh-TW" baseline="-25000" dirty="0"/>
              <a:t>1</a:t>
            </a:r>
            <a:r>
              <a:rPr lang="en-US" altLang="zh-TW" dirty="0"/>
              <a:t>);</a:t>
            </a:r>
          </a:p>
          <a:p>
            <a:r>
              <a:rPr lang="en-US" altLang="zh-TW" dirty="0"/>
              <a:t>   draw</a:t>
            </a:r>
          </a:p>
        </p:txBody>
      </p:sp>
      <p:sp>
        <p:nvSpPr>
          <p:cNvPr id="156712" name="Text Box 2088"/>
          <p:cNvSpPr txBox="1">
            <a:spLocks noChangeArrowheads="1"/>
          </p:cNvSpPr>
          <p:nvPr/>
        </p:nvSpPr>
        <p:spPr bwMode="auto">
          <a:xfrm>
            <a:off x="5646241" y="2735436"/>
            <a:ext cx="2638425" cy="1917700"/>
          </a:xfrm>
          <a:prstGeom prst="rect">
            <a:avLst/>
          </a:prstGeom>
          <a:noFill/>
          <a:ln w="9525">
            <a:noFill/>
            <a:miter lim="800000"/>
            <a:headEnd/>
            <a:tailEnd/>
          </a:ln>
          <a:effectLst/>
        </p:spPr>
        <p:txBody>
          <a:bodyPr wrap="none">
            <a:spAutoFit/>
          </a:bodyPr>
          <a:lstStyle/>
          <a:p>
            <a:r>
              <a:rPr lang="en-US" altLang="zh-TW" dirty="0"/>
              <a:t>Link2:</a:t>
            </a:r>
          </a:p>
          <a:p>
            <a:r>
              <a:rPr lang="en-US" altLang="zh-TW" dirty="0"/>
              <a:t>   Rotate(z,</a:t>
            </a:r>
            <a:r>
              <a:rPr lang="en-US" altLang="zh-TW" dirty="0">
                <a:latin typeface="Symbol" pitchFamily="18" charset="2"/>
              </a:rPr>
              <a:t>q</a:t>
            </a:r>
            <a:r>
              <a:rPr lang="en-US" altLang="zh-TW" baseline="-25000" dirty="0"/>
              <a:t>1</a:t>
            </a:r>
            <a:r>
              <a:rPr lang="en-US" altLang="zh-TW" dirty="0"/>
              <a:t>);</a:t>
            </a:r>
          </a:p>
          <a:p>
            <a:r>
              <a:rPr lang="en-US" altLang="zh-TW" dirty="0"/>
              <a:t>   Translate(h,0,0)</a:t>
            </a:r>
          </a:p>
          <a:p>
            <a:r>
              <a:rPr lang="en-US" altLang="zh-TW" dirty="0"/>
              <a:t>   Rotate(z,</a:t>
            </a:r>
            <a:r>
              <a:rPr lang="en-US" altLang="zh-TW" dirty="0">
                <a:latin typeface="Symbol" pitchFamily="18" charset="2"/>
              </a:rPr>
              <a:t>q</a:t>
            </a:r>
            <a:r>
              <a:rPr lang="en-US" altLang="zh-TW" baseline="-25000" dirty="0"/>
              <a:t>2</a:t>
            </a:r>
            <a:r>
              <a:rPr lang="en-US" altLang="zh-TW" dirty="0"/>
              <a:t>);</a:t>
            </a:r>
          </a:p>
          <a:p>
            <a:r>
              <a:rPr lang="en-US" altLang="zh-TW" dirty="0"/>
              <a:t>   draw</a:t>
            </a:r>
          </a:p>
        </p:txBody>
      </p:sp>
      <p:sp>
        <p:nvSpPr>
          <p:cNvPr id="156713" name="Text Box 2089"/>
          <p:cNvSpPr txBox="1">
            <a:spLocks noChangeArrowheads="1"/>
          </p:cNvSpPr>
          <p:nvPr/>
        </p:nvSpPr>
        <p:spPr bwMode="auto">
          <a:xfrm>
            <a:off x="5677991" y="4165426"/>
            <a:ext cx="2638425" cy="2647950"/>
          </a:xfrm>
          <a:prstGeom prst="rect">
            <a:avLst/>
          </a:prstGeom>
          <a:noFill/>
          <a:ln w="9525">
            <a:noFill/>
            <a:miter lim="800000"/>
            <a:headEnd/>
            <a:tailEnd/>
          </a:ln>
          <a:effectLst/>
        </p:spPr>
        <p:txBody>
          <a:bodyPr wrap="none">
            <a:spAutoFit/>
          </a:bodyPr>
          <a:lstStyle/>
          <a:p>
            <a:r>
              <a:rPr lang="en-US" altLang="zh-TW" dirty="0"/>
              <a:t>Link3:</a:t>
            </a:r>
          </a:p>
          <a:p>
            <a:r>
              <a:rPr lang="en-US" altLang="zh-TW" dirty="0"/>
              <a:t>   Rotate(z,</a:t>
            </a:r>
            <a:r>
              <a:rPr lang="en-US" altLang="zh-TW" dirty="0">
                <a:latin typeface="Symbol" pitchFamily="18" charset="2"/>
              </a:rPr>
              <a:t>q</a:t>
            </a:r>
            <a:r>
              <a:rPr lang="en-US" altLang="zh-TW" baseline="-25000" dirty="0"/>
              <a:t>1</a:t>
            </a:r>
            <a:r>
              <a:rPr lang="en-US" altLang="zh-TW" dirty="0"/>
              <a:t>);</a:t>
            </a:r>
          </a:p>
          <a:p>
            <a:r>
              <a:rPr lang="en-US" altLang="zh-TW" dirty="0"/>
              <a:t>   Translate(h,0,0)</a:t>
            </a:r>
          </a:p>
          <a:p>
            <a:r>
              <a:rPr lang="en-US" altLang="zh-TW" dirty="0"/>
              <a:t>   Rotate(z,</a:t>
            </a:r>
            <a:r>
              <a:rPr lang="en-US" altLang="zh-TW" dirty="0">
                <a:latin typeface="Symbol" pitchFamily="18" charset="2"/>
              </a:rPr>
              <a:t>q</a:t>
            </a:r>
            <a:r>
              <a:rPr lang="en-US" altLang="zh-TW" baseline="-25000" dirty="0"/>
              <a:t>2</a:t>
            </a:r>
            <a:r>
              <a:rPr lang="en-US" altLang="zh-TW" dirty="0"/>
              <a:t>);</a:t>
            </a:r>
          </a:p>
          <a:p>
            <a:r>
              <a:rPr lang="en-US" altLang="zh-TW" dirty="0"/>
              <a:t>   Translate(h,0,0)</a:t>
            </a:r>
          </a:p>
          <a:p>
            <a:r>
              <a:rPr lang="en-US" altLang="zh-TW" dirty="0"/>
              <a:t>   Rotate(z,</a:t>
            </a:r>
            <a:r>
              <a:rPr lang="en-US" altLang="zh-TW" dirty="0">
                <a:latin typeface="Symbol" pitchFamily="18" charset="2"/>
              </a:rPr>
              <a:t>q</a:t>
            </a:r>
            <a:r>
              <a:rPr lang="en-US" altLang="zh-TW" baseline="-25000" dirty="0"/>
              <a:t>3</a:t>
            </a:r>
            <a:r>
              <a:rPr lang="en-US" altLang="zh-TW" dirty="0"/>
              <a:t>);</a:t>
            </a:r>
          </a:p>
          <a:p>
            <a:r>
              <a:rPr lang="en-US" altLang="zh-TW" dirty="0"/>
              <a:t>   draw</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p:txBody>
          <a:bodyPr/>
          <a:lstStyle/>
          <a:p>
            <a:r>
              <a:rPr lang="zh-TW" altLang="en-US"/>
              <a:t>Fall 2009 revised</a:t>
            </a:r>
            <a:endParaRPr lang="en-US" altLang="zh-TW"/>
          </a:p>
        </p:txBody>
      </p:sp>
      <p:sp>
        <p:nvSpPr>
          <p:cNvPr id="8" name="Slide Number Placeholder 3"/>
          <p:cNvSpPr>
            <a:spLocks noGrp="1"/>
          </p:cNvSpPr>
          <p:nvPr>
            <p:ph type="sldNum" sz="quarter" idx="12"/>
          </p:nvPr>
        </p:nvSpPr>
        <p:spPr/>
        <p:txBody>
          <a:bodyPr/>
          <a:lstStyle/>
          <a:p>
            <a:fld id="{36BBC98C-B1E6-4CE0-9657-EFA5B46D346C}" type="slidenum">
              <a:rPr lang="zh-TW" altLang="en-US"/>
              <a:pPr/>
              <a:t>22</a:t>
            </a:fld>
            <a:endParaRPr lang="en-US" altLang="zh-TW"/>
          </a:p>
        </p:txBody>
      </p:sp>
      <p:sp>
        <p:nvSpPr>
          <p:cNvPr id="159780" name="Text Box 36"/>
          <p:cNvSpPr txBox="1">
            <a:spLocks noChangeArrowheads="1"/>
          </p:cNvSpPr>
          <p:nvPr/>
        </p:nvSpPr>
        <p:spPr bwMode="auto">
          <a:xfrm>
            <a:off x="539552" y="476672"/>
            <a:ext cx="2089150" cy="1196975"/>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spAutoFit/>
          </a:bodyPr>
          <a:lstStyle/>
          <a:p>
            <a:r>
              <a:rPr lang="en-US" altLang="zh-TW" dirty="0"/>
              <a:t>Link1:</a:t>
            </a:r>
          </a:p>
          <a:p>
            <a:r>
              <a:rPr lang="en-US" altLang="zh-TW" dirty="0"/>
              <a:t>   Rotate(z,</a:t>
            </a:r>
            <a:r>
              <a:rPr lang="en-US" altLang="zh-TW" dirty="0">
                <a:latin typeface="Symbol" pitchFamily="18" charset="2"/>
              </a:rPr>
              <a:t>q</a:t>
            </a:r>
            <a:r>
              <a:rPr lang="en-US" altLang="zh-TW" baseline="-25000" dirty="0"/>
              <a:t>1</a:t>
            </a:r>
            <a:r>
              <a:rPr lang="en-US" altLang="zh-TW" dirty="0"/>
              <a:t>)</a:t>
            </a:r>
          </a:p>
          <a:p>
            <a:r>
              <a:rPr lang="en-US" altLang="zh-TW" dirty="0"/>
              <a:t>   draw</a:t>
            </a:r>
          </a:p>
        </p:txBody>
      </p:sp>
      <p:sp>
        <p:nvSpPr>
          <p:cNvPr id="159781" name="Text Box 37"/>
          <p:cNvSpPr txBox="1">
            <a:spLocks noChangeArrowheads="1"/>
          </p:cNvSpPr>
          <p:nvPr/>
        </p:nvSpPr>
        <p:spPr bwMode="auto">
          <a:xfrm>
            <a:off x="550863" y="1731727"/>
            <a:ext cx="2647950" cy="1927225"/>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spAutoFit/>
          </a:bodyPr>
          <a:lstStyle/>
          <a:p>
            <a:r>
              <a:rPr lang="en-US" altLang="zh-TW"/>
              <a:t>Link2:</a:t>
            </a:r>
          </a:p>
          <a:p>
            <a:r>
              <a:rPr lang="en-US" altLang="zh-TW"/>
              <a:t>   Rotate(z,</a:t>
            </a:r>
            <a:r>
              <a:rPr lang="en-US" altLang="zh-TW">
                <a:latin typeface="Symbol" pitchFamily="18" charset="2"/>
              </a:rPr>
              <a:t>q</a:t>
            </a:r>
            <a:r>
              <a:rPr lang="en-US" altLang="zh-TW" baseline="-25000"/>
              <a:t>1</a:t>
            </a:r>
            <a:r>
              <a:rPr lang="en-US" altLang="zh-TW"/>
              <a:t>)</a:t>
            </a:r>
          </a:p>
          <a:p>
            <a:r>
              <a:rPr lang="en-US" altLang="zh-TW"/>
              <a:t>   Translate(h,0,0)</a:t>
            </a:r>
          </a:p>
          <a:p>
            <a:r>
              <a:rPr lang="en-US" altLang="zh-TW"/>
              <a:t>   Rotate(z,</a:t>
            </a:r>
            <a:r>
              <a:rPr lang="en-US" altLang="zh-TW">
                <a:latin typeface="Symbol" pitchFamily="18" charset="2"/>
              </a:rPr>
              <a:t>q</a:t>
            </a:r>
            <a:r>
              <a:rPr lang="en-US" altLang="zh-TW" baseline="-25000"/>
              <a:t>2</a:t>
            </a:r>
            <a:r>
              <a:rPr lang="en-US" altLang="zh-TW"/>
              <a:t>)</a:t>
            </a:r>
          </a:p>
          <a:p>
            <a:r>
              <a:rPr lang="en-US" altLang="zh-TW"/>
              <a:t>   draw</a:t>
            </a:r>
          </a:p>
        </p:txBody>
      </p:sp>
      <p:sp>
        <p:nvSpPr>
          <p:cNvPr id="159782" name="Text Box 38"/>
          <p:cNvSpPr txBox="1">
            <a:spLocks noChangeArrowheads="1"/>
          </p:cNvSpPr>
          <p:nvPr/>
        </p:nvSpPr>
        <p:spPr bwMode="auto">
          <a:xfrm>
            <a:off x="539552" y="3717032"/>
            <a:ext cx="2647950" cy="2657475"/>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spAutoFit/>
          </a:bodyPr>
          <a:lstStyle/>
          <a:p>
            <a:r>
              <a:rPr lang="en-US" altLang="zh-TW"/>
              <a:t>Link3:</a:t>
            </a:r>
          </a:p>
          <a:p>
            <a:r>
              <a:rPr lang="en-US" altLang="zh-TW"/>
              <a:t>   Rotate(z,</a:t>
            </a:r>
            <a:r>
              <a:rPr lang="en-US" altLang="zh-TW">
                <a:latin typeface="Symbol" pitchFamily="18" charset="2"/>
              </a:rPr>
              <a:t>q</a:t>
            </a:r>
            <a:r>
              <a:rPr lang="en-US" altLang="zh-TW" baseline="-25000"/>
              <a:t>1</a:t>
            </a:r>
            <a:r>
              <a:rPr lang="en-US" altLang="zh-TW"/>
              <a:t>)</a:t>
            </a:r>
          </a:p>
          <a:p>
            <a:r>
              <a:rPr lang="en-US" altLang="zh-TW"/>
              <a:t>   Translate(h,0,0)</a:t>
            </a:r>
          </a:p>
          <a:p>
            <a:r>
              <a:rPr lang="en-US" altLang="zh-TW"/>
              <a:t>   Rotate(z,</a:t>
            </a:r>
            <a:r>
              <a:rPr lang="en-US" altLang="zh-TW">
                <a:latin typeface="Symbol" pitchFamily="18" charset="2"/>
              </a:rPr>
              <a:t>q</a:t>
            </a:r>
            <a:r>
              <a:rPr lang="en-US" altLang="zh-TW" baseline="-25000"/>
              <a:t>2</a:t>
            </a:r>
            <a:r>
              <a:rPr lang="en-US" altLang="zh-TW"/>
              <a:t>)</a:t>
            </a:r>
          </a:p>
          <a:p>
            <a:r>
              <a:rPr lang="en-US" altLang="zh-TW"/>
              <a:t>   Translate(h,0,0)</a:t>
            </a:r>
          </a:p>
          <a:p>
            <a:r>
              <a:rPr lang="en-US" altLang="zh-TW"/>
              <a:t>   Rotate(z,</a:t>
            </a:r>
            <a:r>
              <a:rPr lang="en-US" altLang="zh-TW">
                <a:latin typeface="Symbol" pitchFamily="18" charset="2"/>
              </a:rPr>
              <a:t>q</a:t>
            </a:r>
            <a:r>
              <a:rPr lang="en-US" altLang="zh-TW" baseline="-25000"/>
              <a:t>3</a:t>
            </a:r>
            <a:r>
              <a:rPr lang="en-US" altLang="zh-TW"/>
              <a:t>)</a:t>
            </a:r>
          </a:p>
          <a:p>
            <a:r>
              <a:rPr lang="en-US" altLang="zh-TW"/>
              <a:t>   draw</a:t>
            </a:r>
          </a:p>
        </p:txBody>
      </p:sp>
      <p:sp>
        <p:nvSpPr>
          <p:cNvPr id="159784" name="Rectangle 40"/>
          <p:cNvSpPr>
            <a:spLocks noChangeArrowheads="1"/>
          </p:cNvSpPr>
          <p:nvPr/>
        </p:nvSpPr>
        <p:spPr bwMode="auto">
          <a:xfrm>
            <a:off x="4248472" y="1173063"/>
            <a:ext cx="4572000" cy="4848225"/>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a:spAutoFit/>
          </a:bodyPr>
          <a:lstStyle/>
          <a:p>
            <a:r>
              <a:rPr lang="en-US" altLang="zh-TW"/>
              <a:t>PushMatrix   </a:t>
            </a:r>
          </a:p>
          <a:p>
            <a:r>
              <a:rPr lang="en-US" altLang="zh-TW"/>
              <a:t>   Rotate(z,</a:t>
            </a:r>
            <a:r>
              <a:rPr lang="en-US" altLang="zh-TW">
                <a:latin typeface="Symbol" pitchFamily="18" charset="2"/>
              </a:rPr>
              <a:t>q</a:t>
            </a:r>
            <a:r>
              <a:rPr lang="en-US" altLang="zh-TW" baseline="-25000"/>
              <a:t>1</a:t>
            </a:r>
            <a:r>
              <a:rPr lang="en-US" altLang="zh-TW"/>
              <a:t>)</a:t>
            </a:r>
          </a:p>
          <a:p>
            <a:r>
              <a:rPr lang="en-US" altLang="zh-TW"/>
              <a:t>   draw    // link1</a:t>
            </a:r>
          </a:p>
          <a:p>
            <a:endParaRPr lang="en-US" altLang="zh-TW"/>
          </a:p>
          <a:p>
            <a:r>
              <a:rPr lang="en-US" altLang="zh-TW"/>
              <a:t>   Translate(h,0,0)</a:t>
            </a:r>
          </a:p>
          <a:p>
            <a:r>
              <a:rPr lang="en-US" altLang="zh-TW"/>
              <a:t>   Rotate(z,</a:t>
            </a:r>
            <a:r>
              <a:rPr lang="en-US" altLang="zh-TW">
                <a:latin typeface="Symbol" pitchFamily="18" charset="2"/>
              </a:rPr>
              <a:t>q</a:t>
            </a:r>
            <a:r>
              <a:rPr lang="en-US" altLang="zh-TW" baseline="-25000"/>
              <a:t>2</a:t>
            </a:r>
            <a:r>
              <a:rPr lang="en-US" altLang="zh-TW"/>
              <a:t>)</a:t>
            </a:r>
          </a:p>
          <a:p>
            <a:r>
              <a:rPr lang="en-US" altLang="zh-TW"/>
              <a:t>   draw    // link2</a:t>
            </a:r>
          </a:p>
          <a:p>
            <a:endParaRPr lang="en-US" altLang="zh-TW"/>
          </a:p>
          <a:p>
            <a:r>
              <a:rPr lang="en-US" altLang="zh-TW"/>
              <a:t>   Translate(h,0,0)</a:t>
            </a:r>
          </a:p>
          <a:p>
            <a:r>
              <a:rPr lang="en-US" altLang="zh-TW"/>
              <a:t>   Rotate(z,</a:t>
            </a:r>
            <a:r>
              <a:rPr lang="en-US" altLang="zh-TW">
                <a:latin typeface="Symbol" pitchFamily="18" charset="2"/>
              </a:rPr>
              <a:t>q</a:t>
            </a:r>
            <a:r>
              <a:rPr lang="en-US" altLang="zh-TW" baseline="-25000"/>
              <a:t>3</a:t>
            </a:r>
            <a:r>
              <a:rPr lang="en-US" altLang="zh-TW"/>
              <a:t>)</a:t>
            </a:r>
          </a:p>
          <a:p>
            <a:r>
              <a:rPr lang="en-US" altLang="zh-TW"/>
              <a:t>   draw    // link3</a:t>
            </a:r>
          </a:p>
          <a:p>
            <a:r>
              <a:rPr lang="en-US" altLang="zh-TW"/>
              <a:t>      </a:t>
            </a:r>
          </a:p>
          <a:p>
            <a:r>
              <a:rPr lang="en-US" altLang="zh-TW"/>
              <a:t>PopMatrix</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ja-JP" smtClean="0"/>
              <a:t>Reading Back Matrices</a:t>
            </a:r>
          </a:p>
        </p:txBody>
      </p:sp>
      <p:sp>
        <p:nvSpPr>
          <p:cNvPr id="31747" name="Rectangle 3"/>
          <p:cNvSpPr>
            <a:spLocks noGrp="1" noChangeArrowheads="1"/>
          </p:cNvSpPr>
          <p:nvPr>
            <p:ph type="body" idx="1"/>
          </p:nvPr>
        </p:nvSpPr>
        <p:spPr/>
        <p:txBody>
          <a:bodyPr/>
          <a:lstStyle/>
          <a:p>
            <a:pPr eaLnBrk="1" hangingPunct="1"/>
            <a:r>
              <a:rPr lang="en-US" altLang="ja-JP" sz="2600" smtClean="0"/>
              <a:t>Can also access matrices (and other parts of the state) by </a:t>
            </a:r>
            <a:r>
              <a:rPr lang="en-US" altLang="ja-JP" sz="2600" i="1" smtClean="0"/>
              <a:t>enquiry (query) </a:t>
            </a:r>
            <a:r>
              <a:rPr lang="en-US" altLang="ja-JP" sz="2600" smtClean="0"/>
              <a:t>functions</a:t>
            </a:r>
          </a:p>
          <a:p>
            <a:pPr lvl="1" eaLnBrk="1" hangingPunct="1"/>
            <a:r>
              <a:rPr kumimoji="0" lang="en-US" altLang="ja-JP" sz="2200" b="1" smtClean="0">
                <a:solidFill>
                  <a:schemeClr val="accent2"/>
                </a:solidFill>
              </a:rPr>
              <a:t>glGetIntegerv</a:t>
            </a:r>
          </a:p>
          <a:p>
            <a:pPr lvl="1" eaLnBrk="1" hangingPunct="1"/>
            <a:r>
              <a:rPr kumimoji="0" lang="en-US" altLang="ja-JP" sz="2200" b="1" smtClean="0">
                <a:solidFill>
                  <a:schemeClr val="accent2"/>
                </a:solidFill>
              </a:rPr>
              <a:t>glGetFloatv</a:t>
            </a:r>
          </a:p>
          <a:p>
            <a:pPr lvl="1" eaLnBrk="1" hangingPunct="1"/>
            <a:r>
              <a:rPr kumimoji="0" lang="en-US" altLang="ja-JP" sz="2200" b="1" smtClean="0">
                <a:solidFill>
                  <a:schemeClr val="accent2"/>
                </a:solidFill>
              </a:rPr>
              <a:t>glGetBooleanv</a:t>
            </a:r>
          </a:p>
          <a:p>
            <a:pPr lvl="1" eaLnBrk="1" hangingPunct="1"/>
            <a:r>
              <a:rPr kumimoji="0" lang="en-US" altLang="ja-JP" sz="2200" b="1" smtClean="0">
                <a:solidFill>
                  <a:schemeClr val="accent2"/>
                </a:solidFill>
              </a:rPr>
              <a:t>glGetDoublev</a:t>
            </a:r>
          </a:p>
          <a:p>
            <a:pPr lvl="1" eaLnBrk="1" hangingPunct="1"/>
            <a:r>
              <a:rPr kumimoji="0" lang="en-US" altLang="ja-JP" sz="2200" b="1" smtClean="0">
                <a:solidFill>
                  <a:schemeClr val="accent2"/>
                </a:solidFill>
              </a:rPr>
              <a:t>glIsEnabled</a:t>
            </a:r>
            <a:endParaRPr lang="en-US" altLang="ja-JP" smtClean="0">
              <a:solidFill>
                <a:schemeClr val="accent2"/>
              </a:solidFill>
            </a:endParaRPr>
          </a:p>
          <a:p>
            <a:pPr eaLnBrk="1" hangingPunct="1"/>
            <a:r>
              <a:rPr lang="en-US" altLang="ja-JP" sz="2600" smtClean="0"/>
              <a:t>For matrices, we use as</a:t>
            </a:r>
          </a:p>
          <a:p>
            <a:pPr lvl="1" eaLnBrk="1" hangingPunct="1"/>
            <a:r>
              <a:rPr kumimoji="0" lang="en-US" altLang="ja-JP" sz="2200" b="1" smtClean="0">
                <a:solidFill>
                  <a:schemeClr val="accent2"/>
                </a:solidFill>
              </a:rPr>
              <a:t>double m[16];</a:t>
            </a:r>
          </a:p>
          <a:p>
            <a:pPr lvl="1" eaLnBrk="1" hangingPunct="1"/>
            <a:r>
              <a:rPr kumimoji="0" lang="en-US" altLang="ja-JP" sz="2200" b="1" smtClean="0">
                <a:solidFill>
                  <a:schemeClr val="accent2"/>
                </a:solidFill>
              </a:rPr>
              <a:t>glGetFloatv(GL_MODELVIEW, m);</a:t>
            </a:r>
            <a:endParaRPr lang="en-US" altLang="ja-JP" sz="2200" smtClean="0">
              <a:solidFill>
                <a:schemeClr val="accent2"/>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8"/>
          <p:cNvSpPr>
            <a:spLocks noGrp="1" noChangeArrowheads="1"/>
          </p:cNvSpPr>
          <p:nvPr>
            <p:ph type="title"/>
          </p:nvPr>
        </p:nvSpPr>
        <p:spPr/>
        <p:txBody>
          <a:bodyPr/>
          <a:lstStyle/>
          <a:p>
            <a:pPr eaLnBrk="1" hangingPunct="1"/>
            <a:r>
              <a:rPr lang="en-US" altLang="ja-JP" smtClean="0"/>
              <a:t>Projection is left handed</a:t>
            </a:r>
          </a:p>
        </p:txBody>
      </p:sp>
      <p:sp>
        <p:nvSpPr>
          <p:cNvPr id="33795" name="Rectangle 19"/>
          <p:cNvSpPr>
            <a:spLocks noGrp="1" noChangeArrowheads="1"/>
          </p:cNvSpPr>
          <p:nvPr>
            <p:ph type="body" idx="1"/>
          </p:nvPr>
        </p:nvSpPr>
        <p:spPr>
          <a:xfrm>
            <a:off x="566738" y="1752600"/>
            <a:ext cx="8001000" cy="2755900"/>
          </a:xfrm>
        </p:spPr>
        <p:txBody>
          <a:bodyPr/>
          <a:lstStyle/>
          <a:p>
            <a:pPr eaLnBrk="1" hangingPunct="1">
              <a:lnSpc>
                <a:spcPct val="90000"/>
              </a:lnSpc>
            </a:pPr>
            <a:r>
              <a:rPr lang="en-US" altLang="ja-JP" sz="2600" smtClean="0"/>
              <a:t>Projection transformations </a:t>
            </a:r>
            <a:r>
              <a:rPr lang="en-US" altLang="ja-JP" sz="2600" b="1" smtClean="0">
                <a:latin typeface="Courier New" pitchFamily="49" charset="0"/>
              </a:rPr>
              <a:t>(</a:t>
            </a:r>
            <a:r>
              <a:rPr lang="en-US" altLang="ja-JP" sz="2600" b="1" smtClean="0">
                <a:solidFill>
                  <a:schemeClr val="accent2"/>
                </a:solidFill>
                <a:latin typeface="Courier New" pitchFamily="49" charset="0"/>
              </a:rPr>
              <a:t>gluPerspective</a:t>
            </a:r>
            <a:r>
              <a:rPr lang="en-US" altLang="ja-JP" sz="2600" b="1" smtClean="0">
                <a:latin typeface="Courier New" pitchFamily="49" charset="0"/>
              </a:rPr>
              <a:t>, </a:t>
            </a:r>
            <a:r>
              <a:rPr lang="en-US" altLang="ja-JP" sz="2600" b="1" smtClean="0">
                <a:solidFill>
                  <a:schemeClr val="accent2"/>
                </a:solidFill>
                <a:latin typeface="Courier New" pitchFamily="49" charset="0"/>
              </a:rPr>
              <a:t>glOrtho</a:t>
            </a:r>
            <a:r>
              <a:rPr lang="en-US" altLang="ja-JP" sz="2600" b="1" smtClean="0">
                <a:latin typeface="Courier New" pitchFamily="49" charset="0"/>
              </a:rPr>
              <a:t>)</a:t>
            </a:r>
            <a:r>
              <a:rPr lang="en-US" altLang="ja-JP" sz="2600" smtClean="0"/>
              <a:t/>
            </a:r>
            <a:br>
              <a:rPr lang="en-US" altLang="ja-JP" sz="2600" smtClean="0"/>
            </a:br>
            <a:r>
              <a:rPr lang="en-US" altLang="ja-JP" sz="2600" smtClean="0"/>
              <a:t>are left handed</a:t>
            </a:r>
          </a:p>
          <a:p>
            <a:pPr lvl="1" eaLnBrk="1" hangingPunct="1">
              <a:lnSpc>
                <a:spcPct val="90000"/>
              </a:lnSpc>
            </a:pPr>
            <a:r>
              <a:rPr lang="en-US" altLang="ja-JP" sz="2200" smtClean="0"/>
              <a:t>think of </a:t>
            </a:r>
            <a:r>
              <a:rPr lang="en-US" altLang="ja-JP" sz="2200" b="1" i="1" smtClean="0">
                <a:latin typeface="Courier New" pitchFamily="49" charset="0"/>
              </a:rPr>
              <a:t>zNear</a:t>
            </a:r>
            <a:r>
              <a:rPr lang="en-US" altLang="ja-JP" sz="2200" smtClean="0"/>
              <a:t> and </a:t>
            </a:r>
            <a:r>
              <a:rPr lang="en-US" altLang="ja-JP" sz="2200" b="1" i="1" smtClean="0">
                <a:latin typeface="Courier New" pitchFamily="49" charset="0"/>
              </a:rPr>
              <a:t>zFar</a:t>
            </a:r>
            <a:r>
              <a:rPr lang="en-US" altLang="ja-JP" sz="2200" smtClean="0"/>
              <a:t> as distance</a:t>
            </a:r>
            <a:br>
              <a:rPr lang="en-US" altLang="ja-JP" sz="2200" smtClean="0"/>
            </a:br>
            <a:r>
              <a:rPr lang="en-US" altLang="ja-JP" sz="2200" smtClean="0"/>
              <a:t>from view point</a:t>
            </a:r>
          </a:p>
          <a:p>
            <a:pPr eaLnBrk="1" hangingPunct="1">
              <a:lnSpc>
                <a:spcPct val="90000"/>
              </a:lnSpc>
            </a:pPr>
            <a:r>
              <a:rPr lang="en-US" altLang="ja-JP" sz="2600" smtClean="0"/>
              <a:t>Everything else is right handed, including the vertexes to be rendered</a:t>
            </a:r>
          </a:p>
        </p:txBody>
      </p:sp>
      <p:sp>
        <p:nvSpPr>
          <p:cNvPr id="33796" name="Line 4"/>
          <p:cNvSpPr>
            <a:spLocks noChangeShapeType="1"/>
          </p:cNvSpPr>
          <p:nvPr/>
        </p:nvSpPr>
        <p:spPr bwMode="auto">
          <a:xfrm flipV="1">
            <a:off x="6764338" y="4751388"/>
            <a:ext cx="0" cy="762000"/>
          </a:xfrm>
          <a:prstGeom prst="line">
            <a:avLst/>
          </a:prstGeom>
          <a:noFill/>
          <a:ln w="25400">
            <a:solidFill>
              <a:schemeClr val="tx1"/>
            </a:solidFill>
            <a:round/>
            <a:headEnd type="none" w="sm" len="sm"/>
            <a:tailEnd type="stealth" w="med" len="med"/>
          </a:ln>
        </p:spPr>
        <p:txBody>
          <a:bodyPr wrap="none" anchor="ctr"/>
          <a:lstStyle/>
          <a:p>
            <a:endParaRPr lang="en-US"/>
          </a:p>
        </p:txBody>
      </p:sp>
      <p:sp>
        <p:nvSpPr>
          <p:cNvPr id="33797" name="Line 5"/>
          <p:cNvSpPr>
            <a:spLocks noChangeShapeType="1"/>
          </p:cNvSpPr>
          <p:nvPr/>
        </p:nvSpPr>
        <p:spPr bwMode="auto">
          <a:xfrm>
            <a:off x="6764338" y="5513388"/>
            <a:ext cx="762000" cy="0"/>
          </a:xfrm>
          <a:prstGeom prst="line">
            <a:avLst/>
          </a:prstGeom>
          <a:noFill/>
          <a:ln w="25400">
            <a:solidFill>
              <a:schemeClr val="tx1"/>
            </a:solidFill>
            <a:round/>
            <a:headEnd type="none" w="sm" len="sm"/>
            <a:tailEnd type="stealth" w="med" len="med"/>
          </a:ln>
        </p:spPr>
        <p:txBody>
          <a:bodyPr wrap="none" anchor="ctr"/>
          <a:lstStyle/>
          <a:p>
            <a:endParaRPr lang="en-US"/>
          </a:p>
        </p:txBody>
      </p:sp>
      <p:sp>
        <p:nvSpPr>
          <p:cNvPr id="33798" name="Line 6"/>
          <p:cNvSpPr>
            <a:spLocks noChangeShapeType="1"/>
          </p:cNvSpPr>
          <p:nvPr/>
        </p:nvSpPr>
        <p:spPr bwMode="auto">
          <a:xfrm flipH="1">
            <a:off x="6307138" y="5513388"/>
            <a:ext cx="457200" cy="457200"/>
          </a:xfrm>
          <a:prstGeom prst="line">
            <a:avLst/>
          </a:prstGeom>
          <a:noFill/>
          <a:ln w="25400">
            <a:solidFill>
              <a:schemeClr val="tx1"/>
            </a:solidFill>
            <a:round/>
            <a:headEnd type="none" w="sm" len="sm"/>
            <a:tailEnd type="stealth" w="med" len="med"/>
          </a:ln>
        </p:spPr>
        <p:txBody>
          <a:bodyPr wrap="none" anchor="ctr"/>
          <a:lstStyle/>
          <a:p>
            <a:endParaRPr lang="en-US"/>
          </a:p>
        </p:txBody>
      </p:sp>
      <p:sp>
        <p:nvSpPr>
          <p:cNvPr id="33799" name="Line 7"/>
          <p:cNvSpPr>
            <a:spLocks noChangeShapeType="1"/>
          </p:cNvSpPr>
          <p:nvPr/>
        </p:nvSpPr>
        <p:spPr bwMode="auto">
          <a:xfrm flipV="1">
            <a:off x="2954338" y="4979988"/>
            <a:ext cx="0" cy="762000"/>
          </a:xfrm>
          <a:prstGeom prst="line">
            <a:avLst/>
          </a:prstGeom>
          <a:noFill/>
          <a:ln w="25400">
            <a:solidFill>
              <a:schemeClr val="tx1"/>
            </a:solidFill>
            <a:round/>
            <a:headEnd type="none" w="sm" len="sm"/>
            <a:tailEnd type="stealth" w="med" len="med"/>
          </a:ln>
        </p:spPr>
        <p:txBody>
          <a:bodyPr wrap="none" anchor="ctr"/>
          <a:lstStyle/>
          <a:p>
            <a:endParaRPr lang="en-US"/>
          </a:p>
        </p:txBody>
      </p:sp>
      <p:sp>
        <p:nvSpPr>
          <p:cNvPr id="33800" name="Line 8"/>
          <p:cNvSpPr>
            <a:spLocks noChangeShapeType="1"/>
          </p:cNvSpPr>
          <p:nvPr/>
        </p:nvSpPr>
        <p:spPr bwMode="auto">
          <a:xfrm>
            <a:off x="2954338" y="5741988"/>
            <a:ext cx="762000" cy="0"/>
          </a:xfrm>
          <a:prstGeom prst="line">
            <a:avLst/>
          </a:prstGeom>
          <a:noFill/>
          <a:ln w="25400">
            <a:solidFill>
              <a:schemeClr val="tx1"/>
            </a:solidFill>
            <a:round/>
            <a:headEnd type="none" w="sm" len="sm"/>
            <a:tailEnd type="stealth" w="med" len="med"/>
          </a:ln>
        </p:spPr>
        <p:txBody>
          <a:bodyPr wrap="none" anchor="ctr"/>
          <a:lstStyle/>
          <a:p>
            <a:endParaRPr lang="en-US"/>
          </a:p>
        </p:txBody>
      </p:sp>
      <p:sp>
        <p:nvSpPr>
          <p:cNvPr id="33801" name="Line 9"/>
          <p:cNvSpPr>
            <a:spLocks noChangeShapeType="1"/>
          </p:cNvSpPr>
          <p:nvPr/>
        </p:nvSpPr>
        <p:spPr bwMode="auto">
          <a:xfrm flipV="1">
            <a:off x="2954338" y="4979988"/>
            <a:ext cx="762000" cy="762000"/>
          </a:xfrm>
          <a:prstGeom prst="line">
            <a:avLst/>
          </a:prstGeom>
          <a:noFill/>
          <a:ln w="25400">
            <a:solidFill>
              <a:schemeClr val="tx1"/>
            </a:solidFill>
            <a:round/>
            <a:headEnd type="none" w="sm" len="sm"/>
            <a:tailEnd type="stealth" w="med" len="med"/>
          </a:ln>
        </p:spPr>
        <p:txBody>
          <a:bodyPr wrap="none" anchor="ctr"/>
          <a:lstStyle/>
          <a:p>
            <a:endParaRPr lang="en-US"/>
          </a:p>
        </p:txBody>
      </p:sp>
      <p:sp>
        <p:nvSpPr>
          <p:cNvPr id="33802" name="Rectangle 10"/>
          <p:cNvSpPr>
            <a:spLocks noChangeArrowheads="1"/>
          </p:cNvSpPr>
          <p:nvPr/>
        </p:nvSpPr>
        <p:spPr bwMode="auto">
          <a:xfrm>
            <a:off x="3776663" y="5565775"/>
            <a:ext cx="298450" cy="366713"/>
          </a:xfrm>
          <a:prstGeom prst="rect">
            <a:avLst/>
          </a:prstGeom>
          <a:noFill/>
          <a:ln w="9525">
            <a:noFill/>
            <a:miter lim="800000"/>
            <a:headEnd/>
            <a:tailEnd/>
          </a:ln>
        </p:spPr>
        <p:txBody>
          <a:bodyPr wrap="none" lIns="92075" tIns="46038" rIns="92075" bIns="46038">
            <a:spAutoFit/>
          </a:bodyPr>
          <a:lstStyle/>
          <a:p>
            <a:pPr eaLnBrk="0" hangingPunct="0"/>
            <a:r>
              <a:rPr kumimoji="0" lang="en-US" altLang="ja-JP" b="1">
                <a:latin typeface="Times New Roman" pitchFamily="18" charset="0"/>
              </a:rPr>
              <a:t>x</a:t>
            </a:r>
          </a:p>
        </p:txBody>
      </p:sp>
      <p:sp>
        <p:nvSpPr>
          <p:cNvPr id="33803" name="Rectangle 11"/>
          <p:cNvSpPr>
            <a:spLocks noChangeArrowheads="1"/>
          </p:cNvSpPr>
          <p:nvPr/>
        </p:nvSpPr>
        <p:spPr bwMode="auto">
          <a:xfrm>
            <a:off x="7586663" y="5337175"/>
            <a:ext cx="298450" cy="366713"/>
          </a:xfrm>
          <a:prstGeom prst="rect">
            <a:avLst/>
          </a:prstGeom>
          <a:noFill/>
          <a:ln w="9525">
            <a:noFill/>
            <a:miter lim="800000"/>
            <a:headEnd/>
            <a:tailEnd/>
          </a:ln>
        </p:spPr>
        <p:txBody>
          <a:bodyPr wrap="none" lIns="92075" tIns="46038" rIns="92075" bIns="46038">
            <a:spAutoFit/>
          </a:bodyPr>
          <a:lstStyle/>
          <a:p>
            <a:pPr eaLnBrk="0" hangingPunct="0"/>
            <a:r>
              <a:rPr kumimoji="0" lang="en-US" altLang="ja-JP" b="1">
                <a:latin typeface="Times New Roman" pitchFamily="18" charset="0"/>
              </a:rPr>
              <a:t>x</a:t>
            </a:r>
          </a:p>
        </p:txBody>
      </p:sp>
      <p:sp>
        <p:nvSpPr>
          <p:cNvPr id="33804" name="Rectangle 12"/>
          <p:cNvSpPr>
            <a:spLocks noChangeArrowheads="1"/>
          </p:cNvSpPr>
          <p:nvPr/>
        </p:nvSpPr>
        <p:spPr bwMode="auto">
          <a:xfrm>
            <a:off x="2862263" y="4651375"/>
            <a:ext cx="298450" cy="366713"/>
          </a:xfrm>
          <a:prstGeom prst="rect">
            <a:avLst/>
          </a:prstGeom>
          <a:noFill/>
          <a:ln w="9525">
            <a:noFill/>
            <a:miter lim="800000"/>
            <a:headEnd/>
            <a:tailEnd/>
          </a:ln>
        </p:spPr>
        <p:txBody>
          <a:bodyPr wrap="none" lIns="92075" tIns="46038" rIns="92075" bIns="46038">
            <a:spAutoFit/>
          </a:bodyPr>
          <a:lstStyle/>
          <a:p>
            <a:pPr eaLnBrk="0" hangingPunct="0"/>
            <a:r>
              <a:rPr kumimoji="0" lang="en-US" altLang="ja-JP" b="1">
                <a:latin typeface="Times New Roman" pitchFamily="18" charset="0"/>
              </a:rPr>
              <a:t>y</a:t>
            </a:r>
          </a:p>
        </p:txBody>
      </p:sp>
      <p:sp>
        <p:nvSpPr>
          <p:cNvPr id="33805" name="Rectangle 13"/>
          <p:cNvSpPr>
            <a:spLocks noChangeArrowheads="1"/>
          </p:cNvSpPr>
          <p:nvPr/>
        </p:nvSpPr>
        <p:spPr bwMode="auto">
          <a:xfrm>
            <a:off x="6672263" y="4422775"/>
            <a:ext cx="298450" cy="366713"/>
          </a:xfrm>
          <a:prstGeom prst="rect">
            <a:avLst/>
          </a:prstGeom>
          <a:noFill/>
          <a:ln w="9525">
            <a:noFill/>
            <a:miter lim="800000"/>
            <a:headEnd/>
            <a:tailEnd/>
          </a:ln>
        </p:spPr>
        <p:txBody>
          <a:bodyPr wrap="none" lIns="92075" tIns="46038" rIns="92075" bIns="46038">
            <a:spAutoFit/>
          </a:bodyPr>
          <a:lstStyle/>
          <a:p>
            <a:pPr eaLnBrk="0" hangingPunct="0"/>
            <a:r>
              <a:rPr kumimoji="0" lang="en-US" altLang="ja-JP" b="1">
                <a:latin typeface="Times New Roman" pitchFamily="18" charset="0"/>
              </a:rPr>
              <a:t>y</a:t>
            </a:r>
          </a:p>
        </p:txBody>
      </p:sp>
      <p:sp>
        <p:nvSpPr>
          <p:cNvPr id="33806" name="Rectangle 14"/>
          <p:cNvSpPr>
            <a:spLocks noChangeArrowheads="1"/>
          </p:cNvSpPr>
          <p:nvPr/>
        </p:nvSpPr>
        <p:spPr bwMode="auto">
          <a:xfrm>
            <a:off x="3700463" y="4727575"/>
            <a:ext cx="415925" cy="366713"/>
          </a:xfrm>
          <a:prstGeom prst="rect">
            <a:avLst/>
          </a:prstGeom>
          <a:noFill/>
          <a:ln w="9525">
            <a:noFill/>
            <a:miter lim="800000"/>
            <a:headEnd/>
            <a:tailEnd/>
          </a:ln>
        </p:spPr>
        <p:txBody>
          <a:bodyPr wrap="none" lIns="92075" tIns="46038" rIns="92075" bIns="46038">
            <a:spAutoFit/>
          </a:bodyPr>
          <a:lstStyle/>
          <a:p>
            <a:pPr eaLnBrk="0" hangingPunct="0"/>
            <a:r>
              <a:rPr kumimoji="0" lang="en-US" altLang="ja-JP" b="1">
                <a:latin typeface="Times New Roman" pitchFamily="18" charset="0"/>
              </a:rPr>
              <a:t>z+</a:t>
            </a:r>
          </a:p>
        </p:txBody>
      </p:sp>
      <p:sp>
        <p:nvSpPr>
          <p:cNvPr id="33807" name="Rectangle 15"/>
          <p:cNvSpPr>
            <a:spLocks noChangeArrowheads="1"/>
          </p:cNvSpPr>
          <p:nvPr/>
        </p:nvSpPr>
        <p:spPr bwMode="auto">
          <a:xfrm>
            <a:off x="5986463" y="5870575"/>
            <a:ext cx="415925" cy="366713"/>
          </a:xfrm>
          <a:prstGeom prst="rect">
            <a:avLst/>
          </a:prstGeom>
          <a:noFill/>
          <a:ln w="9525">
            <a:noFill/>
            <a:miter lim="800000"/>
            <a:headEnd/>
            <a:tailEnd/>
          </a:ln>
        </p:spPr>
        <p:txBody>
          <a:bodyPr wrap="none" lIns="92075" tIns="46038" rIns="92075" bIns="46038">
            <a:spAutoFit/>
          </a:bodyPr>
          <a:lstStyle/>
          <a:p>
            <a:pPr eaLnBrk="0" hangingPunct="0"/>
            <a:r>
              <a:rPr kumimoji="0" lang="en-US" altLang="ja-JP" b="1">
                <a:latin typeface="Times New Roman" pitchFamily="18" charset="0"/>
              </a:rPr>
              <a:t>z+</a:t>
            </a:r>
          </a:p>
        </p:txBody>
      </p:sp>
      <p:sp>
        <p:nvSpPr>
          <p:cNvPr id="33808" name="Rectangle 16"/>
          <p:cNvSpPr>
            <a:spLocks noChangeArrowheads="1"/>
          </p:cNvSpPr>
          <p:nvPr/>
        </p:nvSpPr>
        <p:spPr bwMode="auto">
          <a:xfrm>
            <a:off x="1419225" y="5162550"/>
            <a:ext cx="1404938" cy="396875"/>
          </a:xfrm>
          <a:prstGeom prst="rect">
            <a:avLst/>
          </a:prstGeom>
          <a:noFill/>
          <a:ln w="9525">
            <a:noFill/>
            <a:miter lim="800000"/>
            <a:headEnd/>
            <a:tailEnd/>
          </a:ln>
        </p:spPr>
        <p:txBody>
          <a:bodyPr wrap="none" lIns="92075" tIns="46038" rIns="92075" bIns="46038">
            <a:spAutoFit/>
          </a:bodyPr>
          <a:lstStyle/>
          <a:p>
            <a:pPr algn="ctr" eaLnBrk="0" hangingPunct="0"/>
            <a:r>
              <a:rPr kumimoji="0" lang="en-US" altLang="ja-JP" sz="2000" b="1">
                <a:latin typeface="Times New Roman" pitchFamily="18" charset="0"/>
              </a:rPr>
              <a:t>left handed</a:t>
            </a:r>
          </a:p>
        </p:txBody>
      </p:sp>
      <p:sp>
        <p:nvSpPr>
          <p:cNvPr id="33809" name="Rectangle 17"/>
          <p:cNvSpPr>
            <a:spLocks noChangeArrowheads="1"/>
          </p:cNvSpPr>
          <p:nvPr/>
        </p:nvSpPr>
        <p:spPr bwMode="auto">
          <a:xfrm>
            <a:off x="5060950" y="5162550"/>
            <a:ext cx="1589088" cy="396875"/>
          </a:xfrm>
          <a:prstGeom prst="rect">
            <a:avLst/>
          </a:prstGeom>
          <a:noFill/>
          <a:ln w="9525">
            <a:noFill/>
            <a:miter lim="800000"/>
            <a:headEnd/>
            <a:tailEnd/>
          </a:ln>
        </p:spPr>
        <p:txBody>
          <a:bodyPr wrap="none" lIns="92075" tIns="46038" rIns="92075" bIns="46038">
            <a:spAutoFit/>
          </a:bodyPr>
          <a:lstStyle/>
          <a:p>
            <a:pPr algn="ctr" eaLnBrk="0" hangingPunct="0"/>
            <a:r>
              <a:rPr kumimoji="0" lang="en-US" altLang="ja-JP" sz="2000" b="1">
                <a:latin typeface="Times New Roman" pitchFamily="18" charset="0"/>
              </a:rPr>
              <a:t>right handed</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Grp="1" noChangeArrowheads="1"/>
          </p:cNvSpPr>
          <p:nvPr>
            <p:ph type="title"/>
          </p:nvPr>
        </p:nvSpPr>
        <p:spPr/>
        <p:txBody>
          <a:bodyPr/>
          <a:lstStyle/>
          <a:p>
            <a:pPr eaLnBrk="1" hangingPunct="1"/>
            <a:r>
              <a:rPr lang="en-US" altLang="ja-JP" smtClean="0"/>
              <a:t>Reversing Coordinate Projection</a:t>
            </a:r>
          </a:p>
        </p:txBody>
      </p:sp>
      <p:sp>
        <p:nvSpPr>
          <p:cNvPr id="41987" name="Rectangle 5"/>
          <p:cNvSpPr>
            <a:spLocks noGrp="1" noChangeArrowheads="1"/>
          </p:cNvSpPr>
          <p:nvPr>
            <p:ph type="body" idx="1"/>
          </p:nvPr>
        </p:nvSpPr>
        <p:spPr/>
        <p:txBody>
          <a:bodyPr/>
          <a:lstStyle/>
          <a:p>
            <a:pPr eaLnBrk="1" hangingPunct="1">
              <a:lnSpc>
                <a:spcPct val="80000"/>
              </a:lnSpc>
            </a:pPr>
            <a:r>
              <a:rPr lang="en-US" altLang="ja-JP" sz="2100" dirty="0" smtClean="0"/>
              <a:t>Screen space back to world space</a:t>
            </a:r>
          </a:p>
          <a:p>
            <a:pPr eaLnBrk="1" hangingPunct="1">
              <a:lnSpc>
                <a:spcPct val="80000"/>
              </a:lnSpc>
              <a:buFont typeface="Wingdings" pitchFamily="2" charset="2"/>
              <a:buNone/>
            </a:pPr>
            <a:endParaRPr lang="en-US" altLang="ja-JP" sz="2100" b="1" dirty="0" smtClean="0">
              <a:latin typeface="Courier New" pitchFamily="49" charset="0"/>
            </a:endParaRPr>
          </a:p>
          <a:p>
            <a:pPr eaLnBrk="1" hangingPunct="1">
              <a:lnSpc>
                <a:spcPct val="80000"/>
              </a:lnSpc>
              <a:buFont typeface="Wingdings" pitchFamily="2" charset="2"/>
              <a:buNone/>
            </a:pPr>
            <a:r>
              <a:rPr lang="en-US" altLang="ja-JP" sz="2100" b="1" dirty="0" err="1" smtClean="0">
                <a:solidFill>
                  <a:schemeClr val="accent2"/>
                </a:solidFill>
                <a:latin typeface="Courier New" pitchFamily="49" charset="0"/>
              </a:rPr>
              <a:t>glGetIntegerv</a:t>
            </a:r>
            <a:r>
              <a:rPr lang="en-US" altLang="ja-JP" sz="2100" b="1" dirty="0" smtClean="0">
                <a:solidFill>
                  <a:schemeClr val="accent2"/>
                </a:solidFill>
                <a:latin typeface="Courier New" pitchFamily="49" charset="0"/>
              </a:rPr>
              <a:t>( GL_VIEWPORT, </a:t>
            </a:r>
            <a:r>
              <a:rPr lang="en-US" altLang="ja-JP" sz="2100" b="1" dirty="0" err="1" smtClean="0">
                <a:solidFill>
                  <a:schemeClr val="accent2"/>
                </a:solidFill>
                <a:latin typeface="Courier New" pitchFamily="49" charset="0"/>
              </a:rPr>
              <a:t>GLint</a:t>
            </a:r>
            <a:r>
              <a:rPr lang="en-US" altLang="ja-JP" sz="2100" b="1" dirty="0" smtClean="0">
                <a:solidFill>
                  <a:schemeClr val="accent2"/>
                </a:solidFill>
                <a:latin typeface="Courier New" pitchFamily="49" charset="0"/>
              </a:rPr>
              <a:t> viewport[4] )</a:t>
            </a:r>
          </a:p>
          <a:p>
            <a:pPr eaLnBrk="1" hangingPunct="1">
              <a:lnSpc>
                <a:spcPct val="80000"/>
              </a:lnSpc>
              <a:buFont typeface="Wingdings" pitchFamily="2" charset="2"/>
              <a:buNone/>
            </a:pPr>
            <a:r>
              <a:rPr lang="en-US" altLang="ja-JP" sz="2100" b="1" dirty="0" err="1" smtClean="0">
                <a:solidFill>
                  <a:schemeClr val="accent2"/>
                </a:solidFill>
                <a:latin typeface="Courier New" pitchFamily="49" charset="0"/>
              </a:rPr>
              <a:t>glGetDoublev</a:t>
            </a:r>
            <a:r>
              <a:rPr lang="en-US" altLang="ja-JP" sz="2100" b="1" dirty="0" smtClean="0">
                <a:solidFill>
                  <a:schemeClr val="accent2"/>
                </a:solidFill>
                <a:latin typeface="Courier New" pitchFamily="49" charset="0"/>
              </a:rPr>
              <a:t>( GL_MODELVIEW_MATRIX,</a:t>
            </a:r>
            <a:br>
              <a:rPr lang="en-US" altLang="ja-JP" sz="2100" b="1" dirty="0" smtClean="0">
                <a:solidFill>
                  <a:schemeClr val="accent2"/>
                </a:solidFill>
                <a:latin typeface="Courier New" pitchFamily="49" charset="0"/>
              </a:rPr>
            </a:br>
            <a:r>
              <a:rPr lang="en-US" altLang="ja-JP" sz="2100" b="1" dirty="0" smtClean="0">
                <a:solidFill>
                  <a:schemeClr val="accent2"/>
                </a:solidFill>
                <a:latin typeface="Courier New" pitchFamily="49" charset="0"/>
              </a:rPr>
              <a:t>		   </a:t>
            </a:r>
            <a:r>
              <a:rPr lang="en-US" altLang="ja-JP" sz="2100" b="1" dirty="0" err="1" smtClean="0">
                <a:solidFill>
                  <a:schemeClr val="accent2"/>
                </a:solidFill>
                <a:latin typeface="Courier New" pitchFamily="49" charset="0"/>
              </a:rPr>
              <a:t>GLdouble</a:t>
            </a:r>
            <a:r>
              <a:rPr lang="en-US" altLang="ja-JP" sz="2100" b="1" dirty="0" smtClean="0">
                <a:solidFill>
                  <a:schemeClr val="accent2"/>
                </a:solidFill>
                <a:latin typeface="Courier New" pitchFamily="49" charset="0"/>
              </a:rPr>
              <a:t> </a:t>
            </a:r>
            <a:r>
              <a:rPr lang="en-US" altLang="ja-JP" sz="2100" b="1" dirty="0" err="1" smtClean="0">
                <a:solidFill>
                  <a:schemeClr val="accent2"/>
                </a:solidFill>
                <a:latin typeface="Courier New" pitchFamily="49" charset="0"/>
              </a:rPr>
              <a:t>mvmatrix</a:t>
            </a:r>
            <a:r>
              <a:rPr lang="en-US" altLang="ja-JP" sz="2100" b="1" dirty="0" smtClean="0">
                <a:solidFill>
                  <a:schemeClr val="accent2"/>
                </a:solidFill>
                <a:latin typeface="Courier New" pitchFamily="49" charset="0"/>
              </a:rPr>
              <a:t>[16] )</a:t>
            </a:r>
          </a:p>
          <a:p>
            <a:pPr eaLnBrk="1" hangingPunct="1">
              <a:lnSpc>
                <a:spcPct val="80000"/>
              </a:lnSpc>
              <a:buFont typeface="Wingdings" pitchFamily="2" charset="2"/>
              <a:buNone/>
            </a:pPr>
            <a:r>
              <a:rPr lang="en-US" altLang="ja-JP" sz="2100" b="1" dirty="0" err="1" smtClean="0">
                <a:solidFill>
                  <a:schemeClr val="accent2"/>
                </a:solidFill>
                <a:latin typeface="Courier New" pitchFamily="49" charset="0"/>
              </a:rPr>
              <a:t>glGetDoublev</a:t>
            </a:r>
            <a:r>
              <a:rPr lang="en-US" altLang="ja-JP" sz="2100" b="1" dirty="0" smtClean="0">
                <a:solidFill>
                  <a:schemeClr val="accent2"/>
                </a:solidFill>
                <a:latin typeface="Courier New" pitchFamily="49" charset="0"/>
              </a:rPr>
              <a:t>( GL_PROJECTION_MATRIX, </a:t>
            </a:r>
            <a:br>
              <a:rPr lang="en-US" altLang="ja-JP" sz="2100" b="1" dirty="0" smtClean="0">
                <a:solidFill>
                  <a:schemeClr val="accent2"/>
                </a:solidFill>
                <a:latin typeface="Courier New" pitchFamily="49" charset="0"/>
              </a:rPr>
            </a:br>
            <a:r>
              <a:rPr lang="en-US" altLang="ja-JP" sz="2100" b="1" dirty="0" smtClean="0">
                <a:solidFill>
                  <a:schemeClr val="accent2"/>
                </a:solidFill>
                <a:latin typeface="Courier New" pitchFamily="49" charset="0"/>
              </a:rPr>
              <a:t>           </a:t>
            </a:r>
            <a:r>
              <a:rPr lang="en-US" altLang="ja-JP" sz="2100" b="1" dirty="0" err="1" smtClean="0">
                <a:solidFill>
                  <a:schemeClr val="accent2"/>
                </a:solidFill>
                <a:latin typeface="Courier New" pitchFamily="49" charset="0"/>
              </a:rPr>
              <a:t>GLdouble</a:t>
            </a:r>
            <a:r>
              <a:rPr lang="en-US" altLang="ja-JP" sz="2100" b="1" dirty="0" smtClean="0">
                <a:solidFill>
                  <a:schemeClr val="accent2"/>
                </a:solidFill>
                <a:latin typeface="Courier New" pitchFamily="49" charset="0"/>
              </a:rPr>
              <a:t> </a:t>
            </a:r>
            <a:r>
              <a:rPr lang="en-US" altLang="ja-JP" sz="2100" b="1" dirty="0" err="1" smtClean="0">
                <a:solidFill>
                  <a:schemeClr val="accent2"/>
                </a:solidFill>
                <a:latin typeface="Courier New" pitchFamily="49" charset="0"/>
              </a:rPr>
              <a:t>projmatrix</a:t>
            </a:r>
            <a:r>
              <a:rPr lang="en-US" altLang="ja-JP" sz="2100" b="1" dirty="0" smtClean="0">
                <a:solidFill>
                  <a:schemeClr val="accent2"/>
                </a:solidFill>
                <a:latin typeface="Courier New" pitchFamily="49" charset="0"/>
              </a:rPr>
              <a:t>[16] )</a:t>
            </a:r>
          </a:p>
          <a:p>
            <a:pPr eaLnBrk="1" hangingPunct="1">
              <a:lnSpc>
                <a:spcPct val="80000"/>
              </a:lnSpc>
              <a:buFont typeface="Wingdings" pitchFamily="2" charset="2"/>
              <a:buNone/>
            </a:pPr>
            <a:r>
              <a:rPr lang="en-US" altLang="ja-JP" sz="2100" b="1" dirty="0" err="1" smtClean="0">
                <a:solidFill>
                  <a:schemeClr val="accent2"/>
                </a:solidFill>
                <a:latin typeface="Courier New" pitchFamily="49" charset="0"/>
              </a:rPr>
              <a:t>gluUnProject</a:t>
            </a:r>
            <a:r>
              <a:rPr lang="en-US" altLang="ja-JP" sz="2100" b="1" dirty="0" smtClean="0">
                <a:solidFill>
                  <a:schemeClr val="accent2"/>
                </a:solidFill>
                <a:latin typeface="Courier New" pitchFamily="49" charset="0"/>
              </a:rPr>
              <a:t>( </a:t>
            </a:r>
            <a:r>
              <a:rPr lang="en-US" altLang="ja-JP" sz="2100" b="1" dirty="0" err="1" smtClean="0">
                <a:solidFill>
                  <a:schemeClr val="accent2"/>
                </a:solidFill>
                <a:latin typeface="Courier New" pitchFamily="49" charset="0"/>
              </a:rPr>
              <a:t>GLdouble</a:t>
            </a:r>
            <a:r>
              <a:rPr lang="en-US" altLang="ja-JP" sz="2100" b="1" dirty="0" smtClean="0">
                <a:solidFill>
                  <a:schemeClr val="accent2"/>
                </a:solidFill>
                <a:latin typeface="Courier New" pitchFamily="49" charset="0"/>
              </a:rPr>
              <a:t> </a:t>
            </a:r>
            <a:r>
              <a:rPr lang="en-US" altLang="ja-JP" sz="2100" b="1" dirty="0" err="1" smtClean="0">
                <a:solidFill>
                  <a:schemeClr val="accent2"/>
                </a:solidFill>
                <a:latin typeface="Courier New" pitchFamily="49" charset="0"/>
              </a:rPr>
              <a:t>winx</a:t>
            </a:r>
            <a:r>
              <a:rPr lang="en-US" altLang="ja-JP" sz="2100" b="1" dirty="0" smtClean="0">
                <a:solidFill>
                  <a:schemeClr val="accent2"/>
                </a:solidFill>
                <a:latin typeface="Courier New" pitchFamily="49" charset="0"/>
              </a:rPr>
              <a:t>, winy, </a:t>
            </a:r>
            <a:r>
              <a:rPr lang="en-US" altLang="ja-JP" sz="2100" b="1" dirty="0" err="1" smtClean="0">
                <a:solidFill>
                  <a:schemeClr val="accent2"/>
                </a:solidFill>
                <a:latin typeface="Courier New" pitchFamily="49" charset="0"/>
              </a:rPr>
              <a:t>winz</a:t>
            </a:r>
            <a:r>
              <a:rPr lang="en-US" altLang="ja-JP" sz="2100" b="1" dirty="0" smtClean="0">
                <a:solidFill>
                  <a:schemeClr val="accent2"/>
                </a:solidFill>
                <a:latin typeface="Courier New" pitchFamily="49" charset="0"/>
              </a:rPr>
              <a:t>,</a:t>
            </a:r>
            <a:br>
              <a:rPr lang="en-US" altLang="ja-JP" sz="2100" b="1" dirty="0" smtClean="0">
                <a:solidFill>
                  <a:schemeClr val="accent2"/>
                </a:solidFill>
                <a:latin typeface="Courier New" pitchFamily="49" charset="0"/>
              </a:rPr>
            </a:br>
            <a:r>
              <a:rPr lang="en-US" altLang="ja-JP" sz="2100" b="1" dirty="0" smtClean="0">
                <a:solidFill>
                  <a:schemeClr val="accent2"/>
                </a:solidFill>
                <a:latin typeface="Courier New" pitchFamily="49" charset="0"/>
              </a:rPr>
              <a:t>           </a:t>
            </a:r>
            <a:r>
              <a:rPr lang="en-US" altLang="ja-JP" sz="2100" b="1" dirty="0" err="1" smtClean="0">
                <a:solidFill>
                  <a:schemeClr val="accent2"/>
                </a:solidFill>
                <a:latin typeface="Courier New" pitchFamily="49" charset="0"/>
              </a:rPr>
              <a:t>mvmatrix</a:t>
            </a:r>
            <a:r>
              <a:rPr lang="en-US" altLang="ja-JP" sz="2100" b="1" dirty="0" smtClean="0">
                <a:solidFill>
                  <a:schemeClr val="accent2"/>
                </a:solidFill>
                <a:latin typeface="Courier New" pitchFamily="49" charset="0"/>
              </a:rPr>
              <a:t>[16], </a:t>
            </a:r>
            <a:r>
              <a:rPr lang="en-US" altLang="ja-JP" sz="2100" b="1" dirty="0" err="1" smtClean="0">
                <a:solidFill>
                  <a:schemeClr val="accent2"/>
                </a:solidFill>
                <a:latin typeface="Courier New" pitchFamily="49" charset="0"/>
              </a:rPr>
              <a:t>projmatrix</a:t>
            </a:r>
            <a:r>
              <a:rPr lang="en-US" altLang="ja-JP" sz="2100" b="1" dirty="0" smtClean="0">
                <a:solidFill>
                  <a:schemeClr val="accent2"/>
                </a:solidFill>
                <a:latin typeface="Courier New" pitchFamily="49" charset="0"/>
              </a:rPr>
              <a:t>[16],</a:t>
            </a:r>
            <a:br>
              <a:rPr lang="en-US" altLang="ja-JP" sz="2100" b="1" dirty="0" smtClean="0">
                <a:solidFill>
                  <a:schemeClr val="accent2"/>
                </a:solidFill>
                <a:latin typeface="Courier New" pitchFamily="49" charset="0"/>
              </a:rPr>
            </a:br>
            <a:r>
              <a:rPr lang="en-US" altLang="ja-JP" sz="2100" b="1" dirty="0" smtClean="0">
                <a:solidFill>
                  <a:schemeClr val="accent2"/>
                </a:solidFill>
                <a:latin typeface="Courier New" pitchFamily="49" charset="0"/>
              </a:rPr>
              <a:t>           </a:t>
            </a:r>
            <a:r>
              <a:rPr lang="en-US" altLang="ja-JP" sz="2100" b="1" dirty="0" err="1" smtClean="0">
                <a:solidFill>
                  <a:schemeClr val="accent2"/>
                </a:solidFill>
                <a:latin typeface="Courier New" pitchFamily="49" charset="0"/>
              </a:rPr>
              <a:t>GLint</a:t>
            </a:r>
            <a:r>
              <a:rPr lang="en-US" altLang="ja-JP" sz="2100" b="1" dirty="0" smtClean="0">
                <a:solidFill>
                  <a:schemeClr val="accent2"/>
                </a:solidFill>
                <a:latin typeface="Courier New" pitchFamily="49" charset="0"/>
              </a:rPr>
              <a:t> viewport[4],</a:t>
            </a:r>
            <a:br>
              <a:rPr lang="en-US" altLang="ja-JP" sz="2100" b="1" dirty="0" smtClean="0">
                <a:solidFill>
                  <a:schemeClr val="accent2"/>
                </a:solidFill>
                <a:latin typeface="Courier New" pitchFamily="49" charset="0"/>
              </a:rPr>
            </a:br>
            <a:r>
              <a:rPr lang="en-US" altLang="ja-JP" sz="2100" b="1" dirty="0" smtClean="0">
                <a:solidFill>
                  <a:schemeClr val="accent2"/>
                </a:solidFill>
                <a:latin typeface="Courier New" pitchFamily="49" charset="0"/>
              </a:rPr>
              <a:t>           </a:t>
            </a:r>
            <a:r>
              <a:rPr lang="en-US" altLang="ja-JP" sz="2100" b="1" dirty="0" err="1" smtClean="0">
                <a:solidFill>
                  <a:schemeClr val="accent2"/>
                </a:solidFill>
                <a:latin typeface="Courier New" pitchFamily="49" charset="0"/>
              </a:rPr>
              <a:t>GLdouble</a:t>
            </a:r>
            <a:r>
              <a:rPr lang="en-US" altLang="ja-JP" sz="2100" b="1" dirty="0" smtClean="0">
                <a:solidFill>
                  <a:schemeClr val="accent2"/>
                </a:solidFill>
                <a:latin typeface="Courier New" pitchFamily="49" charset="0"/>
              </a:rPr>
              <a:t> *</a:t>
            </a:r>
            <a:r>
              <a:rPr lang="en-US" altLang="ja-JP" sz="2100" b="1" dirty="0" err="1" smtClean="0">
                <a:solidFill>
                  <a:schemeClr val="accent2"/>
                </a:solidFill>
                <a:latin typeface="Courier New" pitchFamily="49" charset="0"/>
              </a:rPr>
              <a:t>objx</a:t>
            </a:r>
            <a:r>
              <a:rPr lang="en-US" altLang="ja-JP" sz="2100" b="1" dirty="0" smtClean="0">
                <a:solidFill>
                  <a:schemeClr val="accent2"/>
                </a:solidFill>
                <a:latin typeface="Courier New" pitchFamily="49" charset="0"/>
              </a:rPr>
              <a:t>, *</a:t>
            </a:r>
            <a:r>
              <a:rPr lang="en-US" altLang="ja-JP" sz="2100" b="1" dirty="0" err="1" smtClean="0">
                <a:solidFill>
                  <a:schemeClr val="accent2"/>
                </a:solidFill>
                <a:latin typeface="Courier New" pitchFamily="49" charset="0"/>
              </a:rPr>
              <a:t>objy</a:t>
            </a:r>
            <a:r>
              <a:rPr lang="en-US" altLang="ja-JP" sz="2100" b="1" dirty="0" smtClean="0">
                <a:solidFill>
                  <a:schemeClr val="accent2"/>
                </a:solidFill>
                <a:latin typeface="Courier New" pitchFamily="49" charset="0"/>
              </a:rPr>
              <a:t>, *</a:t>
            </a:r>
            <a:r>
              <a:rPr lang="en-US" altLang="ja-JP" sz="2100" b="1" dirty="0" err="1" smtClean="0">
                <a:solidFill>
                  <a:schemeClr val="accent2"/>
                </a:solidFill>
                <a:latin typeface="Courier New" pitchFamily="49" charset="0"/>
              </a:rPr>
              <a:t>objz</a:t>
            </a:r>
            <a:r>
              <a:rPr lang="en-US" altLang="ja-JP" sz="2100" b="1" dirty="0" smtClean="0">
                <a:solidFill>
                  <a:schemeClr val="accent2"/>
                </a:solidFill>
                <a:latin typeface="Courier New" pitchFamily="49" charset="0"/>
              </a:rPr>
              <a:t> )</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2" name="Rectangle 4"/>
          <p:cNvSpPr>
            <a:spLocks noGrp="1" noChangeArrowheads="1"/>
          </p:cNvSpPr>
          <p:nvPr>
            <p:ph type="title"/>
          </p:nvPr>
        </p:nvSpPr>
        <p:spPr/>
        <p:txBody>
          <a:bodyPr/>
          <a:lstStyle/>
          <a:p>
            <a:r>
              <a:rPr lang="en-US" altLang="ja-JP"/>
              <a:t>Animation and Depth Buffering</a:t>
            </a:r>
          </a:p>
        </p:txBody>
      </p:sp>
      <p:sp>
        <p:nvSpPr>
          <p:cNvPr id="498693" name="Rectangle 5"/>
          <p:cNvSpPr>
            <a:spLocks noGrp="1" noChangeArrowheads="1"/>
          </p:cNvSpPr>
          <p:nvPr>
            <p:ph type="body" idx="1"/>
          </p:nvPr>
        </p:nvSpPr>
        <p:spPr/>
        <p:txBody>
          <a:bodyPr/>
          <a:lstStyle/>
          <a:p>
            <a:r>
              <a:rPr lang="en-US" altLang="ja-JP"/>
              <a:t>Discuss double buffering and animation </a:t>
            </a:r>
          </a:p>
          <a:p>
            <a:r>
              <a:rPr lang="en-US" altLang="ja-JP"/>
              <a:t>Discuss hidden surface removal using the depth buffer</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805" name="Rectangle 69"/>
          <p:cNvSpPr>
            <a:spLocks noGrp="1" noChangeArrowheads="1"/>
          </p:cNvSpPr>
          <p:nvPr>
            <p:ph type="title"/>
          </p:nvPr>
        </p:nvSpPr>
        <p:spPr/>
        <p:txBody>
          <a:bodyPr/>
          <a:lstStyle/>
          <a:p>
            <a:r>
              <a:rPr lang="en-US" altLang="ja-JP"/>
              <a:t>Double</a:t>
            </a:r>
            <a:br>
              <a:rPr lang="en-US" altLang="ja-JP"/>
            </a:br>
            <a:r>
              <a:rPr lang="en-US" altLang="ja-JP"/>
              <a:t>Buffering</a:t>
            </a:r>
          </a:p>
        </p:txBody>
      </p:sp>
      <p:sp>
        <p:nvSpPr>
          <p:cNvPr id="500740" name="Line 4"/>
          <p:cNvSpPr>
            <a:spLocks noChangeShapeType="1"/>
          </p:cNvSpPr>
          <p:nvPr/>
        </p:nvSpPr>
        <p:spPr bwMode="auto">
          <a:xfrm flipV="1">
            <a:off x="3563938" y="1749425"/>
            <a:ext cx="1905000" cy="6858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500741" name="Freeform 5"/>
          <p:cNvSpPr>
            <a:spLocks/>
          </p:cNvSpPr>
          <p:nvPr/>
        </p:nvSpPr>
        <p:spPr bwMode="auto">
          <a:xfrm>
            <a:off x="5468938" y="1749425"/>
            <a:ext cx="1144587" cy="1906588"/>
          </a:xfrm>
          <a:custGeom>
            <a:avLst/>
            <a:gdLst/>
            <a:ahLst/>
            <a:cxnLst>
              <a:cxn ang="0">
                <a:pos x="0" y="0"/>
              </a:cxn>
              <a:cxn ang="0">
                <a:pos x="720" y="432"/>
              </a:cxn>
              <a:cxn ang="0">
                <a:pos x="720" y="1200"/>
              </a:cxn>
              <a:cxn ang="0">
                <a:pos x="0" y="768"/>
              </a:cxn>
              <a:cxn ang="0">
                <a:pos x="0" y="0"/>
              </a:cxn>
            </a:cxnLst>
            <a:rect l="0" t="0" r="r" b="b"/>
            <a:pathLst>
              <a:path w="721" h="1201">
                <a:moveTo>
                  <a:pt x="0" y="0"/>
                </a:moveTo>
                <a:lnTo>
                  <a:pt x="720" y="432"/>
                </a:lnTo>
                <a:lnTo>
                  <a:pt x="720" y="1200"/>
                </a:lnTo>
                <a:lnTo>
                  <a:pt x="0" y="768"/>
                </a:lnTo>
                <a:lnTo>
                  <a:pt x="0" y="0"/>
                </a:lnTo>
              </a:path>
            </a:pathLst>
          </a:custGeom>
          <a:noFill/>
          <a:ln w="12700" cap="rnd" cmpd="sng">
            <a:solidFill>
              <a:schemeClr val="tx1"/>
            </a:solidFill>
            <a:prstDash val="solid"/>
            <a:round/>
            <a:headEnd/>
            <a:tailEnd/>
          </a:ln>
          <a:effectLst/>
        </p:spPr>
        <p:txBody>
          <a:bodyPr/>
          <a:lstStyle/>
          <a:p>
            <a:endParaRPr lang="en-US"/>
          </a:p>
        </p:txBody>
      </p:sp>
      <p:sp>
        <p:nvSpPr>
          <p:cNvPr id="500742" name="Line 6"/>
          <p:cNvSpPr>
            <a:spLocks noChangeShapeType="1"/>
          </p:cNvSpPr>
          <p:nvPr/>
        </p:nvSpPr>
        <p:spPr bwMode="auto">
          <a:xfrm flipH="1">
            <a:off x="3563938" y="2968625"/>
            <a:ext cx="19050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500743" name="Line 7"/>
          <p:cNvSpPr>
            <a:spLocks noChangeShapeType="1"/>
          </p:cNvSpPr>
          <p:nvPr/>
        </p:nvSpPr>
        <p:spPr bwMode="auto">
          <a:xfrm>
            <a:off x="4097338" y="3273425"/>
            <a:ext cx="2514600" cy="3810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500744" name="Freeform 8"/>
          <p:cNvSpPr>
            <a:spLocks/>
          </p:cNvSpPr>
          <p:nvPr/>
        </p:nvSpPr>
        <p:spPr bwMode="auto">
          <a:xfrm>
            <a:off x="3563938" y="2435225"/>
            <a:ext cx="534987" cy="839788"/>
          </a:xfrm>
          <a:custGeom>
            <a:avLst/>
            <a:gdLst/>
            <a:ahLst/>
            <a:cxnLst>
              <a:cxn ang="0">
                <a:pos x="0" y="0"/>
              </a:cxn>
              <a:cxn ang="0">
                <a:pos x="0" y="336"/>
              </a:cxn>
              <a:cxn ang="0">
                <a:pos x="336" y="528"/>
              </a:cxn>
              <a:cxn ang="0">
                <a:pos x="336" y="192"/>
              </a:cxn>
              <a:cxn ang="0">
                <a:pos x="0" y="0"/>
              </a:cxn>
            </a:cxnLst>
            <a:rect l="0" t="0" r="r" b="b"/>
            <a:pathLst>
              <a:path w="337" h="529">
                <a:moveTo>
                  <a:pt x="0" y="0"/>
                </a:moveTo>
                <a:lnTo>
                  <a:pt x="0" y="336"/>
                </a:lnTo>
                <a:lnTo>
                  <a:pt x="336" y="528"/>
                </a:lnTo>
                <a:lnTo>
                  <a:pt x="336" y="192"/>
                </a:lnTo>
                <a:lnTo>
                  <a:pt x="0" y="0"/>
                </a:lnTo>
              </a:path>
            </a:pathLst>
          </a:custGeom>
          <a:noFill/>
          <a:ln w="12700" cap="rnd" cmpd="sng">
            <a:solidFill>
              <a:schemeClr val="tx1"/>
            </a:solidFill>
            <a:prstDash val="solid"/>
            <a:round/>
            <a:headEnd/>
            <a:tailEnd/>
          </a:ln>
          <a:effectLst/>
        </p:spPr>
        <p:txBody>
          <a:bodyPr/>
          <a:lstStyle/>
          <a:p>
            <a:endParaRPr lang="en-US"/>
          </a:p>
        </p:txBody>
      </p:sp>
      <p:sp>
        <p:nvSpPr>
          <p:cNvPr id="500745" name="Rectangle 9"/>
          <p:cNvSpPr>
            <a:spLocks noChangeArrowheads="1"/>
          </p:cNvSpPr>
          <p:nvPr/>
        </p:nvSpPr>
        <p:spPr bwMode="auto">
          <a:xfrm>
            <a:off x="2427288" y="3813175"/>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0746" name="Rectangle 10"/>
          <p:cNvSpPr>
            <a:spLocks noChangeArrowheads="1"/>
          </p:cNvSpPr>
          <p:nvPr/>
        </p:nvSpPr>
        <p:spPr bwMode="auto">
          <a:xfrm>
            <a:off x="2579688" y="3965575"/>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0747" name="Rectangle 11"/>
          <p:cNvSpPr>
            <a:spLocks noChangeArrowheads="1"/>
          </p:cNvSpPr>
          <p:nvPr/>
        </p:nvSpPr>
        <p:spPr bwMode="auto">
          <a:xfrm>
            <a:off x="2732088" y="4117975"/>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0748" name="Rectangle 12"/>
          <p:cNvSpPr>
            <a:spLocks noChangeArrowheads="1"/>
          </p:cNvSpPr>
          <p:nvPr/>
        </p:nvSpPr>
        <p:spPr bwMode="auto">
          <a:xfrm>
            <a:off x="2884488" y="4270375"/>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0749" name="Rectangle 13"/>
          <p:cNvSpPr>
            <a:spLocks noChangeArrowheads="1"/>
          </p:cNvSpPr>
          <p:nvPr/>
        </p:nvSpPr>
        <p:spPr bwMode="auto">
          <a:xfrm>
            <a:off x="3036888" y="4422775"/>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0750" name="Rectangle 14"/>
          <p:cNvSpPr>
            <a:spLocks noChangeArrowheads="1"/>
          </p:cNvSpPr>
          <p:nvPr/>
        </p:nvSpPr>
        <p:spPr bwMode="auto">
          <a:xfrm>
            <a:off x="2405063" y="3776663"/>
            <a:ext cx="260350" cy="274637"/>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200" b="1">
                <a:solidFill>
                  <a:schemeClr val="accent2"/>
                </a:solidFill>
                <a:latin typeface="Times New Roman" pitchFamily="18" charset="0"/>
              </a:rPr>
              <a:t>1</a:t>
            </a:r>
          </a:p>
        </p:txBody>
      </p:sp>
      <p:sp>
        <p:nvSpPr>
          <p:cNvPr id="500751" name="Rectangle 15"/>
          <p:cNvSpPr>
            <a:spLocks noChangeArrowheads="1"/>
          </p:cNvSpPr>
          <p:nvPr/>
        </p:nvSpPr>
        <p:spPr bwMode="auto">
          <a:xfrm>
            <a:off x="2557463" y="3905250"/>
            <a:ext cx="273050" cy="30480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400">
                <a:solidFill>
                  <a:schemeClr val="accent2"/>
                </a:solidFill>
                <a:latin typeface="Times New Roman" pitchFamily="18" charset="0"/>
              </a:rPr>
              <a:t>2</a:t>
            </a:r>
          </a:p>
        </p:txBody>
      </p:sp>
      <p:sp>
        <p:nvSpPr>
          <p:cNvPr id="500752" name="Rectangle 16"/>
          <p:cNvSpPr>
            <a:spLocks noChangeArrowheads="1"/>
          </p:cNvSpPr>
          <p:nvPr/>
        </p:nvSpPr>
        <p:spPr bwMode="auto">
          <a:xfrm>
            <a:off x="2709863" y="4057650"/>
            <a:ext cx="273050" cy="30480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400">
                <a:solidFill>
                  <a:schemeClr val="accent2"/>
                </a:solidFill>
                <a:latin typeface="Times New Roman" pitchFamily="18" charset="0"/>
              </a:rPr>
              <a:t>4</a:t>
            </a:r>
          </a:p>
        </p:txBody>
      </p:sp>
      <p:sp>
        <p:nvSpPr>
          <p:cNvPr id="500753" name="Rectangle 17"/>
          <p:cNvSpPr>
            <a:spLocks noChangeArrowheads="1"/>
          </p:cNvSpPr>
          <p:nvPr/>
        </p:nvSpPr>
        <p:spPr bwMode="auto">
          <a:xfrm>
            <a:off x="2862263" y="4210050"/>
            <a:ext cx="273050" cy="30480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400">
                <a:solidFill>
                  <a:schemeClr val="accent2"/>
                </a:solidFill>
                <a:latin typeface="Times New Roman" pitchFamily="18" charset="0"/>
              </a:rPr>
              <a:t>8</a:t>
            </a:r>
          </a:p>
        </p:txBody>
      </p:sp>
      <p:sp>
        <p:nvSpPr>
          <p:cNvPr id="500754" name="Rectangle 18"/>
          <p:cNvSpPr>
            <a:spLocks noChangeArrowheads="1"/>
          </p:cNvSpPr>
          <p:nvPr/>
        </p:nvSpPr>
        <p:spPr bwMode="auto">
          <a:xfrm>
            <a:off x="3014663" y="4362450"/>
            <a:ext cx="361950" cy="30480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400">
                <a:solidFill>
                  <a:schemeClr val="accent2"/>
                </a:solidFill>
                <a:latin typeface="Times New Roman" pitchFamily="18" charset="0"/>
              </a:rPr>
              <a:t>16</a:t>
            </a:r>
          </a:p>
        </p:txBody>
      </p:sp>
      <p:sp>
        <p:nvSpPr>
          <p:cNvPr id="500755" name="Rectangle 19"/>
          <p:cNvSpPr>
            <a:spLocks noChangeArrowheads="1"/>
          </p:cNvSpPr>
          <p:nvPr/>
        </p:nvSpPr>
        <p:spPr bwMode="auto">
          <a:xfrm>
            <a:off x="4941888" y="3813175"/>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0756" name="Rectangle 20"/>
          <p:cNvSpPr>
            <a:spLocks noChangeArrowheads="1"/>
          </p:cNvSpPr>
          <p:nvPr/>
        </p:nvSpPr>
        <p:spPr bwMode="auto">
          <a:xfrm>
            <a:off x="5094288" y="3965575"/>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0757" name="Rectangle 21"/>
          <p:cNvSpPr>
            <a:spLocks noChangeArrowheads="1"/>
          </p:cNvSpPr>
          <p:nvPr/>
        </p:nvSpPr>
        <p:spPr bwMode="auto">
          <a:xfrm>
            <a:off x="5246688" y="4117975"/>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0758" name="Rectangle 22"/>
          <p:cNvSpPr>
            <a:spLocks noChangeArrowheads="1"/>
          </p:cNvSpPr>
          <p:nvPr/>
        </p:nvSpPr>
        <p:spPr bwMode="auto">
          <a:xfrm>
            <a:off x="5399088" y="4270375"/>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0759" name="Rectangle 23"/>
          <p:cNvSpPr>
            <a:spLocks noChangeArrowheads="1"/>
          </p:cNvSpPr>
          <p:nvPr/>
        </p:nvSpPr>
        <p:spPr bwMode="auto">
          <a:xfrm>
            <a:off x="5551488" y="4422775"/>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0760" name="Rectangle 24"/>
          <p:cNvSpPr>
            <a:spLocks noChangeArrowheads="1"/>
          </p:cNvSpPr>
          <p:nvPr/>
        </p:nvSpPr>
        <p:spPr bwMode="auto">
          <a:xfrm>
            <a:off x="4919663" y="3776663"/>
            <a:ext cx="260350" cy="274637"/>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200" b="1">
                <a:solidFill>
                  <a:schemeClr val="accent2"/>
                </a:solidFill>
                <a:latin typeface="Times New Roman" pitchFamily="18" charset="0"/>
              </a:rPr>
              <a:t>1</a:t>
            </a:r>
          </a:p>
        </p:txBody>
      </p:sp>
      <p:sp>
        <p:nvSpPr>
          <p:cNvPr id="500761" name="Rectangle 25"/>
          <p:cNvSpPr>
            <a:spLocks noChangeArrowheads="1"/>
          </p:cNvSpPr>
          <p:nvPr/>
        </p:nvSpPr>
        <p:spPr bwMode="auto">
          <a:xfrm>
            <a:off x="5072063" y="3905250"/>
            <a:ext cx="273050" cy="30480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400">
                <a:solidFill>
                  <a:schemeClr val="accent2"/>
                </a:solidFill>
                <a:latin typeface="Times New Roman" pitchFamily="18" charset="0"/>
              </a:rPr>
              <a:t>2</a:t>
            </a:r>
          </a:p>
        </p:txBody>
      </p:sp>
      <p:sp>
        <p:nvSpPr>
          <p:cNvPr id="500762" name="Rectangle 26"/>
          <p:cNvSpPr>
            <a:spLocks noChangeArrowheads="1"/>
          </p:cNvSpPr>
          <p:nvPr/>
        </p:nvSpPr>
        <p:spPr bwMode="auto">
          <a:xfrm>
            <a:off x="5224463" y="4057650"/>
            <a:ext cx="273050" cy="30480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400">
                <a:solidFill>
                  <a:schemeClr val="accent2"/>
                </a:solidFill>
                <a:latin typeface="Times New Roman" pitchFamily="18" charset="0"/>
              </a:rPr>
              <a:t>4</a:t>
            </a:r>
          </a:p>
        </p:txBody>
      </p:sp>
      <p:sp>
        <p:nvSpPr>
          <p:cNvPr id="500763" name="Freeform 27"/>
          <p:cNvSpPr>
            <a:spLocks/>
          </p:cNvSpPr>
          <p:nvPr/>
        </p:nvSpPr>
        <p:spPr bwMode="auto">
          <a:xfrm>
            <a:off x="4935538" y="2435225"/>
            <a:ext cx="458787" cy="763588"/>
          </a:xfrm>
          <a:custGeom>
            <a:avLst/>
            <a:gdLst/>
            <a:ahLst/>
            <a:cxnLst>
              <a:cxn ang="0">
                <a:pos x="0" y="0"/>
              </a:cxn>
              <a:cxn ang="0">
                <a:pos x="0" y="288"/>
              </a:cxn>
              <a:cxn ang="0">
                <a:pos x="288" y="480"/>
              </a:cxn>
              <a:cxn ang="0">
                <a:pos x="288" y="336"/>
              </a:cxn>
              <a:cxn ang="0">
                <a:pos x="96" y="240"/>
              </a:cxn>
              <a:cxn ang="0">
                <a:pos x="96" y="48"/>
              </a:cxn>
              <a:cxn ang="0">
                <a:pos x="0" y="0"/>
              </a:cxn>
            </a:cxnLst>
            <a:rect l="0" t="0" r="r" b="b"/>
            <a:pathLst>
              <a:path w="289" h="481">
                <a:moveTo>
                  <a:pt x="0" y="0"/>
                </a:moveTo>
                <a:lnTo>
                  <a:pt x="0" y="288"/>
                </a:lnTo>
                <a:lnTo>
                  <a:pt x="288" y="480"/>
                </a:lnTo>
                <a:lnTo>
                  <a:pt x="288" y="336"/>
                </a:lnTo>
                <a:lnTo>
                  <a:pt x="96" y="240"/>
                </a:lnTo>
                <a:lnTo>
                  <a:pt x="96" y="48"/>
                </a:lnTo>
                <a:lnTo>
                  <a:pt x="0" y="0"/>
                </a:lnTo>
              </a:path>
            </a:pathLst>
          </a:custGeom>
          <a:gradFill rotWithShape="0">
            <a:gsLst>
              <a:gs pos="0">
                <a:schemeClr val="accent1">
                  <a:gamma/>
                  <a:shade val="69804"/>
                  <a:invGamma/>
                </a:schemeClr>
              </a:gs>
              <a:gs pos="100000">
                <a:schemeClr val="accent1"/>
              </a:gs>
            </a:gsLst>
            <a:lin ang="2700000" scaled="1"/>
          </a:gradFill>
          <a:ln w="12700" cap="rnd" cmpd="sng">
            <a:solidFill>
              <a:schemeClr val="tx1"/>
            </a:solidFill>
            <a:prstDash val="solid"/>
            <a:round/>
            <a:headEnd/>
            <a:tailEnd/>
          </a:ln>
          <a:effectLst/>
        </p:spPr>
        <p:txBody>
          <a:bodyPr/>
          <a:lstStyle/>
          <a:p>
            <a:endParaRPr lang="en-US"/>
          </a:p>
        </p:txBody>
      </p:sp>
      <p:sp>
        <p:nvSpPr>
          <p:cNvPr id="500764" name="Line 28"/>
          <p:cNvSpPr>
            <a:spLocks noChangeShapeType="1"/>
          </p:cNvSpPr>
          <p:nvPr/>
        </p:nvSpPr>
        <p:spPr bwMode="auto">
          <a:xfrm flipV="1">
            <a:off x="4097338" y="2435225"/>
            <a:ext cx="2514600" cy="3048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500765" name="Rectangle 29"/>
          <p:cNvSpPr>
            <a:spLocks noChangeArrowheads="1"/>
          </p:cNvSpPr>
          <p:nvPr/>
        </p:nvSpPr>
        <p:spPr bwMode="auto">
          <a:xfrm>
            <a:off x="5376863" y="4210050"/>
            <a:ext cx="273050" cy="30480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400">
                <a:solidFill>
                  <a:schemeClr val="accent2"/>
                </a:solidFill>
                <a:latin typeface="Times New Roman" pitchFamily="18" charset="0"/>
              </a:rPr>
              <a:t>8</a:t>
            </a:r>
          </a:p>
        </p:txBody>
      </p:sp>
      <p:sp>
        <p:nvSpPr>
          <p:cNvPr id="500766" name="Rectangle 30"/>
          <p:cNvSpPr>
            <a:spLocks noChangeArrowheads="1"/>
          </p:cNvSpPr>
          <p:nvPr/>
        </p:nvSpPr>
        <p:spPr bwMode="auto">
          <a:xfrm>
            <a:off x="5529263" y="4362450"/>
            <a:ext cx="361950" cy="30480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400">
                <a:solidFill>
                  <a:schemeClr val="accent2"/>
                </a:solidFill>
                <a:latin typeface="Times New Roman" pitchFamily="18" charset="0"/>
              </a:rPr>
              <a:t>16</a:t>
            </a:r>
          </a:p>
        </p:txBody>
      </p:sp>
      <p:sp>
        <p:nvSpPr>
          <p:cNvPr id="500767" name="Rectangle 31"/>
          <p:cNvSpPr>
            <a:spLocks noChangeArrowheads="1"/>
          </p:cNvSpPr>
          <p:nvPr/>
        </p:nvSpPr>
        <p:spPr bwMode="auto">
          <a:xfrm>
            <a:off x="4256088" y="5337175"/>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grpSp>
        <p:nvGrpSpPr>
          <p:cNvPr id="2" name="Group 32"/>
          <p:cNvGrpSpPr>
            <a:grpSpLocks/>
          </p:cNvGrpSpPr>
          <p:nvPr/>
        </p:nvGrpSpPr>
        <p:grpSpPr bwMode="auto">
          <a:xfrm>
            <a:off x="2725738" y="2663825"/>
            <a:ext cx="222250" cy="152400"/>
            <a:chOff x="1717" y="1678"/>
            <a:chExt cx="140" cy="96"/>
          </a:xfrm>
        </p:grpSpPr>
        <p:sp>
          <p:nvSpPr>
            <p:cNvPr id="500769" name="Line 33"/>
            <p:cNvSpPr>
              <a:spLocks noChangeShapeType="1"/>
            </p:cNvSpPr>
            <p:nvPr/>
          </p:nvSpPr>
          <p:spPr bwMode="auto">
            <a:xfrm flipH="1">
              <a:off x="1717" y="1678"/>
              <a:ext cx="96" cy="48"/>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500770" name="Line 34"/>
            <p:cNvSpPr>
              <a:spLocks noChangeShapeType="1"/>
            </p:cNvSpPr>
            <p:nvPr/>
          </p:nvSpPr>
          <p:spPr bwMode="auto">
            <a:xfrm flipH="1" flipV="1">
              <a:off x="1717" y="1726"/>
              <a:ext cx="96" cy="48"/>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500771" name="Oval 35"/>
            <p:cNvSpPr>
              <a:spLocks noChangeArrowheads="1"/>
            </p:cNvSpPr>
            <p:nvPr/>
          </p:nvSpPr>
          <p:spPr bwMode="auto">
            <a:xfrm>
              <a:off x="1817" y="1682"/>
              <a:ext cx="40" cy="88"/>
            </a:xfrm>
            <a:prstGeom prst="ellipse">
              <a:avLst/>
            </a:prstGeom>
            <a:solidFill>
              <a:srgbClr val="FFFFFF"/>
            </a:solidFill>
            <a:ln w="12700">
              <a:solidFill>
                <a:schemeClr val="tx1"/>
              </a:solidFill>
              <a:round/>
              <a:headEnd/>
              <a:tailEnd/>
            </a:ln>
            <a:effectLst/>
          </p:spPr>
          <p:txBody>
            <a:bodyPr wrap="none" anchor="ctr"/>
            <a:lstStyle/>
            <a:p>
              <a:endParaRPr lang="en-US"/>
            </a:p>
          </p:txBody>
        </p:sp>
        <p:sp>
          <p:nvSpPr>
            <p:cNvPr id="500772" name="Oval 36"/>
            <p:cNvSpPr>
              <a:spLocks noChangeArrowheads="1"/>
            </p:cNvSpPr>
            <p:nvPr/>
          </p:nvSpPr>
          <p:spPr bwMode="auto">
            <a:xfrm>
              <a:off x="1817" y="1706"/>
              <a:ext cx="40" cy="40"/>
            </a:xfrm>
            <a:prstGeom prst="ellipse">
              <a:avLst/>
            </a:prstGeom>
            <a:solidFill>
              <a:schemeClr val="bg2"/>
            </a:solidFill>
            <a:ln w="12700">
              <a:solidFill>
                <a:schemeClr val="tx1"/>
              </a:solidFill>
              <a:round/>
              <a:headEnd/>
              <a:tailEnd/>
            </a:ln>
            <a:effectLst/>
          </p:spPr>
          <p:txBody>
            <a:bodyPr wrap="none" anchor="ctr"/>
            <a:lstStyle/>
            <a:p>
              <a:endParaRPr lang="en-US"/>
            </a:p>
          </p:txBody>
        </p:sp>
      </p:grpSp>
      <p:sp>
        <p:nvSpPr>
          <p:cNvPr id="500773" name="Freeform 37"/>
          <p:cNvSpPr>
            <a:spLocks/>
          </p:cNvSpPr>
          <p:nvPr/>
        </p:nvSpPr>
        <p:spPr bwMode="auto">
          <a:xfrm>
            <a:off x="4630738" y="5483225"/>
            <a:ext cx="458787" cy="382588"/>
          </a:xfrm>
          <a:custGeom>
            <a:avLst/>
            <a:gdLst/>
            <a:ahLst/>
            <a:cxnLst>
              <a:cxn ang="0">
                <a:pos x="0" y="0"/>
              </a:cxn>
              <a:cxn ang="0">
                <a:pos x="0" y="240"/>
              </a:cxn>
              <a:cxn ang="0">
                <a:pos x="288" y="240"/>
              </a:cxn>
              <a:cxn ang="0">
                <a:pos x="288" y="144"/>
              </a:cxn>
              <a:cxn ang="0">
                <a:pos x="96" y="144"/>
              </a:cxn>
              <a:cxn ang="0">
                <a:pos x="96" y="0"/>
              </a:cxn>
              <a:cxn ang="0">
                <a:pos x="0" y="0"/>
              </a:cxn>
              <a:cxn ang="0">
                <a:pos x="0" y="0"/>
              </a:cxn>
            </a:cxnLst>
            <a:rect l="0" t="0" r="r" b="b"/>
            <a:pathLst>
              <a:path w="289" h="241">
                <a:moveTo>
                  <a:pt x="0" y="0"/>
                </a:moveTo>
                <a:lnTo>
                  <a:pt x="0" y="240"/>
                </a:lnTo>
                <a:lnTo>
                  <a:pt x="288" y="240"/>
                </a:lnTo>
                <a:lnTo>
                  <a:pt x="288" y="144"/>
                </a:lnTo>
                <a:lnTo>
                  <a:pt x="96" y="144"/>
                </a:lnTo>
                <a:lnTo>
                  <a:pt x="96" y="0"/>
                </a:lnTo>
                <a:lnTo>
                  <a:pt x="0" y="0"/>
                </a:lnTo>
                <a:lnTo>
                  <a:pt x="0" y="0"/>
                </a:lnTo>
              </a:path>
            </a:pathLst>
          </a:custGeom>
          <a:gradFill rotWithShape="0">
            <a:gsLst>
              <a:gs pos="0">
                <a:schemeClr val="accent1">
                  <a:gamma/>
                  <a:shade val="69804"/>
                  <a:invGamma/>
                </a:schemeClr>
              </a:gs>
              <a:gs pos="100000">
                <a:schemeClr val="accent1"/>
              </a:gs>
            </a:gsLst>
            <a:lin ang="2700000" scaled="1"/>
          </a:gradFill>
          <a:ln w="12700" cap="rnd" cmpd="sng">
            <a:solidFill>
              <a:schemeClr val="tx1"/>
            </a:solidFill>
            <a:prstDash val="solid"/>
            <a:round/>
            <a:headEnd/>
            <a:tailEnd/>
          </a:ln>
          <a:effectLst/>
        </p:spPr>
        <p:txBody>
          <a:bodyPr/>
          <a:lstStyle/>
          <a:p>
            <a:endParaRPr lang="en-US"/>
          </a:p>
        </p:txBody>
      </p:sp>
      <p:sp>
        <p:nvSpPr>
          <p:cNvPr id="500774" name="Line 38"/>
          <p:cNvSpPr>
            <a:spLocks noChangeShapeType="1"/>
          </p:cNvSpPr>
          <p:nvPr/>
        </p:nvSpPr>
        <p:spPr bwMode="auto">
          <a:xfrm>
            <a:off x="5087938" y="2892425"/>
            <a:ext cx="990600" cy="1981200"/>
          </a:xfrm>
          <a:prstGeom prst="line">
            <a:avLst/>
          </a:prstGeom>
          <a:noFill/>
          <a:ln w="25400">
            <a:solidFill>
              <a:schemeClr val="accent2"/>
            </a:solidFill>
            <a:round/>
            <a:headEnd type="none" w="sm" len="sm"/>
            <a:tailEnd type="stealth" w="med" len="lg"/>
          </a:ln>
          <a:effectLst/>
        </p:spPr>
        <p:txBody>
          <a:bodyPr wrap="none" anchor="ctr"/>
          <a:lstStyle/>
          <a:p>
            <a:endParaRPr lang="en-US"/>
          </a:p>
        </p:txBody>
      </p:sp>
      <p:sp>
        <p:nvSpPr>
          <p:cNvPr id="500775" name="Line 39"/>
          <p:cNvSpPr>
            <a:spLocks noChangeShapeType="1"/>
          </p:cNvSpPr>
          <p:nvPr/>
        </p:nvSpPr>
        <p:spPr bwMode="auto">
          <a:xfrm>
            <a:off x="3563938" y="4873625"/>
            <a:ext cx="1295400" cy="914400"/>
          </a:xfrm>
          <a:prstGeom prst="line">
            <a:avLst/>
          </a:prstGeom>
          <a:noFill/>
          <a:ln w="25400">
            <a:solidFill>
              <a:schemeClr val="accent2"/>
            </a:solidFill>
            <a:round/>
            <a:headEnd type="none" w="sm" len="sm"/>
            <a:tailEnd type="stealth" w="med" len="lg"/>
          </a:ln>
          <a:effectLst/>
        </p:spPr>
        <p:txBody>
          <a:bodyPr wrap="none" anchor="ctr"/>
          <a:lstStyle/>
          <a:p>
            <a:endParaRPr lang="en-US"/>
          </a:p>
        </p:txBody>
      </p:sp>
      <p:sp>
        <p:nvSpPr>
          <p:cNvPr id="500776" name="Rectangle 40"/>
          <p:cNvSpPr>
            <a:spLocks noChangeArrowheads="1"/>
          </p:cNvSpPr>
          <p:nvPr/>
        </p:nvSpPr>
        <p:spPr bwMode="auto">
          <a:xfrm>
            <a:off x="1509713" y="4164013"/>
            <a:ext cx="819150" cy="6413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b="1">
                <a:latin typeface="Times New Roman" pitchFamily="18" charset="0"/>
              </a:rPr>
              <a:t>Front</a:t>
            </a:r>
          </a:p>
          <a:p>
            <a:pPr algn="ctr" eaLnBrk="0" hangingPunct="0"/>
            <a:r>
              <a:rPr kumimoji="0" lang="en-US" altLang="ja-JP" b="1">
                <a:latin typeface="Times New Roman" pitchFamily="18" charset="0"/>
              </a:rPr>
              <a:t>Buffer</a:t>
            </a:r>
          </a:p>
        </p:txBody>
      </p:sp>
      <p:sp>
        <p:nvSpPr>
          <p:cNvPr id="500777" name="Rectangle 41"/>
          <p:cNvSpPr>
            <a:spLocks noChangeArrowheads="1"/>
          </p:cNvSpPr>
          <p:nvPr/>
        </p:nvSpPr>
        <p:spPr bwMode="auto">
          <a:xfrm>
            <a:off x="6769100" y="4164013"/>
            <a:ext cx="819150" cy="6413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b="1">
                <a:latin typeface="Times New Roman" pitchFamily="18" charset="0"/>
              </a:rPr>
              <a:t>Back</a:t>
            </a:r>
          </a:p>
          <a:p>
            <a:pPr algn="ctr" eaLnBrk="0" hangingPunct="0"/>
            <a:r>
              <a:rPr kumimoji="0" lang="en-US" altLang="ja-JP" b="1">
                <a:latin typeface="Times New Roman" pitchFamily="18" charset="0"/>
              </a:rPr>
              <a:t>Buffer</a:t>
            </a:r>
          </a:p>
        </p:txBody>
      </p:sp>
      <p:sp>
        <p:nvSpPr>
          <p:cNvPr id="500778" name="Rectangle 42"/>
          <p:cNvSpPr>
            <a:spLocks noChangeArrowheads="1"/>
          </p:cNvSpPr>
          <p:nvPr/>
        </p:nvSpPr>
        <p:spPr bwMode="auto">
          <a:xfrm>
            <a:off x="5424488" y="5764213"/>
            <a:ext cx="920750" cy="366712"/>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b="1">
                <a:latin typeface="Times New Roman" pitchFamily="18" charset="0"/>
              </a:rPr>
              <a:t>Display</a:t>
            </a:r>
          </a:p>
        </p:txBody>
      </p:sp>
      <p:sp>
        <p:nvSpPr>
          <p:cNvPr id="500779" name="Line 43"/>
          <p:cNvSpPr>
            <a:spLocks noChangeShapeType="1"/>
          </p:cNvSpPr>
          <p:nvPr/>
        </p:nvSpPr>
        <p:spPr bwMode="auto">
          <a:xfrm>
            <a:off x="3830638" y="4873625"/>
            <a:ext cx="2019300" cy="0"/>
          </a:xfrm>
          <a:prstGeom prst="line">
            <a:avLst/>
          </a:prstGeom>
          <a:noFill/>
          <a:ln w="50800">
            <a:solidFill>
              <a:srgbClr val="868686"/>
            </a:solidFill>
            <a:round/>
            <a:headEnd type="stealth" w="med" len="lg"/>
            <a:tailEnd type="stealth" w="med" len="lg"/>
          </a:ln>
          <a:effectLst/>
        </p:spPr>
        <p:txBody>
          <a:bodyPr wrap="none" anchor="ctr"/>
          <a:lstStyle/>
          <a:p>
            <a:endParaRPr lang="en-US"/>
          </a:p>
        </p:txBody>
      </p:sp>
      <p:grpSp>
        <p:nvGrpSpPr>
          <p:cNvPr id="3" name="Group 68"/>
          <p:cNvGrpSpPr>
            <a:grpSpLocks/>
          </p:cNvGrpSpPr>
          <p:nvPr/>
        </p:nvGrpSpPr>
        <p:grpSpPr bwMode="auto">
          <a:xfrm>
            <a:off x="4857750" y="503238"/>
            <a:ext cx="3825875" cy="1106487"/>
            <a:chOff x="2435" y="316"/>
            <a:chExt cx="2410" cy="697"/>
          </a:xfrm>
        </p:grpSpPr>
        <p:sp>
          <p:nvSpPr>
            <p:cNvPr id="500781" name="Text Box 45"/>
            <p:cNvSpPr txBox="1">
              <a:spLocks noChangeArrowheads="1"/>
            </p:cNvSpPr>
            <p:nvPr/>
          </p:nvSpPr>
          <p:spPr bwMode="invGray">
            <a:xfrm>
              <a:off x="2435" y="608"/>
              <a:ext cx="291"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pitchFamily="34" charset="0"/>
                </a:rPr>
                <a:t>CPU</a:t>
              </a:r>
            </a:p>
          </p:txBody>
        </p:sp>
        <p:sp>
          <p:nvSpPr>
            <p:cNvPr id="500782" name="Text Box 46"/>
            <p:cNvSpPr txBox="1">
              <a:spLocks noChangeArrowheads="1"/>
            </p:cNvSpPr>
            <p:nvPr/>
          </p:nvSpPr>
          <p:spPr bwMode="invGray">
            <a:xfrm>
              <a:off x="2919" y="608"/>
              <a:ext cx="229"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pitchFamily="34" charset="0"/>
                </a:rPr>
                <a:t>DL</a:t>
              </a:r>
            </a:p>
          </p:txBody>
        </p:sp>
        <p:sp>
          <p:nvSpPr>
            <p:cNvPr id="500783" name="Text Box 47"/>
            <p:cNvSpPr txBox="1">
              <a:spLocks noChangeArrowheads="1"/>
            </p:cNvSpPr>
            <p:nvPr/>
          </p:nvSpPr>
          <p:spPr bwMode="invGray">
            <a:xfrm>
              <a:off x="2876" y="363"/>
              <a:ext cx="312"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pitchFamily="34" charset="0"/>
                </a:rPr>
                <a:t>Poly.</a:t>
              </a:r>
            </a:p>
          </p:txBody>
        </p:sp>
        <p:sp>
          <p:nvSpPr>
            <p:cNvPr id="500784" name="Text Box 48"/>
            <p:cNvSpPr txBox="1">
              <a:spLocks noChangeArrowheads="1"/>
            </p:cNvSpPr>
            <p:nvPr/>
          </p:nvSpPr>
          <p:spPr bwMode="invGray">
            <a:xfrm>
              <a:off x="3274" y="316"/>
              <a:ext cx="365" cy="256"/>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pitchFamily="34" charset="0"/>
                </a:rPr>
                <a:t>Per</a:t>
              </a:r>
            </a:p>
            <a:p>
              <a:pPr algn="ctr" eaLnBrk="0" hangingPunct="0"/>
              <a:r>
                <a:rPr kumimoji="0" lang="en-US" altLang="ja-JP" sz="1000" b="1">
                  <a:latin typeface="Arial" pitchFamily="34" charset="0"/>
                </a:rPr>
                <a:t>Vertex</a:t>
              </a:r>
            </a:p>
          </p:txBody>
        </p:sp>
        <p:sp>
          <p:nvSpPr>
            <p:cNvPr id="500785" name="Text Box 49"/>
            <p:cNvSpPr txBox="1">
              <a:spLocks noChangeArrowheads="1"/>
            </p:cNvSpPr>
            <p:nvPr/>
          </p:nvSpPr>
          <p:spPr bwMode="invGray">
            <a:xfrm>
              <a:off x="3764" y="600"/>
              <a:ext cx="370"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pitchFamily="34" charset="0"/>
                </a:rPr>
                <a:t>Raster</a:t>
              </a:r>
            </a:p>
          </p:txBody>
        </p:sp>
        <p:sp>
          <p:nvSpPr>
            <p:cNvPr id="500786" name="Text Box 50"/>
            <p:cNvSpPr txBox="1">
              <a:spLocks noChangeArrowheads="1"/>
            </p:cNvSpPr>
            <p:nvPr/>
          </p:nvSpPr>
          <p:spPr bwMode="invGray">
            <a:xfrm>
              <a:off x="4222" y="597"/>
              <a:ext cx="295"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pitchFamily="34" charset="0"/>
                </a:rPr>
                <a:t>Frag</a:t>
              </a:r>
            </a:p>
          </p:txBody>
        </p:sp>
        <p:sp>
          <p:nvSpPr>
            <p:cNvPr id="500787" name="Text Box 51"/>
            <p:cNvSpPr txBox="1">
              <a:spLocks noChangeArrowheads="1"/>
            </p:cNvSpPr>
            <p:nvPr/>
          </p:nvSpPr>
          <p:spPr bwMode="invGray">
            <a:xfrm>
              <a:off x="4616" y="597"/>
              <a:ext cx="229" cy="160"/>
            </a:xfrm>
            <a:prstGeom prst="rect">
              <a:avLst/>
            </a:prstGeom>
            <a:solidFill>
              <a:schemeClr val="accent2"/>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solidFill>
                    <a:schemeClr val="bg1"/>
                  </a:solidFill>
                  <a:latin typeface="Arial" pitchFamily="34" charset="0"/>
                </a:rPr>
                <a:t>FB</a:t>
              </a:r>
            </a:p>
          </p:txBody>
        </p:sp>
        <p:sp>
          <p:nvSpPr>
            <p:cNvPr id="500788" name="Text Box 52"/>
            <p:cNvSpPr txBox="1">
              <a:spLocks noChangeArrowheads="1"/>
            </p:cNvSpPr>
            <p:nvPr/>
          </p:nvSpPr>
          <p:spPr bwMode="invGray">
            <a:xfrm>
              <a:off x="2881" y="853"/>
              <a:ext cx="307"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pitchFamily="34" charset="0"/>
                </a:rPr>
                <a:t>Pixel</a:t>
              </a:r>
            </a:p>
          </p:txBody>
        </p:sp>
        <p:sp>
          <p:nvSpPr>
            <p:cNvPr id="500789" name="Text Box 53"/>
            <p:cNvSpPr txBox="1">
              <a:spLocks noChangeArrowheads="1"/>
            </p:cNvSpPr>
            <p:nvPr/>
          </p:nvSpPr>
          <p:spPr bwMode="invGray">
            <a:xfrm>
              <a:off x="3274" y="708"/>
              <a:ext cx="410"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pitchFamily="34" charset="0"/>
                </a:rPr>
                <a:t>Texture</a:t>
              </a:r>
            </a:p>
          </p:txBody>
        </p:sp>
        <p:cxnSp>
          <p:nvCxnSpPr>
            <p:cNvPr id="500790" name="AutoShape 54"/>
            <p:cNvCxnSpPr>
              <a:cxnSpLocks noChangeShapeType="1"/>
              <a:stCxn id="500781" idx="3"/>
              <a:endCxn id="500782" idx="1"/>
            </p:cNvCxnSpPr>
            <p:nvPr/>
          </p:nvCxnSpPr>
          <p:spPr bwMode="invGray">
            <a:xfrm>
              <a:off x="2701" y="688"/>
              <a:ext cx="237" cy="0"/>
            </a:xfrm>
            <a:prstGeom prst="straightConnector1">
              <a:avLst/>
            </a:prstGeom>
            <a:noFill/>
            <a:ln w="9525">
              <a:solidFill>
                <a:schemeClr val="tx1"/>
              </a:solidFill>
              <a:round/>
              <a:headEnd/>
              <a:tailEnd type="triangle" w="med" len="med"/>
            </a:ln>
            <a:effectLst/>
          </p:spPr>
        </p:cxnSp>
        <p:cxnSp>
          <p:nvCxnSpPr>
            <p:cNvPr id="500791" name="AutoShape 55"/>
            <p:cNvCxnSpPr>
              <a:cxnSpLocks noChangeShapeType="1"/>
              <a:stCxn id="500781" idx="3"/>
              <a:endCxn id="500783" idx="1"/>
            </p:cNvCxnSpPr>
            <p:nvPr/>
          </p:nvCxnSpPr>
          <p:spPr bwMode="invGray">
            <a:xfrm flipV="1">
              <a:off x="2701" y="443"/>
              <a:ext cx="201" cy="245"/>
            </a:xfrm>
            <a:prstGeom prst="bentConnector3">
              <a:avLst>
                <a:gd name="adj1" fmla="val 49796"/>
              </a:avLst>
            </a:prstGeom>
            <a:noFill/>
            <a:ln w="9525">
              <a:solidFill>
                <a:schemeClr val="tx1"/>
              </a:solidFill>
              <a:miter lim="800000"/>
              <a:headEnd/>
              <a:tailEnd type="triangle" w="med" len="med"/>
            </a:ln>
            <a:effectLst/>
          </p:spPr>
        </p:cxnSp>
        <p:cxnSp>
          <p:nvCxnSpPr>
            <p:cNvPr id="500792" name="AutoShape 56"/>
            <p:cNvCxnSpPr>
              <a:cxnSpLocks noChangeShapeType="1"/>
              <a:stCxn id="500781" idx="3"/>
              <a:endCxn id="500788" idx="1"/>
            </p:cNvCxnSpPr>
            <p:nvPr/>
          </p:nvCxnSpPr>
          <p:spPr bwMode="invGray">
            <a:xfrm>
              <a:off x="2701" y="688"/>
              <a:ext cx="206" cy="245"/>
            </a:xfrm>
            <a:prstGeom prst="bentConnector3">
              <a:avLst>
                <a:gd name="adj1" fmla="val 50000"/>
              </a:avLst>
            </a:prstGeom>
            <a:noFill/>
            <a:ln w="9525">
              <a:solidFill>
                <a:schemeClr val="tx1"/>
              </a:solidFill>
              <a:miter lim="800000"/>
              <a:headEnd/>
              <a:tailEnd type="triangle" w="med" len="med"/>
            </a:ln>
            <a:effectLst/>
          </p:spPr>
        </p:cxnSp>
        <p:cxnSp>
          <p:nvCxnSpPr>
            <p:cNvPr id="500793" name="AutoShape 57"/>
            <p:cNvCxnSpPr>
              <a:cxnSpLocks noChangeShapeType="1"/>
              <a:stCxn id="500781" idx="0"/>
              <a:endCxn id="500784" idx="0"/>
            </p:cNvCxnSpPr>
            <p:nvPr/>
          </p:nvCxnSpPr>
          <p:spPr bwMode="invGray">
            <a:xfrm rot="16200000">
              <a:off x="2877" y="42"/>
              <a:ext cx="283" cy="876"/>
            </a:xfrm>
            <a:prstGeom prst="bentConnector3">
              <a:avLst>
                <a:gd name="adj1" fmla="val 142106"/>
              </a:avLst>
            </a:prstGeom>
            <a:noFill/>
            <a:ln w="9525">
              <a:solidFill>
                <a:schemeClr val="tx1"/>
              </a:solidFill>
              <a:miter lim="800000"/>
              <a:headEnd/>
              <a:tailEnd type="triangle" w="med" len="med"/>
            </a:ln>
            <a:effectLst/>
          </p:spPr>
        </p:cxnSp>
        <p:cxnSp>
          <p:nvCxnSpPr>
            <p:cNvPr id="500794" name="AutoShape 58"/>
            <p:cNvCxnSpPr>
              <a:cxnSpLocks noChangeShapeType="1"/>
              <a:stCxn id="500782" idx="0"/>
              <a:endCxn id="500783" idx="2"/>
            </p:cNvCxnSpPr>
            <p:nvPr/>
          </p:nvCxnSpPr>
          <p:spPr bwMode="invGray">
            <a:xfrm flipH="1" flipV="1">
              <a:off x="3032" y="509"/>
              <a:ext cx="1" cy="112"/>
            </a:xfrm>
            <a:prstGeom prst="straightConnector1">
              <a:avLst/>
            </a:prstGeom>
            <a:noFill/>
            <a:ln w="9525">
              <a:solidFill>
                <a:schemeClr val="tx1"/>
              </a:solidFill>
              <a:round/>
              <a:headEnd/>
              <a:tailEnd type="triangle" w="med" len="med"/>
            </a:ln>
            <a:effectLst/>
          </p:spPr>
        </p:cxnSp>
        <p:cxnSp>
          <p:nvCxnSpPr>
            <p:cNvPr id="500795" name="AutoShape 59"/>
            <p:cNvCxnSpPr>
              <a:cxnSpLocks noChangeShapeType="1"/>
              <a:stCxn id="500782" idx="2"/>
              <a:endCxn id="500788" idx="0"/>
            </p:cNvCxnSpPr>
            <p:nvPr/>
          </p:nvCxnSpPr>
          <p:spPr bwMode="invGray">
            <a:xfrm>
              <a:off x="3033" y="754"/>
              <a:ext cx="1" cy="112"/>
            </a:xfrm>
            <a:prstGeom prst="straightConnector1">
              <a:avLst/>
            </a:prstGeom>
            <a:noFill/>
            <a:ln w="9525">
              <a:solidFill>
                <a:schemeClr val="tx1"/>
              </a:solidFill>
              <a:round/>
              <a:headEnd/>
              <a:tailEnd type="triangle" w="med" len="med"/>
            </a:ln>
            <a:effectLst/>
          </p:spPr>
        </p:cxnSp>
        <p:cxnSp>
          <p:nvCxnSpPr>
            <p:cNvPr id="500796" name="AutoShape 60"/>
            <p:cNvCxnSpPr>
              <a:cxnSpLocks noChangeShapeType="1"/>
              <a:stCxn id="500783" idx="3"/>
              <a:endCxn id="500784" idx="1"/>
            </p:cNvCxnSpPr>
            <p:nvPr/>
          </p:nvCxnSpPr>
          <p:spPr bwMode="invGray">
            <a:xfrm>
              <a:off x="3161" y="443"/>
              <a:ext cx="144" cy="1"/>
            </a:xfrm>
            <a:prstGeom prst="straightConnector1">
              <a:avLst/>
            </a:prstGeom>
            <a:noFill/>
            <a:ln w="9525">
              <a:solidFill>
                <a:schemeClr val="tx1"/>
              </a:solidFill>
              <a:round/>
              <a:headEnd/>
              <a:tailEnd type="triangle" w="med" len="med"/>
            </a:ln>
            <a:effectLst/>
          </p:spPr>
        </p:cxnSp>
        <p:cxnSp>
          <p:nvCxnSpPr>
            <p:cNvPr id="500797" name="AutoShape 61"/>
            <p:cNvCxnSpPr>
              <a:cxnSpLocks noChangeShapeType="1"/>
              <a:stCxn id="500788" idx="3"/>
              <a:endCxn id="500789" idx="1"/>
            </p:cNvCxnSpPr>
            <p:nvPr/>
          </p:nvCxnSpPr>
          <p:spPr bwMode="invGray">
            <a:xfrm flipV="1">
              <a:off x="3161" y="788"/>
              <a:ext cx="148" cy="145"/>
            </a:xfrm>
            <a:prstGeom prst="bentConnector3">
              <a:avLst>
                <a:gd name="adj1" fmla="val 50000"/>
              </a:avLst>
            </a:prstGeom>
            <a:noFill/>
            <a:ln w="9525">
              <a:solidFill>
                <a:schemeClr val="tx1"/>
              </a:solidFill>
              <a:miter lim="800000"/>
              <a:headEnd/>
              <a:tailEnd type="triangle" w="med" len="med"/>
            </a:ln>
            <a:effectLst/>
          </p:spPr>
        </p:cxnSp>
        <p:cxnSp>
          <p:nvCxnSpPr>
            <p:cNvPr id="500798" name="AutoShape 62"/>
            <p:cNvCxnSpPr>
              <a:cxnSpLocks noChangeShapeType="1"/>
              <a:stCxn id="500788" idx="3"/>
              <a:endCxn id="500785" idx="1"/>
            </p:cNvCxnSpPr>
            <p:nvPr/>
          </p:nvCxnSpPr>
          <p:spPr bwMode="invGray">
            <a:xfrm flipV="1">
              <a:off x="3161" y="679"/>
              <a:ext cx="635" cy="254"/>
            </a:xfrm>
            <a:prstGeom prst="bentConnector3">
              <a:avLst>
                <a:gd name="adj1" fmla="val 83681"/>
              </a:avLst>
            </a:prstGeom>
            <a:noFill/>
            <a:ln w="9525">
              <a:solidFill>
                <a:schemeClr val="tx1"/>
              </a:solidFill>
              <a:miter lim="800000"/>
              <a:headEnd/>
              <a:tailEnd type="triangle" w="med" len="med"/>
            </a:ln>
            <a:effectLst/>
          </p:spPr>
        </p:cxnSp>
        <p:cxnSp>
          <p:nvCxnSpPr>
            <p:cNvPr id="500799" name="AutoShape 63"/>
            <p:cNvCxnSpPr>
              <a:cxnSpLocks noChangeShapeType="1"/>
              <a:stCxn id="500786" idx="3"/>
              <a:endCxn id="500787" idx="1"/>
            </p:cNvCxnSpPr>
            <p:nvPr/>
          </p:nvCxnSpPr>
          <p:spPr bwMode="invGray">
            <a:xfrm>
              <a:off x="4492" y="677"/>
              <a:ext cx="143" cy="0"/>
            </a:xfrm>
            <a:prstGeom prst="straightConnector1">
              <a:avLst/>
            </a:prstGeom>
            <a:noFill/>
            <a:ln w="9525">
              <a:solidFill>
                <a:schemeClr val="tx1"/>
              </a:solidFill>
              <a:round/>
              <a:headEnd/>
              <a:tailEnd type="triangle" w="med" len="med"/>
            </a:ln>
            <a:effectLst/>
          </p:spPr>
        </p:cxnSp>
        <p:cxnSp>
          <p:nvCxnSpPr>
            <p:cNvPr id="500800" name="AutoShape 64"/>
            <p:cNvCxnSpPr>
              <a:cxnSpLocks noChangeShapeType="1"/>
              <a:stCxn id="500785" idx="3"/>
              <a:endCxn id="500786" idx="1"/>
            </p:cNvCxnSpPr>
            <p:nvPr/>
          </p:nvCxnSpPr>
          <p:spPr bwMode="invGray">
            <a:xfrm flipV="1">
              <a:off x="4102" y="677"/>
              <a:ext cx="145" cy="2"/>
            </a:xfrm>
            <a:prstGeom prst="straightConnector1">
              <a:avLst/>
            </a:prstGeom>
            <a:noFill/>
            <a:ln w="9525">
              <a:solidFill>
                <a:schemeClr val="tx1"/>
              </a:solidFill>
              <a:round/>
              <a:headEnd/>
              <a:tailEnd type="triangle" w="med" len="med"/>
            </a:ln>
            <a:effectLst/>
          </p:spPr>
        </p:cxnSp>
        <p:cxnSp>
          <p:nvCxnSpPr>
            <p:cNvPr id="500801" name="AutoShape 65"/>
            <p:cNvCxnSpPr>
              <a:cxnSpLocks noChangeShapeType="1"/>
              <a:stCxn id="500789" idx="3"/>
              <a:endCxn id="500785" idx="1"/>
            </p:cNvCxnSpPr>
            <p:nvPr/>
          </p:nvCxnSpPr>
          <p:spPr bwMode="invGray">
            <a:xfrm flipV="1">
              <a:off x="3648" y="679"/>
              <a:ext cx="148" cy="109"/>
            </a:xfrm>
            <a:prstGeom prst="bentConnector3">
              <a:avLst>
                <a:gd name="adj1" fmla="val 36514"/>
              </a:avLst>
            </a:prstGeom>
            <a:noFill/>
            <a:ln w="9525">
              <a:solidFill>
                <a:schemeClr val="tx1"/>
              </a:solidFill>
              <a:miter lim="800000"/>
              <a:headEnd/>
              <a:tailEnd type="triangle" w="med" len="med"/>
            </a:ln>
            <a:effectLst/>
          </p:spPr>
        </p:cxnSp>
        <p:cxnSp>
          <p:nvCxnSpPr>
            <p:cNvPr id="500802" name="AutoShape 66"/>
            <p:cNvCxnSpPr>
              <a:cxnSpLocks noChangeShapeType="1"/>
              <a:stCxn id="500784" idx="3"/>
              <a:endCxn id="500785" idx="1"/>
            </p:cNvCxnSpPr>
            <p:nvPr/>
          </p:nvCxnSpPr>
          <p:spPr bwMode="invGray">
            <a:xfrm>
              <a:off x="3608" y="444"/>
              <a:ext cx="188" cy="235"/>
            </a:xfrm>
            <a:prstGeom prst="bentConnector3">
              <a:avLst>
                <a:gd name="adj1" fmla="val 49778"/>
              </a:avLst>
            </a:prstGeom>
            <a:noFill/>
            <a:ln w="9525">
              <a:solidFill>
                <a:schemeClr val="tx1"/>
              </a:solidFill>
              <a:miter lim="800000"/>
              <a:headEnd/>
              <a:tailEnd type="triangle" w="med" len="med"/>
            </a:ln>
            <a:effectLst/>
          </p:spPr>
        </p:cxnSp>
        <p:cxnSp>
          <p:nvCxnSpPr>
            <p:cNvPr id="500803" name="AutoShape 67"/>
            <p:cNvCxnSpPr>
              <a:cxnSpLocks noChangeShapeType="1"/>
              <a:stCxn id="500787" idx="2"/>
              <a:endCxn id="500788" idx="2"/>
            </p:cNvCxnSpPr>
            <p:nvPr/>
          </p:nvCxnSpPr>
          <p:spPr bwMode="invGray">
            <a:xfrm rot="5400000">
              <a:off x="3755" y="22"/>
              <a:ext cx="256" cy="1697"/>
            </a:xfrm>
            <a:prstGeom prst="bentConnector3">
              <a:avLst>
                <a:gd name="adj1" fmla="val 127505"/>
              </a:avLst>
            </a:prstGeom>
            <a:noFill/>
            <a:ln w="9525">
              <a:solidFill>
                <a:schemeClr val="tx1"/>
              </a:solidFill>
              <a:miter lim="800000"/>
              <a:headEnd/>
              <a:tailEnd type="triangle" w="med" len="med"/>
            </a:ln>
            <a:effectLst/>
          </p:spPr>
        </p:cxnSp>
      </p:gr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8" name="Rectangle 4"/>
          <p:cNvSpPr>
            <a:spLocks noGrp="1" noChangeArrowheads="1"/>
          </p:cNvSpPr>
          <p:nvPr>
            <p:ph type="title"/>
          </p:nvPr>
        </p:nvSpPr>
        <p:spPr/>
        <p:txBody>
          <a:bodyPr/>
          <a:lstStyle/>
          <a:p>
            <a:r>
              <a:rPr lang="en-US" altLang="ja-JP"/>
              <a:t>Animation Using</a:t>
            </a:r>
            <a:br>
              <a:rPr lang="en-US" altLang="ja-JP"/>
            </a:br>
            <a:r>
              <a:rPr lang="en-US" altLang="ja-JP"/>
              <a:t>Double Buffering</a:t>
            </a:r>
          </a:p>
        </p:txBody>
      </p:sp>
      <p:sp>
        <p:nvSpPr>
          <p:cNvPr id="502789" name="Rectangle 5"/>
          <p:cNvSpPr>
            <a:spLocks noGrp="1" noChangeArrowheads="1"/>
          </p:cNvSpPr>
          <p:nvPr>
            <p:ph type="body" idx="1"/>
          </p:nvPr>
        </p:nvSpPr>
        <p:spPr/>
        <p:txBody>
          <a:bodyPr/>
          <a:lstStyle/>
          <a:p>
            <a:r>
              <a:rPr lang="en-US" altLang="ja-JP" sz="2600"/>
              <a:t>Request a double buffered color buffer</a:t>
            </a:r>
          </a:p>
          <a:p>
            <a:pPr lvl="1">
              <a:buFont typeface="Wingdings" pitchFamily="2" charset="2"/>
              <a:buNone/>
            </a:pPr>
            <a:r>
              <a:rPr lang="en-US" altLang="ja-JP" sz="2000" b="1">
                <a:solidFill>
                  <a:schemeClr val="accent2"/>
                </a:solidFill>
                <a:latin typeface="Courier New" pitchFamily="49" charset="0"/>
              </a:rPr>
              <a:t>glutInitDisplayMode( </a:t>
            </a:r>
            <a:r>
              <a:rPr lang="en-US" altLang="ja-JP" sz="2000" b="1" i="1">
                <a:solidFill>
                  <a:schemeClr val="accent2"/>
                </a:solidFill>
                <a:latin typeface="Courier New" pitchFamily="49" charset="0"/>
              </a:rPr>
              <a:t>GLUT_RGB</a:t>
            </a:r>
            <a:r>
              <a:rPr lang="en-US" altLang="ja-JP" sz="2000" b="1">
                <a:solidFill>
                  <a:schemeClr val="accent2"/>
                </a:solidFill>
                <a:latin typeface="Courier New" pitchFamily="49" charset="0"/>
              </a:rPr>
              <a:t> | </a:t>
            </a:r>
            <a:r>
              <a:rPr lang="en-US" altLang="ja-JP" sz="2000" b="1" i="1">
                <a:solidFill>
                  <a:schemeClr val="accent2"/>
                </a:solidFill>
                <a:latin typeface="Courier New" pitchFamily="49" charset="0"/>
              </a:rPr>
              <a:t>GLUT_DOUBLE</a:t>
            </a:r>
            <a:r>
              <a:rPr lang="en-US" altLang="ja-JP" sz="2000" b="1">
                <a:solidFill>
                  <a:schemeClr val="accent2"/>
                </a:solidFill>
                <a:latin typeface="Courier New" pitchFamily="49" charset="0"/>
              </a:rPr>
              <a:t> );</a:t>
            </a:r>
          </a:p>
          <a:p>
            <a:r>
              <a:rPr lang="en-US" altLang="ja-JP" sz="2600"/>
              <a:t>Clear color buffer</a:t>
            </a:r>
          </a:p>
          <a:p>
            <a:pPr lvl="1">
              <a:buFont typeface="Wingdings" pitchFamily="2" charset="2"/>
              <a:buNone/>
            </a:pPr>
            <a:r>
              <a:rPr lang="en-US" altLang="ja-JP" sz="2000" b="1">
                <a:solidFill>
                  <a:schemeClr val="accent2"/>
                </a:solidFill>
                <a:latin typeface="Courier New" pitchFamily="49" charset="0"/>
              </a:rPr>
              <a:t>glClear( </a:t>
            </a:r>
            <a:r>
              <a:rPr lang="en-US" altLang="ja-JP" sz="2000" b="1" i="1">
                <a:solidFill>
                  <a:schemeClr val="accent2"/>
                </a:solidFill>
                <a:latin typeface="Courier New" pitchFamily="49" charset="0"/>
              </a:rPr>
              <a:t>GL_COLOR_BUFFER_BIT</a:t>
            </a:r>
            <a:r>
              <a:rPr lang="en-US" altLang="ja-JP" sz="2000" b="1">
                <a:solidFill>
                  <a:schemeClr val="accent2"/>
                </a:solidFill>
                <a:latin typeface="Courier New" pitchFamily="49" charset="0"/>
              </a:rPr>
              <a:t> );</a:t>
            </a:r>
          </a:p>
          <a:p>
            <a:r>
              <a:rPr lang="en-US" altLang="ja-JP" sz="2600"/>
              <a:t>Render scene</a:t>
            </a:r>
          </a:p>
          <a:p>
            <a:r>
              <a:rPr lang="en-US" altLang="ja-JP" sz="2600"/>
              <a:t>Request swap of front and back buffers</a:t>
            </a:r>
          </a:p>
          <a:p>
            <a:pPr lvl="1">
              <a:buFont typeface="Wingdings" pitchFamily="2" charset="2"/>
              <a:buNone/>
            </a:pPr>
            <a:r>
              <a:rPr lang="en-US" altLang="ja-JP" sz="2000" b="1">
                <a:solidFill>
                  <a:schemeClr val="accent2"/>
                </a:solidFill>
                <a:latin typeface="Courier New" pitchFamily="49" charset="0"/>
              </a:rPr>
              <a:t>glutSwapBuffers();</a:t>
            </a:r>
          </a:p>
          <a:p>
            <a:r>
              <a:rPr lang="en-US" altLang="ja-JP" sz="2600"/>
              <a:t>Repeat steps 2 - 4 for animation</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77" name="Rectangle 45"/>
          <p:cNvSpPr>
            <a:spLocks noGrp="1" noChangeArrowheads="1"/>
          </p:cNvSpPr>
          <p:nvPr>
            <p:ph type="title"/>
          </p:nvPr>
        </p:nvSpPr>
        <p:spPr/>
        <p:txBody>
          <a:bodyPr/>
          <a:lstStyle/>
          <a:p>
            <a:r>
              <a:rPr lang="en-US" altLang="ja-JP"/>
              <a:t>Depth Buffering and</a:t>
            </a:r>
            <a:br>
              <a:rPr lang="en-US" altLang="ja-JP"/>
            </a:br>
            <a:r>
              <a:rPr lang="en-US" altLang="ja-JP"/>
              <a:t>Hidden Surface Removal</a:t>
            </a:r>
          </a:p>
        </p:txBody>
      </p:sp>
      <p:sp>
        <p:nvSpPr>
          <p:cNvPr id="504836" name="Line 4"/>
          <p:cNvSpPr>
            <a:spLocks noChangeShapeType="1"/>
          </p:cNvSpPr>
          <p:nvPr/>
        </p:nvSpPr>
        <p:spPr bwMode="auto">
          <a:xfrm flipV="1">
            <a:off x="3402013" y="1676400"/>
            <a:ext cx="1905000" cy="6858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504837" name="Freeform 5"/>
          <p:cNvSpPr>
            <a:spLocks/>
          </p:cNvSpPr>
          <p:nvPr/>
        </p:nvSpPr>
        <p:spPr bwMode="auto">
          <a:xfrm>
            <a:off x="5307013" y="1676400"/>
            <a:ext cx="1144587" cy="1906588"/>
          </a:xfrm>
          <a:custGeom>
            <a:avLst/>
            <a:gdLst/>
            <a:ahLst/>
            <a:cxnLst>
              <a:cxn ang="0">
                <a:pos x="0" y="0"/>
              </a:cxn>
              <a:cxn ang="0">
                <a:pos x="720" y="432"/>
              </a:cxn>
              <a:cxn ang="0">
                <a:pos x="720" y="1200"/>
              </a:cxn>
              <a:cxn ang="0">
                <a:pos x="0" y="768"/>
              </a:cxn>
              <a:cxn ang="0">
                <a:pos x="0" y="0"/>
              </a:cxn>
            </a:cxnLst>
            <a:rect l="0" t="0" r="r" b="b"/>
            <a:pathLst>
              <a:path w="721" h="1201">
                <a:moveTo>
                  <a:pt x="0" y="0"/>
                </a:moveTo>
                <a:lnTo>
                  <a:pt x="720" y="432"/>
                </a:lnTo>
                <a:lnTo>
                  <a:pt x="720" y="1200"/>
                </a:lnTo>
                <a:lnTo>
                  <a:pt x="0" y="768"/>
                </a:lnTo>
                <a:lnTo>
                  <a:pt x="0" y="0"/>
                </a:lnTo>
              </a:path>
            </a:pathLst>
          </a:custGeom>
          <a:noFill/>
          <a:ln w="12700" cap="rnd" cmpd="sng">
            <a:solidFill>
              <a:schemeClr val="tx1"/>
            </a:solidFill>
            <a:prstDash val="solid"/>
            <a:round/>
            <a:headEnd/>
            <a:tailEnd/>
          </a:ln>
          <a:effectLst/>
        </p:spPr>
        <p:txBody>
          <a:bodyPr/>
          <a:lstStyle/>
          <a:p>
            <a:endParaRPr lang="en-US"/>
          </a:p>
        </p:txBody>
      </p:sp>
      <p:sp>
        <p:nvSpPr>
          <p:cNvPr id="504838" name="Line 6"/>
          <p:cNvSpPr>
            <a:spLocks noChangeShapeType="1"/>
          </p:cNvSpPr>
          <p:nvPr/>
        </p:nvSpPr>
        <p:spPr bwMode="auto">
          <a:xfrm flipH="1">
            <a:off x="3402013" y="2895600"/>
            <a:ext cx="19050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504839" name="Line 7"/>
          <p:cNvSpPr>
            <a:spLocks noChangeShapeType="1"/>
          </p:cNvSpPr>
          <p:nvPr/>
        </p:nvSpPr>
        <p:spPr bwMode="auto">
          <a:xfrm>
            <a:off x="3935413" y="3200400"/>
            <a:ext cx="2514600" cy="3810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504840" name="Freeform 8"/>
          <p:cNvSpPr>
            <a:spLocks/>
          </p:cNvSpPr>
          <p:nvPr/>
        </p:nvSpPr>
        <p:spPr bwMode="auto">
          <a:xfrm>
            <a:off x="3402013" y="2362200"/>
            <a:ext cx="534987" cy="839788"/>
          </a:xfrm>
          <a:custGeom>
            <a:avLst/>
            <a:gdLst/>
            <a:ahLst/>
            <a:cxnLst>
              <a:cxn ang="0">
                <a:pos x="0" y="0"/>
              </a:cxn>
              <a:cxn ang="0">
                <a:pos x="0" y="336"/>
              </a:cxn>
              <a:cxn ang="0">
                <a:pos x="336" y="528"/>
              </a:cxn>
              <a:cxn ang="0">
                <a:pos x="336" y="192"/>
              </a:cxn>
              <a:cxn ang="0">
                <a:pos x="0" y="0"/>
              </a:cxn>
            </a:cxnLst>
            <a:rect l="0" t="0" r="r" b="b"/>
            <a:pathLst>
              <a:path w="337" h="529">
                <a:moveTo>
                  <a:pt x="0" y="0"/>
                </a:moveTo>
                <a:lnTo>
                  <a:pt x="0" y="336"/>
                </a:lnTo>
                <a:lnTo>
                  <a:pt x="336" y="528"/>
                </a:lnTo>
                <a:lnTo>
                  <a:pt x="336" y="192"/>
                </a:lnTo>
                <a:lnTo>
                  <a:pt x="0" y="0"/>
                </a:lnTo>
              </a:path>
            </a:pathLst>
          </a:custGeom>
          <a:noFill/>
          <a:ln w="12700" cap="rnd" cmpd="sng">
            <a:solidFill>
              <a:schemeClr val="tx1"/>
            </a:solidFill>
            <a:prstDash val="solid"/>
            <a:round/>
            <a:headEnd/>
            <a:tailEnd/>
          </a:ln>
          <a:effectLst/>
        </p:spPr>
        <p:txBody>
          <a:bodyPr/>
          <a:lstStyle/>
          <a:p>
            <a:endParaRPr lang="en-US"/>
          </a:p>
        </p:txBody>
      </p:sp>
      <p:sp>
        <p:nvSpPr>
          <p:cNvPr id="504841" name="Rectangle 9"/>
          <p:cNvSpPr>
            <a:spLocks noChangeArrowheads="1"/>
          </p:cNvSpPr>
          <p:nvPr/>
        </p:nvSpPr>
        <p:spPr bwMode="auto">
          <a:xfrm>
            <a:off x="2265363" y="3740150"/>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4842" name="Rectangle 10"/>
          <p:cNvSpPr>
            <a:spLocks noChangeArrowheads="1"/>
          </p:cNvSpPr>
          <p:nvPr/>
        </p:nvSpPr>
        <p:spPr bwMode="auto">
          <a:xfrm>
            <a:off x="2417763" y="3892550"/>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4843" name="Rectangle 11"/>
          <p:cNvSpPr>
            <a:spLocks noChangeArrowheads="1"/>
          </p:cNvSpPr>
          <p:nvPr/>
        </p:nvSpPr>
        <p:spPr bwMode="auto">
          <a:xfrm>
            <a:off x="2570163" y="4044950"/>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4844" name="Rectangle 12"/>
          <p:cNvSpPr>
            <a:spLocks noChangeArrowheads="1"/>
          </p:cNvSpPr>
          <p:nvPr/>
        </p:nvSpPr>
        <p:spPr bwMode="auto">
          <a:xfrm>
            <a:off x="2722563" y="4197350"/>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4845" name="Rectangle 13"/>
          <p:cNvSpPr>
            <a:spLocks noChangeArrowheads="1"/>
          </p:cNvSpPr>
          <p:nvPr/>
        </p:nvSpPr>
        <p:spPr bwMode="auto">
          <a:xfrm>
            <a:off x="2874963" y="4349750"/>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4846" name="Rectangle 14"/>
          <p:cNvSpPr>
            <a:spLocks noChangeArrowheads="1"/>
          </p:cNvSpPr>
          <p:nvPr/>
        </p:nvSpPr>
        <p:spPr bwMode="auto">
          <a:xfrm>
            <a:off x="2243138" y="3703638"/>
            <a:ext cx="260350" cy="274637"/>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1200" b="1">
                <a:solidFill>
                  <a:schemeClr val="accent2"/>
                </a:solidFill>
                <a:latin typeface="Times New Roman" pitchFamily="18" charset="0"/>
              </a:rPr>
              <a:t>1</a:t>
            </a:r>
          </a:p>
        </p:txBody>
      </p:sp>
      <p:sp>
        <p:nvSpPr>
          <p:cNvPr id="504847" name="Rectangle 15"/>
          <p:cNvSpPr>
            <a:spLocks noChangeArrowheads="1"/>
          </p:cNvSpPr>
          <p:nvPr/>
        </p:nvSpPr>
        <p:spPr bwMode="auto">
          <a:xfrm>
            <a:off x="2395538" y="3832225"/>
            <a:ext cx="273050" cy="304800"/>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1400">
                <a:solidFill>
                  <a:schemeClr val="accent2"/>
                </a:solidFill>
                <a:latin typeface="Times New Roman" pitchFamily="18" charset="0"/>
              </a:rPr>
              <a:t>2</a:t>
            </a:r>
          </a:p>
        </p:txBody>
      </p:sp>
      <p:sp>
        <p:nvSpPr>
          <p:cNvPr id="504848" name="Rectangle 16"/>
          <p:cNvSpPr>
            <a:spLocks noChangeArrowheads="1"/>
          </p:cNvSpPr>
          <p:nvPr/>
        </p:nvSpPr>
        <p:spPr bwMode="auto">
          <a:xfrm>
            <a:off x="2547938" y="3984625"/>
            <a:ext cx="273050" cy="304800"/>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1400">
                <a:solidFill>
                  <a:schemeClr val="accent2"/>
                </a:solidFill>
                <a:latin typeface="Times New Roman" pitchFamily="18" charset="0"/>
              </a:rPr>
              <a:t>4</a:t>
            </a:r>
          </a:p>
        </p:txBody>
      </p:sp>
      <p:sp>
        <p:nvSpPr>
          <p:cNvPr id="504849" name="Rectangle 17"/>
          <p:cNvSpPr>
            <a:spLocks noChangeArrowheads="1"/>
          </p:cNvSpPr>
          <p:nvPr/>
        </p:nvSpPr>
        <p:spPr bwMode="auto">
          <a:xfrm>
            <a:off x="2700338" y="4137025"/>
            <a:ext cx="273050" cy="304800"/>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1400">
                <a:solidFill>
                  <a:schemeClr val="accent2"/>
                </a:solidFill>
                <a:latin typeface="Times New Roman" pitchFamily="18" charset="0"/>
              </a:rPr>
              <a:t>8</a:t>
            </a:r>
          </a:p>
        </p:txBody>
      </p:sp>
      <p:sp>
        <p:nvSpPr>
          <p:cNvPr id="504850" name="Rectangle 18"/>
          <p:cNvSpPr>
            <a:spLocks noChangeArrowheads="1"/>
          </p:cNvSpPr>
          <p:nvPr/>
        </p:nvSpPr>
        <p:spPr bwMode="auto">
          <a:xfrm>
            <a:off x="2852738" y="4289425"/>
            <a:ext cx="361950" cy="304800"/>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1400">
                <a:solidFill>
                  <a:schemeClr val="accent2"/>
                </a:solidFill>
                <a:latin typeface="Times New Roman" pitchFamily="18" charset="0"/>
              </a:rPr>
              <a:t>16</a:t>
            </a:r>
          </a:p>
        </p:txBody>
      </p:sp>
      <p:sp>
        <p:nvSpPr>
          <p:cNvPr id="504851" name="Rectangle 19"/>
          <p:cNvSpPr>
            <a:spLocks noChangeArrowheads="1"/>
          </p:cNvSpPr>
          <p:nvPr/>
        </p:nvSpPr>
        <p:spPr bwMode="auto">
          <a:xfrm>
            <a:off x="4779963" y="3740150"/>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4852" name="Rectangle 20"/>
          <p:cNvSpPr>
            <a:spLocks noChangeArrowheads="1"/>
          </p:cNvSpPr>
          <p:nvPr/>
        </p:nvSpPr>
        <p:spPr bwMode="auto">
          <a:xfrm>
            <a:off x="4932363" y="3892550"/>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4853" name="Rectangle 21"/>
          <p:cNvSpPr>
            <a:spLocks noChangeArrowheads="1"/>
          </p:cNvSpPr>
          <p:nvPr/>
        </p:nvSpPr>
        <p:spPr bwMode="auto">
          <a:xfrm>
            <a:off x="5084763" y="4044950"/>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4854" name="Rectangle 22"/>
          <p:cNvSpPr>
            <a:spLocks noChangeArrowheads="1"/>
          </p:cNvSpPr>
          <p:nvPr/>
        </p:nvSpPr>
        <p:spPr bwMode="auto">
          <a:xfrm>
            <a:off x="5237163" y="4197350"/>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4855" name="Rectangle 23"/>
          <p:cNvSpPr>
            <a:spLocks noChangeArrowheads="1"/>
          </p:cNvSpPr>
          <p:nvPr/>
        </p:nvSpPr>
        <p:spPr bwMode="auto">
          <a:xfrm>
            <a:off x="5389563" y="4349750"/>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504856" name="Rectangle 24"/>
          <p:cNvSpPr>
            <a:spLocks noChangeArrowheads="1"/>
          </p:cNvSpPr>
          <p:nvPr/>
        </p:nvSpPr>
        <p:spPr bwMode="auto">
          <a:xfrm>
            <a:off x="4757738" y="3703638"/>
            <a:ext cx="260350" cy="274637"/>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1200" b="1">
                <a:solidFill>
                  <a:schemeClr val="accent2"/>
                </a:solidFill>
                <a:latin typeface="Times New Roman" pitchFamily="18" charset="0"/>
              </a:rPr>
              <a:t>1</a:t>
            </a:r>
          </a:p>
        </p:txBody>
      </p:sp>
      <p:sp>
        <p:nvSpPr>
          <p:cNvPr id="504857" name="Rectangle 25"/>
          <p:cNvSpPr>
            <a:spLocks noChangeArrowheads="1"/>
          </p:cNvSpPr>
          <p:nvPr/>
        </p:nvSpPr>
        <p:spPr bwMode="auto">
          <a:xfrm>
            <a:off x="4910138" y="3832225"/>
            <a:ext cx="273050" cy="304800"/>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1400">
                <a:solidFill>
                  <a:schemeClr val="accent2"/>
                </a:solidFill>
                <a:latin typeface="Times New Roman" pitchFamily="18" charset="0"/>
              </a:rPr>
              <a:t>2</a:t>
            </a:r>
          </a:p>
        </p:txBody>
      </p:sp>
      <p:sp>
        <p:nvSpPr>
          <p:cNvPr id="504858" name="Rectangle 26"/>
          <p:cNvSpPr>
            <a:spLocks noChangeArrowheads="1"/>
          </p:cNvSpPr>
          <p:nvPr/>
        </p:nvSpPr>
        <p:spPr bwMode="auto">
          <a:xfrm>
            <a:off x="5062538" y="3984625"/>
            <a:ext cx="273050" cy="304800"/>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1400">
                <a:solidFill>
                  <a:schemeClr val="accent2"/>
                </a:solidFill>
                <a:latin typeface="Times New Roman" pitchFamily="18" charset="0"/>
              </a:rPr>
              <a:t>4</a:t>
            </a:r>
          </a:p>
        </p:txBody>
      </p:sp>
      <p:sp>
        <p:nvSpPr>
          <p:cNvPr id="504859" name="Freeform 27"/>
          <p:cNvSpPr>
            <a:spLocks/>
          </p:cNvSpPr>
          <p:nvPr/>
        </p:nvSpPr>
        <p:spPr bwMode="auto">
          <a:xfrm>
            <a:off x="4773613" y="2362200"/>
            <a:ext cx="458787" cy="763588"/>
          </a:xfrm>
          <a:custGeom>
            <a:avLst/>
            <a:gdLst/>
            <a:ahLst/>
            <a:cxnLst>
              <a:cxn ang="0">
                <a:pos x="0" y="0"/>
              </a:cxn>
              <a:cxn ang="0">
                <a:pos x="0" y="288"/>
              </a:cxn>
              <a:cxn ang="0">
                <a:pos x="288" y="480"/>
              </a:cxn>
              <a:cxn ang="0">
                <a:pos x="288" y="336"/>
              </a:cxn>
              <a:cxn ang="0">
                <a:pos x="96" y="240"/>
              </a:cxn>
              <a:cxn ang="0">
                <a:pos x="96" y="48"/>
              </a:cxn>
              <a:cxn ang="0">
                <a:pos x="0" y="0"/>
              </a:cxn>
            </a:cxnLst>
            <a:rect l="0" t="0" r="r" b="b"/>
            <a:pathLst>
              <a:path w="289" h="481">
                <a:moveTo>
                  <a:pt x="0" y="0"/>
                </a:moveTo>
                <a:lnTo>
                  <a:pt x="0" y="288"/>
                </a:lnTo>
                <a:lnTo>
                  <a:pt x="288" y="480"/>
                </a:lnTo>
                <a:lnTo>
                  <a:pt x="288" y="336"/>
                </a:lnTo>
                <a:lnTo>
                  <a:pt x="96" y="240"/>
                </a:lnTo>
                <a:lnTo>
                  <a:pt x="96" y="48"/>
                </a:lnTo>
                <a:lnTo>
                  <a:pt x="0" y="0"/>
                </a:lnTo>
              </a:path>
            </a:pathLst>
          </a:custGeom>
          <a:gradFill rotWithShape="0">
            <a:gsLst>
              <a:gs pos="0">
                <a:schemeClr val="accent1">
                  <a:gamma/>
                  <a:shade val="69804"/>
                  <a:invGamma/>
                </a:schemeClr>
              </a:gs>
              <a:gs pos="100000">
                <a:schemeClr val="accent1"/>
              </a:gs>
            </a:gsLst>
            <a:lin ang="2700000" scaled="1"/>
          </a:gradFill>
          <a:ln w="12700" cap="rnd" cmpd="sng">
            <a:solidFill>
              <a:schemeClr val="tx1"/>
            </a:solidFill>
            <a:prstDash val="solid"/>
            <a:round/>
            <a:headEnd/>
            <a:tailEnd/>
          </a:ln>
          <a:effectLst/>
        </p:spPr>
        <p:txBody>
          <a:bodyPr/>
          <a:lstStyle/>
          <a:p>
            <a:endParaRPr lang="en-US"/>
          </a:p>
        </p:txBody>
      </p:sp>
      <p:sp>
        <p:nvSpPr>
          <p:cNvPr id="504860" name="Line 28"/>
          <p:cNvSpPr>
            <a:spLocks noChangeShapeType="1"/>
          </p:cNvSpPr>
          <p:nvPr/>
        </p:nvSpPr>
        <p:spPr bwMode="auto">
          <a:xfrm flipV="1">
            <a:off x="3935413" y="2362200"/>
            <a:ext cx="2514600" cy="3048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504861" name="Rectangle 29"/>
          <p:cNvSpPr>
            <a:spLocks noChangeArrowheads="1"/>
          </p:cNvSpPr>
          <p:nvPr/>
        </p:nvSpPr>
        <p:spPr bwMode="auto">
          <a:xfrm>
            <a:off x="5214938" y="4137025"/>
            <a:ext cx="273050" cy="304800"/>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1400">
                <a:solidFill>
                  <a:schemeClr val="accent2"/>
                </a:solidFill>
                <a:latin typeface="Times New Roman" pitchFamily="18" charset="0"/>
              </a:rPr>
              <a:t>8</a:t>
            </a:r>
          </a:p>
        </p:txBody>
      </p:sp>
      <p:sp>
        <p:nvSpPr>
          <p:cNvPr id="504862" name="Rectangle 30"/>
          <p:cNvSpPr>
            <a:spLocks noChangeArrowheads="1"/>
          </p:cNvSpPr>
          <p:nvPr/>
        </p:nvSpPr>
        <p:spPr bwMode="auto">
          <a:xfrm>
            <a:off x="5367338" y="4289425"/>
            <a:ext cx="361950" cy="304800"/>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1400">
                <a:solidFill>
                  <a:schemeClr val="bg2"/>
                </a:solidFill>
                <a:latin typeface="Times New Roman" pitchFamily="18" charset="0"/>
              </a:rPr>
              <a:t>16</a:t>
            </a:r>
          </a:p>
        </p:txBody>
      </p:sp>
      <p:sp>
        <p:nvSpPr>
          <p:cNvPr id="504863" name="Rectangle 31"/>
          <p:cNvSpPr>
            <a:spLocks noChangeArrowheads="1"/>
          </p:cNvSpPr>
          <p:nvPr/>
        </p:nvSpPr>
        <p:spPr bwMode="auto">
          <a:xfrm>
            <a:off x="4094163" y="5264150"/>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grpSp>
        <p:nvGrpSpPr>
          <p:cNvPr id="2" name="Group 32"/>
          <p:cNvGrpSpPr>
            <a:grpSpLocks/>
          </p:cNvGrpSpPr>
          <p:nvPr/>
        </p:nvGrpSpPr>
        <p:grpSpPr bwMode="auto">
          <a:xfrm>
            <a:off x="2563813" y="2590800"/>
            <a:ext cx="222250" cy="152400"/>
            <a:chOff x="1776" y="1776"/>
            <a:chExt cx="140" cy="96"/>
          </a:xfrm>
        </p:grpSpPr>
        <p:sp>
          <p:nvSpPr>
            <p:cNvPr id="504865" name="Line 33"/>
            <p:cNvSpPr>
              <a:spLocks noChangeShapeType="1"/>
            </p:cNvSpPr>
            <p:nvPr/>
          </p:nvSpPr>
          <p:spPr bwMode="auto">
            <a:xfrm flipH="1">
              <a:off x="1776" y="1776"/>
              <a:ext cx="96" cy="48"/>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504866" name="Line 34"/>
            <p:cNvSpPr>
              <a:spLocks noChangeShapeType="1"/>
            </p:cNvSpPr>
            <p:nvPr/>
          </p:nvSpPr>
          <p:spPr bwMode="auto">
            <a:xfrm flipH="1" flipV="1">
              <a:off x="1776" y="1824"/>
              <a:ext cx="96" cy="48"/>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504867" name="Oval 35"/>
            <p:cNvSpPr>
              <a:spLocks noChangeArrowheads="1"/>
            </p:cNvSpPr>
            <p:nvPr/>
          </p:nvSpPr>
          <p:spPr bwMode="auto">
            <a:xfrm>
              <a:off x="1876" y="1780"/>
              <a:ext cx="40" cy="88"/>
            </a:xfrm>
            <a:prstGeom prst="ellipse">
              <a:avLst/>
            </a:prstGeom>
            <a:solidFill>
              <a:srgbClr val="FFFFFF"/>
            </a:solidFill>
            <a:ln w="12700">
              <a:solidFill>
                <a:schemeClr val="tx1"/>
              </a:solidFill>
              <a:round/>
              <a:headEnd/>
              <a:tailEnd/>
            </a:ln>
            <a:effectLst/>
          </p:spPr>
          <p:txBody>
            <a:bodyPr wrap="none" anchor="ctr"/>
            <a:lstStyle/>
            <a:p>
              <a:endParaRPr lang="en-US"/>
            </a:p>
          </p:txBody>
        </p:sp>
        <p:sp>
          <p:nvSpPr>
            <p:cNvPr id="504868" name="Oval 36"/>
            <p:cNvSpPr>
              <a:spLocks noChangeArrowheads="1"/>
            </p:cNvSpPr>
            <p:nvPr/>
          </p:nvSpPr>
          <p:spPr bwMode="auto">
            <a:xfrm>
              <a:off x="1876" y="1804"/>
              <a:ext cx="40" cy="40"/>
            </a:xfrm>
            <a:prstGeom prst="ellipse">
              <a:avLst/>
            </a:prstGeom>
            <a:solidFill>
              <a:schemeClr val="bg2"/>
            </a:solidFill>
            <a:ln w="12700">
              <a:solidFill>
                <a:schemeClr val="tx1"/>
              </a:solidFill>
              <a:round/>
              <a:headEnd/>
              <a:tailEnd/>
            </a:ln>
            <a:effectLst/>
          </p:spPr>
          <p:txBody>
            <a:bodyPr wrap="none" anchor="ctr"/>
            <a:lstStyle/>
            <a:p>
              <a:endParaRPr lang="en-US"/>
            </a:p>
          </p:txBody>
        </p:sp>
      </p:grpSp>
      <p:sp>
        <p:nvSpPr>
          <p:cNvPr id="504869" name="Freeform 37"/>
          <p:cNvSpPr>
            <a:spLocks/>
          </p:cNvSpPr>
          <p:nvPr/>
        </p:nvSpPr>
        <p:spPr bwMode="auto">
          <a:xfrm>
            <a:off x="4468813" y="5410200"/>
            <a:ext cx="458787" cy="382588"/>
          </a:xfrm>
          <a:custGeom>
            <a:avLst/>
            <a:gdLst/>
            <a:ahLst/>
            <a:cxnLst>
              <a:cxn ang="0">
                <a:pos x="0" y="0"/>
              </a:cxn>
              <a:cxn ang="0">
                <a:pos x="0" y="240"/>
              </a:cxn>
              <a:cxn ang="0">
                <a:pos x="288" y="240"/>
              </a:cxn>
              <a:cxn ang="0">
                <a:pos x="288" y="144"/>
              </a:cxn>
              <a:cxn ang="0">
                <a:pos x="96" y="144"/>
              </a:cxn>
              <a:cxn ang="0">
                <a:pos x="96" y="0"/>
              </a:cxn>
              <a:cxn ang="0">
                <a:pos x="0" y="0"/>
              </a:cxn>
              <a:cxn ang="0">
                <a:pos x="0" y="0"/>
              </a:cxn>
            </a:cxnLst>
            <a:rect l="0" t="0" r="r" b="b"/>
            <a:pathLst>
              <a:path w="289" h="241">
                <a:moveTo>
                  <a:pt x="0" y="0"/>
                </a:moveTo>
                <a:lnTo>
                  <a:pt x="0" y="240"/>
                </a:lnTo>
                <a:lnTo>
                  <a:pt x="288" y="240"/>
                </a:lnTo>
                <a:lnTo>
                  <a:pt x="288" y="144"/>
                </a:lnTo>
                <a:lnTo>
                  <a:pt x="96" y="144"/>
                </a:lnTo>
                <a:lnTo>
                  <a:pt x="96" y="0"/>
                </a:lnTo>
                <a:lnTo>
                  <a:pt x="0" y="0"/>
                </a:lnTo>
                <a:lnTo>
                  <a:pt x="0" y="0"/>
                </a:lnTo>
              </a:path>
            </a:pathLst>
          </a:custGeom>
          <a:gradFill rotWithShape="0">
            <a:gsLst>
              <a:gs pos="0">
                <a:schemeClr val="accent1">
                  <a:gamma/>
                  <a:shade val="69804"/>
                  <a:invGamma/>
                </a:schemeClr>
              </a:gs>
              <a:gs pos="100000">
                <a:schemeClr val="accent1"/>
              </a:gs>
            </a:gsLst>
            <a:lin ang="2700000" scaled="1"/>
          </a:gradFill>
          <a:ln w="12700" cap="rnd" cmpd="sng">
            <a:solidFill>
              <a:schemeClr val="tx1"/>
            </a:solidFill>
            <a:prstDash val="solid"/>
            <a:round/>
            <a:headEnd/>
            <a:tailEnd/>
          </a:ln>
          <a:effectLst/>
        </p:spPr>
        <p:txBody>
          <a:bodyPr/>
          <a:lstStyle/>
          <a:p>
            <a:endParaRPr lang="en-US"/>
          </a:p>
        </p:txBody>
      </p:sp>
      <p:sp>
        <p:nvSpPr>
          <p:cNvPr id="504870" name="Line 38"/>
          <p:cNvSpPr>
            <a:spLocks noChangeShapeType="1"/>
          </p:cNvSpPr>
          <p:nvPr/>
        </p:nvSpPr>
        <p:spPr bwMode="auto">
          <a:xfrm flipH="1">
            <a:off x="3402013" y="2819400"/>
            <a:ext cx="1524000" cy="1981200"/>
          </a:xfrm>
          <a:prstGeom prst="line">
            <a:avLst/>
          </a:prstGeom>
          <a:noFill/>
          <a:ln w="25400">
            <a:solidFill>
              <a:schemeClr val="accent2"/>
            </a:solidFill>
            <a:round/>
            <a:headEnd type="none" w="sm" len="sm"/>
            <a:tailEnd type="stealth" w="med" len="lg"/>
          </a:ln>
          <a:effectLst/>
        </p:spPr>
        <p:txBody>
          <a:bodyPr wrap="none" anchor="ctr"/>
          <a:lstStyle/>
          <a:p>
            <a:endParaRPr lang="en-US"/>
          </a:p>
        </p:txBody>
      </p:sp>
      <p:sp>
        <p:nvSpPr>
          <p:cNvPr id="504871" name="Line 39"/>
          <p:cNvSpPr>
            <a:spLocks noChangeShapeType="1"/>
          </p:cNvSpPr>
          <p:nvPr/>
        </p:nvSpPr>
        <p:spPr bwMode="auto">
          <a:xfrm>
            <a:off x="4926013" y="2819400"/>
            <a:ext cx="990600" cy="1981200"/>
          </a:xfrm>
          <a:prstGeom prst="line">
            <a:avLst/>
          </a:prstGeom>
          <a:noFill/>
          <a:ln w="25400">
            <a:solidFill>
              <a:schemeClr val="accent2"/>
            </a:solidFill>
            <a:round/>
            <a:headEnd type="none" w="sm" len="sm"/>
            <a:tailEnd type="stealth" w="med" len="lg"/>
          </a:ln>
          <a:effectLst/>
        </p:spPr>
        <p:txBody>
          <a:bodyPr wrap="none" anchor="ctr"/>
          <a:lstStyle/>
          <a:p>
            <a:endParaRPr lang="en-US"/>
          </a:p>
        </p:txBody>
      </p:sp>
      <p:sp>
        <p:nvSpPr>
          <p:cNvPr id="504872" name="Line 40"/>
          <p:cNvSpPr>
            <a:spLocks noChangeShapeType="1"/>
          </p:cNvSpPr>
          <p:nvPr/>
        </p:nvSpPr>
        <p:spPr bwMode="auto">
          <a:xfrm>
            <a:off x="3402013" y="4800600"/>
            <a:ext cx="1295400" cy="914400"/>
          </a:xfrm>
          <a:prstGeom prst="line">
            <a:avLst/>
          </a:prstGeom>
          <a:noFill/>
          <a:ln w="25400">
            <a:solidFill>
              <a:schemeClr val="accent2"/>
            </a:solidFill>
            <a:round/>
            <a:headEnd type="none" w="sm" len="sm"/>
            <a:tailEnd type="stealth" w="med" len="lg"/>
          </a:ln>
          <a:effectLst/>
        </p:spPr>
        <p:txBody>
          <a:bodyPr wrap="none" anchor="ctr"/>
          <a:lstStyle/>
          <a:p>
            <a:endParaRPr lang="en-US"/>
          </a:p>
        </p:txBody>
      </p:sp>
      <p:sp>
        <p:nvSpPr>
          <p:cNvPr id="504873" name="Rectangle 41"/>
          <p:cNvSpPr>
            <a:spLocks noChangeArrowheads="1"/>
          </p:cNvSpPr>
          <p:nvPr/>
        </p:nvSpPr>
        <p:spPr bwMode="auto">
          <a:xfrm>
            <a:off x="1347788" y="4090988"/>
            <a:ext cx="819150" cy="6413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b="1">
                <a:latin typeface="Times New Roman" pitchFamily="18" charset="0"/>
              </a:rPr>
              <a:t>Color</a:t>
            </a:r>
          </a:p>
          <a:p>
            <a:pPr algn="ctr" eaLnBrk="0" hangingPunct="0"/>
            <a:r>
              <a:rPr kumimoji="0" lang="en-US" altLang="ja-JP" b="1">
                <a:latin typeface="Times New Roman" pitchFamily="18" charset="0"/>
              </a:rPr>
              <a:t>Buffer</a:t>
            </a:r>
          </a:p>
        </p:txBody>
      </p:sp>
      <p:sp>
        <p:nvSpPr>
          <p:cNvPr id="504874" name="Rectangle 42"/>
          <p:cNvSpPr>
            <a:spLocks noChangeArrowheads="1"/>
          </p:cNvSpPr>
          <p:nvPr/>
        </p:nvSpPr>
        <p:spPr bwMode="auto">
          <a:xfrm>
            <a:off x="6607175" y="4090988"/>
            <a:ext cx="819150" cy="6413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b="1">
                <a:latin typeface="Times New Roman" pitchFamily="18" charset="0"/>
              </a:rPr>
              <a:t>Depth</a:t>
            </a:r>
          </a:p>
          <a:p>
            <a:pPr algn="ctr" eaLnBrk="0" hangingPunct="0"/>
            <a:r>
              <a:rPr kumimoji="0" lang="en-US" altLang="ja-JP" b="1">
                <a:latin typeface="Times New Roman" pitchFamily="18" charset="0"/>
              </a:rPr>
              <a:t>Buffer</a:t>
            </a:r>
          </a:p>
        </p:txBody>
      </p:sp>
      <p:sp>
        <p:nvSpPr>
          <p:cNvPr id="504875" name="Rectangle 43"/>
          <p:cNvSpPr>
            <a:spLocks noChangeArrowheads="1"/>
          </p:cNvSpPr>
          <p:nvPr/>
        </p:nvSpPr>
        <p:spPr bwMode="auto">
          <a:xfrm>
            <a:off x="5262563" y="5691188"/>
            <a:ext cx="920750" cy="366712"/>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b="1">
                <a:latin typeface="Times New Roman" pitchFamily="18" charset="0"/>
              </a:rPr>
              <a:t>Display</a:t>
            </a:r>
          </a:p>
        </p:txBody>
      </p:sp>
      <p:sp>
        <p:nvSpPr>
          <p:cNvPr id="504876" name="Rectangle 44"/>
          <p:cNvSpPr>
            <a:spLocks noChangeArrowheads="1"/>
          </p:cNvSpPr>
          <p:nvPr/>
        </p:nvSpPr>
        <p:spPr bwMode="auto">
          <a:xfrm>
            <a:off x="1862138" y="4449763"/>
            <a:ext cx="184150" cy="457200"/>
          </a:xfrm>
          <a:prstGeom prst="rect">
            <a:avLst/>
          </a:prstGeom>
          <a:noFill/>
          <a:ln w="9525">
            <a:noFill/>
            <a:miter lim="800000"/>
            <a:headEnd/>
            <a:tailEnd/>
          </a:ln>
          <a:effectLst/>
        </p:spPr>
        <p:txBody>
          <a:bodyPr wrap="none" lIns="92075" tIns="46038" rIns="92075" bIns="46038">
            <a:spAutoFit/>
          </a:bodyPr>
          <a:lstStyle/>
          <a:p>
            <a:pPr eaLnBrk="0" hangingPunct="0"/>
            <a:endParaRPr kumimoji="0" lang="en-US" sz="2400">
              <a:latin typeface="Times New Roman"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pPr eaLnBrk="1" hangingPunct="1"/>
            <a:r>
              <a:rPr lang="en-US" altLang="ja-JP" smtClean="0"/>
              <a:t>Transformations in OpenGL</a:t>
            </a:r>
          </a:p>
        </p:txBody>
      </p:sp>
      <p:sp>
        <p:nvSpPr>
          <p:cNvPr id="9219" name="Rectangle 5"/>
          <p:cNvSpPr>
            <a:spLocks noGrp="1" noChangeArrowheads="1"/>
          </p:cNvSpPr>
          <p:nvPr>
            <p:ph type="body" idx="1"/>
          </p:nvPr>
        </p:nvSpPr>
        <p:spPr/>
        <p:txBody>
          <a:bodyPr/>
          <a:lstStyle/>
          <a:p>
            <a:pPr eaLnBrk="1" hangingPunct="1"/>
            <a:r>
              <a:rPr lang="en-US" altLang="ja-JP" smtClean="0"/>
              <a:t>Modeling</a:t>
            </a:r>
          </a:p>
          <a:p>
            <a:pPr eaLnBrk="1" hangingPunct="1"/>
            <a:r>
              <a:rPr lang="en-US" altLang="ja-JP" smtClean="0"/>
              <a:t>Viewing</a:t>
            </a:r>
          </a:p>
          <a:p>
            <a:pPr lvl="1" eaLnBrk="1" hangingPunct="1"/>
            <a:r>
              <a:rPr lang="en-US" altLang="ja-JP" smtClean="0"/>
              <a:t>orient camera</a:t>
            </a:r>
          </a:p>
          <a:p>
            <a:pPr lvl="1" eaLnBrk="1" hangingPunct="1"/>
            <a:r>
              <a:rPr lang="en-US" altLang="ja-JP" smtClean="0"/>
              <a:t>projection</a:t>
            </a:r>
          </a:p>
          <a:p>
            <a:pPr eaLnBrk="1" hangingPunct="1"/>
            <a:r>
              <a:rPr lang="en-US" altLang="ja-JP" smtClean="0"/>
              <a:t>Animation</a:t>
            </a:r>
          </a:p>
          <a:p>
            <a:pPr eaLnBrk="1" hangingPunct="1"/>
            <a:r>
              <a:rPr lang="en-US" altLang="ja-JP" smtClean="0"/>
              <a:t>Map to screen</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4" name="Rectangle 4"/>
          <p:cNvSpPr>
            <a:spLocks noGrp="1" noChangeArrowheads="1"/>
          </p:cNvSpPr>
          <p:nvPr>
            <p:ph type="title"/>
          </p:nvPr>
        </p:nvSpPr>
        <p:spPr/>
        <p:txBody>
          <a:bodyPr/>
          <a:lstStyle/>
          <a:p>
            <a:r>
              <a:rPr lang="en-US" altLang="ja-JP"/>
              <a:t>Depth Buffering Using OpenGL</a:t>
            </a:r>
          </a:p>
        </p:txBody>
      </p:sp>
      <p:sp>
        <p:nvSpPr>
          <p:cNvPr id="506885" name="Rectangle 5"/>
          <p:cNvSpPr>
            <a:spLocks noGrp="1" noChangeArrowheads="1"/>
          </p:cNvSpPr>
          <p:nvPr>
            <p:ph type="body" idx="1"/>
          </p:nvPr>
        </p:nvSpPr>
        <p:spPr/>
        <p:txBody>
          <a:bodyPr/>
          <a:lstStyle/>
          <a:p>
            <a:pPr>
              <a:lnSpc>
                <a:spcPct val="90000"/>
              </a:lnSpc>
            </a:pPr>
            <a:r>
              <a:rPr lang="en-US" altLang="ja-JP" sz="2600"/>
              <a:t>Request a depth buffer</a:t>
            </a:r>
          </a:p>
          <a:p>
            <a:pPr lvl="1">
              <a:lnSpc>
                <a:spcPct val="90000"/>
              </a:lnSpc>
              <a:buFont typeface="Wingdings" pitchFamily="2" charset="2"/>
              <a:buNone/>
            </a:pPr>
            <a:r>
              <a:rPr lang="en-US" altLang="ja-JP" sz="2200" b="1">
                <a:solidFill>
                  <a:schemeClr val="accent2"/>
                </a:solidFill>
                <a:latin typeface="Courier New" pitchFamily="49" charset="0"/>
              </a:rPr>
              <a:t>glutInitDisplayMode( </a:t>
            </a:r>
            <a:r>
              <a:rPr lang="en-US" altLang="ja-JP" sz="2200" b="1" i="1">
                <a:solidFill>
                  <a:schemeClr val="accent2"/>
                </a:solidFill>
                <a:latin typeface="Courier New" pitchFamily="49" charset="0"/>
              </a:rPr>
              <a:t>GLUT_RGB</a:t>
            </a:r>
            <a:r>
              <a:rPr lang="en-US" altLang="ja-JP" sz="2200" b="1">
                <a:solidFill>
                  <a:schemeClr val="accent2"/>
                </a:solidFill>
                <a:latin typeface="Courier New" pitchFamily="49" charset="0"/>
              </a:rPr>
              <a:t> |</a:t>
            </a:r>
            <a:br>
              <a:rPr lang="en-US" altLang="ja-JP" sz="2200" b="1">
                <a:solidFill>
                  <a:schemeClr val="accent2"/>
                </a:solidFill>
                <a:latin typeface="Courier New" pitchFamily="49" charset="0"/>
              </a:rPr>
            </a:br>
            <a:r>
              <a:rPr lang="en-US" altLang="ja-JP" sz="2200" b="1">
                <a:solidFill>
                  <a:schemeClr val="accent2"/>
                </a:solidFill>
                <a:latin typeface="Courier New" pitchFamily="49" charset="0"/>
              </a:rPr>
              <a:t>				  </a:t>
            </a:r>
            <a:r>
              <a:rPr lang="en-US" altLang="ja-JP" sz="2200" b="1" i="1">
                <a:solidFill>
                  <a:schemeClr val="accent2"/>
                </a:solidFill>
                <a:latin typeface="Courier New" pitchFamily="49" charset="0"/>
              </a:rPr>
              <a:t>GLUT_DOUBLE</a:t>
            </a:r>
            <a:r>
              <a:rPr lang="en-US" altLang="ja-JP" sz="2200" b="1">
                <a:solidFill>
                  <a:schemeClr val="accent2"/>
                </a:solidFill>
                <a:latin typeface="Courier New" pitchFamily="49" charset="0"/>
              </a:rPr>
              <a:t> |</a:t>
            </a:r>
            <a:br>
              <a:rPr lang="en-US" altLang="ja-JP" sz="2200" b="1">
                <a:solidFill>
                  <a:schemeClr val="accent2"/>
                </a:solidFill>
                <a:latin typeface="Courier New" pitchFamily="49" charset="0"/>
              </a:rPr>
            </a:br>
            <a:r>
              <a:rPr lang="en-US" altLang="ja-JP" sz="2200" b="1">
                <a:solidFill>
                  <a:schemeClr val="accent2"/>
                </a:solidFill>
                <a:latin typeface="Courier New" pitchFamily="49" charset="0"/>
              </a:rPr>
              <a:t>				  </a:t>
            </a:r>
            <a:r>
              <a:rPr lang="en-US" altLang="ja-JP" sz="2200" b="1" i="1">
                <a:solidFill>
                  <a:schemeClr val="accent2"/>
                </a:solidFill>
                <a:latin typeface="Courier New" pitchFamily="49" charset="0"/>
              </a:rPr>
              <a:t>GLUT_DEPTH</a:t>
            </a:r>
            <a:r>
              <a:rPr lang="en-US" altLang="ja-JP" sz="2200" b="1">
                <a:solidFill>
                  <a:schemeClr val="accent2"/>
                </a:solidFill>
                <a:latin typeface="Courier New" pitchFamily="49" charset="0"/>
              </a:rPr>
              <a:t> );</a:t>
            </a:r>
          </a:p>
          <a:p>
            <a:pPr>
              <a:lnSpc>
                <a:spcPct val="90000"/>
              </a:lnSpc>
            </a:pPr>
            <a:r>
              <a:rPr lang="en-US" altLang="ja-JP" sz="2600"/>
              <a:t>Enable depth buffering</a:t>
            </a:r>
          </a:p>
          <a:p>
            <a:pPr lvl="1">
              <a:lnSpc>
                <a:spcPct val="90000"/>
              </a:lnSpc>
              <a:buFont typeface="Wingdings" pitchFamily="2" charset="2"/>
              <a:buNone/>
            </a:pPr>
            <a:r>
              <a:rPr lang="en-US" altLang="ja-JP" sz="2200" b="1">
                <a:solidFill>
                  <a:schemeClr val="accent2"/>
                </a:solidFill>
                <a:latin typeface="Courier New" pitchFamily="49" charset="0"/>
              </a:rPr>
              <a:t>glEnable( </a:t>
            </a:r>
            <a:r>
              <a:rPr lang="en-US" altLang="ja-JP" sz="2200" b="1" i="1">
                <a:solidFill>
                  <a:schemeClr val="accent2"/>
                </a:solidFill>
                <a:latin typeface="Courier New" pitchFamily="49" charset="0"/>
              </a:rPr>
              <a:t>GL_DEPTH_TEST</a:t>
            </a:r>
            <a:r>
              <a:rPr lang="en-US" altLang="ja-JP" sz="2200" b="1">
                <a:solidFill>
                  <a:schemeClr val="accent2"/>
                </a:solidFill>
                <a:latin typeface="Courier New" pitchFamily="49" charset="0"/>
              </a:rPr>
              <a:t> );</a:t>
            </a:r>
          </a:p>
          <a:p>
            <a:pPr>
              <a:lnSpc>
                <a:spcPct val="90000"/>
              </a:lnSpc>
            </a:pPr>
            <a:r>
              <a:rPr lang="en-US" altLang="ja-JP" sz="2600"/>
              <a:t>Clear color and depth buffers</a:t>
            </a:r>
          </a:p>
          <a:p>
            <a:pPr lvl="1">
              <a:lnSpc>
                <a:spcPct val="90000"/>
              </a:lnSpc>
              <a:buFont typeface="Wingdings" pitchFamily="2" charset="2"/>
              <a:buNone/>
            </a:pPr>
            <a:r>
              <a:rPr lang="en-US" altLang="ja-JP" sz="2200" b="1">
                <a:solidFill>
                  <a:schemeClr val="accent2"/>
                </a:solidFill>
                <a:latin typeface="Courier New" pitchFamily="49" charset="0"/>
              </a:rPr>
              <a:t>glClear( </a:t>
            </a:r>
            <a:r>
              <a:rPr lang="en-US" altLang="ja-JP" sz="2200" b="1" i="1">
                <a:solidFill>
                  <a:schemeClr val="accent2"/>
                </a:solidFill>
                <a:latin typeface="Courier New" pitchFamily="49" charset="0"/>
              </a:rPr>
              <a:t>GL_COLOR_BUFFER_BIT</a:t>
            </a:r>
            <a:r>
              <a:rPr lang="en-US" altLang="ja-JP" sz="2200" b="1">
                <a:solidFill>
                  <a:schemeClr val="accent2"/>
                </a:solidFill>
                <a:latin typeface="Courier New" pitchFamily="49" charset="0"/>
              </a:rPr>
              <a:t> |</a:t>
            </a:r>
            <a:br>
              <a:rPr lang="en-US" altLang="ja-JP" sz="2200" b="1">
                <a:solidFill>
                  <a:schemeClr val="accent2"/>
                </a:solidFill>
                <a:latin typeface="Courier New" pitchFamily="49" charset="0"/>
              </a:rPr>
            </a:br>
            <a:r>
              <a:rPr lang="en-US" altLang="ja-JP" sz="2200" b="1">
                <a:solidFill>
                  <a:schemeClr val="accent2"/>
                </a:solidFill>
                <a:latin typeface="Courier New" pitchFamily="49" charset="0"/>
              </a:rPr>
              <a:t>		 </a:t>
            </a:r>
            <a:r>
              <a:rPr lang="en-US" altLang="ja-JP" sz="2200" b="1" i="1">
                <a:solidFill>
                  <a:schemeClr val="accent2"/>
                </a:solidFill>
                <a:latin typeface="Courier New" pitchFamily="49" charset="0"/>
              </a:rPr>
              <a:t>GL_DEPTH_BUFFER_BIT</a:t>
            </a:r>
            <a:r>
              <a:rPr lang="en-US" altLang="ja-JP" sz="2200" b="1">
                <a:solidFill>
                  <a:schemeClr val="accent2"/>
                </a:solidFill>
                <a:latin typeface="Courier New" pitchFamily="49" charset="0"/>
              </a:rPr>
              <a:t> );</a:t>
            </a:r>
          </a:p>
          <a:p>
            <a:pPr>
              <a:lnSpc>
                <a:spcPct val="90000"/>
              </a:lnSpc>
            </a:pPr>
            <a:r>
              <a:rPr lang="en-US" altLang="ja-JP" sz="2600"/>
              <a:t>Render scene</a:t>
            </a:r>
          </a:p>
          <a:p>
            <a:pPr>
              <a:lnSpc>
                <a:spcPct val="90000"/>
              </a:lnSpc>
            </a:pPr>
            <a:r>
              <a:rPr lang="en-US" altLang="ja-JP" sz="2600"/>
              <a:t>Swap color buffers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8"/>
          <p:cNvSpPr>
            <a:spLocks noGrp="1" noChangeArrowheads="1"/>
          </p:cNvSpPr>
          <p:nvPr>
            <p:ph type="title"/>
          </p:nvPr>
        </p:nvSpPr>
        <p:spPr/>
        <p:txBody>
          <a:bodyPr/>
          <a:lstStyle/>
          <a:p>
            <a:pPr eaLnBrk="1" hangingPunct="1"/>
            <a:r>
              <a:rPr lang="en-US" altLang="ja-JP" smtClean="0"/>
              <a:t>Camera Analogy</a:t>
            </a:r>
          </a:p>
        </p:txBody>
      </p:sp>
      <p:sp>
        <p:nvSpPr>
          <p:cNvPr id="10243" name="Rectangle 29"/>
          <p:cNvSpPr>
            <a:spLocks noGrp="1" noChangeArrowheads="1"/>
          </p:cNvSpPr>
          <p:nvPr>
            <p:ph type="body" idx="1"/>
          </p:nvPr>
        </p:nvSpPr>
        <p:spPr/>
        <p:txBody>
          <a:bodyPr/>
          <a:lstStyle/>
          <a:p>
            <a:pPr eaLnBrk="1" hangingPunct="1"/>
            <a:r>
              <a:rPr lang="en-US" altLang="ja-JP" smtClean="0"/>
              <a:t>3D is just like taking a photograph (lots of photographs!)</a:t>
            </a:r>
          </a:p>
        </p:txBody>
      </p:sp>
      <p:grpSp>
        <p:nvGrpSpPr>
          <p:cNvPr id="10244" name="Group 4"/>
          <p:cNvGrpSpPr>
            <a:grpSpLocks/>
          </p:cNvGrpSpPr>
          <p:nvPr/>
        </p:nvGrpSpPr>
        <p:grpSpPr bwMode="auto">
          <a:xfrm>
            <a:off x="2057400" y="3962400"/>
            <a:ext cx="1754188" cy="2211388"/>
            <a:chOff x="1296" y="2496"/>
            <a:chExt cx="1105" cy="1393"/>
          </a:xfrm>
        </p:grpSpPr>
        <p:sp>
          <p:nvSpPr>
            <p:cNvPr id="10311" name="Rectangle 5"/>
            <p:cNvSpPr>
              <a:spLocks noChangeArrowheads="1"/>
            </p:cNvSpPr>
            <p:nvPr/>
          </p:nvSpPr>
          <p:spPr bwMode="auto">
            <a:xfrm>
              <a:off x="1444" y="2596"/>
              <a:ext cx="520" cy="328"/>
            </a:xfrm>
            <a:prstGeom prst="rect">
              <a:avLst/>
            </a:prstGeom>
            <a:solidFill>
              <a:srgbClr val="3366FF"/>
            </a:solidFill>
            <a:ln w="12700">
              <a:solidFill>
                <a:schemeClr val="tx1"/>
              </a:solidFill>
              <a:miter lim="800000"/>
              <a:headEnd/>
              <a:tailEnd/>
            </a:ln>
          </p:spPr>
          <p:txBody>
            <a:bodyPr wrap="none" anchor="ctr"/>
            <a:lstStyle/>
            <a:p>
              <a:endParaRPr lang="ja-JP" altLang="en-US"/>
            </a:p>
          </p:txBody>
        </p:sp>
        <p:sp>
          <p:nvSpPr>
            <p:cNvPr id="10312" name="Freeform 6"/>
            <p:cNvSpPr>
              <a:spLocks/>
            </p:cNvSpPr>
            <p:nvPr/>
          </p:nvSpPr>
          <p:spPr bwMode="auto">
            <a:xfrm>
              <a:off x="1584" y="2496"/>
              <a:ext cx="241" cy="97"/>
            </a:xfrm>
            <a:custGeom>
              <a:avLst/>
              <a:gdLst>
                <a:gd name="T0" fmla="*/ 0 w 241"/>
                <a:gd name="T1" fmla="*/ 96 h 97"/>
                <a:gd name="T2" fmla="*/ 48 w 241"/>
                <a:gd name="T3" fmla="*/ 0 h 97"/>
                <a:gd name="T4" fmla="*/ 192 w 241"/>
                <a:gd name="T5" fmla="*/ 0 h 97"/>
                <a:gd name="T6" fmla="*/ 240 w 241"/>
                <a:gd name="T7" fmla="*/ 96 h 97"/>
                <a:gd name="T8" fmla="*/ 0 w 241"/>
                <a:gd name="T9" fmla="*/ 96 h 97"/>
                <a:gd name="T10" fmla="*/ 0 60000 65536"/>
                <a:gd name="T11" fmla="*/ 0 60000 65536"/>
                <a:gd name="T12" fmla="*/ 0 60000 65536"/>
                <a:gd name="T13" fmla="*/ 0 60000 65536"/>
                <a:gd name="T14" fmla="*/ 0 60000 65536"/>
                <a:gd name="T15" fmla="*/ 0 w 241"/>
                <a:gd name="T16" fmla="*/ 0 h 97"/>
                <a:gd name="T17" fmla="*/ 241 w 241"/>
                <a:gd name="T18" fmla="*/ 97 h 97"/>
              </a:gdLst>
              <a:ahLst/>
              <a:cxnLst>
                <a:cxn ang="T10">
                  <a:pos x="T0" y="T1"/>
                </a:cxn>
                <a:cxn ang="T11">
                  <a:pos x="T2" y="T3"/>
                </a:cxn>
                <a:cxn ang="T12">
                  <a:pos x="T4" y="T5"/>
                </a:cxn>
                <a:cxn ang="T13">
                  <a:pos x="T6" y="T7"/>
                </a:cxn>
                <a:cxn ang="T14">
                  <a:pos x="T8" y="T9"/>
                </a:cxn>
              </a:cxnLst>
              <a:rect l="T15" t="T16" r="T17" b="T18"/>
              <a:pathLst>
                <a:path w="241" h="97">
                  <a:moveTo>
                    <a:pt x="0" y="96"/>
                  </a:moveTo>
                  <a:lnTo>
                    <a:pt x="48" y="0"/>
                  </a:lnTo>
                  <a:lnTo>
                    <a:pt x="192" y="0"/>
                  </a:lnTo>
                  <a:lnTo>
                    <a:pt x="240" y="96"/>
                  </a:lnTo>
                  <a:lnTo>
                    <a:pt x="0" y="96"/>
                  </a:lnTo>
                </a:path>
              </a:pathLst>
            </a:custGeom>
            <a:solidFill>
              <a:srgbClr val="3366FF"/>
            </a:solidFill>
            <a:ln w="12700" cap="rnd">
              <a:solidFill>
                <a:schemeClr val="tx1"/>
              </a:solidFill>
              <a:round/>
              <a:headEnd/>
              <a:tailEnd/>
            </a:ln>
          </p:spPr>
          <p:txBody>
            <a:bodyPr/>
            <a:lstStyle/>
            <a:p>
              <a:endParaRPr lang="ja-JP" altLang="en-US"/>
            </a:p>
          </p:txBody>
        </p:sp>
        <p:sp>
          <p:nvSpPr>
            <p:cNvPr id="10313" name="Rectangle 7"/>
            <p:cNvSpPr>
              <a:spLocks noChangeArrowheads="1"/>
            </p:cNvSpPr>
            <p:nvPr/>
          </p:nvSpPr>
          <p:spPr bwMode="auto">
            <a:xfrm>
              <a:off x="1684" y="2548"/>
              <a:ext cx="40" cy="40"/>
            </a:xfrm>
            <a:prstGeom prst="rect">
              <a:avLst/>
            </a:prstGeom>
            <a:solidFill>
              <a:srgbClr val="FFFFFF"/>
            </a:solidFill>
            <a:ln w="12700">
              <a:solidFill>
                <a:schemeClr val="tx1"/>
              </a:solidFill>
              <a:miter lim="800000"/>
              <a:headEnd/>
              <a:tailEnd/>
            </a:ln>
          </p:spPr>
          <p:txBody>
            <a:bodyPr wrap="none" anchor="ctr"/>
            <a:lstStyle/>
            <a:p>
              <a:endParaRPr lang="ja-JP" altLang="en-US"/>
            </a:p>
          </p:txBody>
        </p:sp>
        <p:sp>
          <p:nvSpPr>
            <p:cNvPr id="441352" name="Oval 8"/>
            <p:cNvSpPr>
              <a:spLocks noChangeArrowheads="1"/>
            </p:cNvSpPr>
            <p:nvPr/>
          </p:nvSpPr>
          <p:spPr bwMode="auto">
            <a:xfrm>
              <a:off x="1588" y="2644"/>
              <a:ext cx="232" cy="232"/>
            </a:xfrm>
            <a:prstGeom prst="ellipse">
              <a:avLst/>
            </a:prstGeom>
            <a:gradFill rotWithShape="0">
              <a:gsLst>
                <a:gs pos="0">
                  <a:schemeClr val="accent1"/>
                </a:gs>
                <a:gs pos="100000">
                  <a:schemeClr val="accent1">
                    <a:gamma/>
                    <a:shade val="69804"/>
                    <a:invGamma/>
                  </a:schemeClr>
                </a:gs>
              </a:gsLst>
              <a:lin ang="18900000" scaled="1"/>
            </a:gradFill>
            <a:ln w="12700">
              <a:solidFill>
                <a:schemeClr val="tx1"/>
              </a:solidFill>
              <a:round/>
              <a:headEnd/>
              <a:tailEnd/>
            </a:ln>
            <a:effectLst/>
          </p:spPr>
          <p:txBody>
            <a:bodyPr wrap="none" anchor="ctr"/>
            <a:lstStyle/>
            <a:p>
              <a:pPr>
                <a:defRPr/>
              </a:pPr>
              <a:endParaRPr lang="ja-JP" altLang="en-US">
                <a:ea typeface="ＭＳ Ｐゴシック" pitchFamily="50" charset="-128"/>
              </a:endParaRPr>
            </a:p>
          </p:txBody>
        </p:sp>
        <p:sp>
          <p:nvSpPr>
            <p:cNvPr id="10315" name="Oval 9"/>
            <p:cNvSpPr>
              <a:spLocks noChangeArrowheads="1"/>
            </p:cNvSpPr>
            <p:nvPr/>
          </p:nvSpPr>
          <p:spPr bwMode="auto">
            <a:xfrm>
              <a:off x="1636" y="2692"/>
              <a:ext cx="136" cy="136"/>
            </a:xfrm>
            <a:prstGeom prst="ellipse">
              <a:avLst/>
            </a:prstGeom>
            <a:solidFill>
              <a:srgbClr val="FFFFFF"/>
            </a:solidFill>
            <a:ln w="12700">
              <a:solidFill>
                <a:schemeClr val="tx1"/>
              </a:solidFill>
              <a:round/>
              <a:headEnd/>
              <a:tailEnd/>
            </a:ln>
          </p:spPr>
          <p:txBody>
            <a:bodyPr wrap="none" anchor="ctr"/>
            <a:lstStyle/>
            <a:p>
              <a:endParaRPr lang="ja-JP" altLang="en-US"/>
            </a:p>
          </p:txBody>
        </p:sp>
        <p:sp>
          <p:nvSpPr>
            <p:cNvPr id="10316" name="Rectangle 10"/>
            <p:cNvSpPr>
              <a:spLocks noChangeArrowheads="1"/>
            </p:cNvSpPr>
            <p:nvPr/>
          </p:nvSpPr>
          <p:spPr bwMode="auto">
            <a:xfrm>
              <a:off x="1492" y="2548"/>
              <a:ext cx="40" cy="40"/>
            </a:xfrm>
            <a:prstGeom prst="rect">
              <a:avLst/>
            </a:prstGeom>
            <a:solidFill>
              <a:srgbClr val="FFFFFF"/>
            </a:solidFill>
            <a:ln w="12700">
              <a:solidFill>
                <a:schemeClr val="tx1"/>
              </a:solidFill>
              <a:miter lim="800000"/>
              <a:headEnd/>
              <a:tailEnd/>
            </a:ln>
          </p:spPr>
          <p:txBody>
            <a:bodyPr wrap="none" anchor="ctr"/>
            <a:lstStyle/>
            <a:p>
              <a:endParaRPr lang="ja-JP" altLang="en-US"/>
            </a:p>
          </p:txBody>
        </p:sp>
        <p:sp>
          <p:nvSpPr>
            <p:cNvPr id="10317" name="Rectangle 11"/>
            <p:cNvSpPr>
              <a:spLocks noChangeArrowheads="1"/>
            </p:cNvSpPr>
            <p:nvPr/>
          </p:nvSpPr>
          <p:spPr bwMode="auto">
            <a:xfrm>
              <a:off x="1588" y="2932"/>
              <a:ext cx="232" cy="40"/>
            </a:xfrm>
            <a:prstGeom prst="rect">
              <a:avLst/>
            </a:prstGeom>
            <a:solidFill>
              <a:schemeClr val="bg1"/>
            </a:solidFill>
            <a:ln w="12700">
              <a:solidFill>
                <a:schemeClr val="tx1"/>
              </a:solidFill>
              <a:miter lim="800000"/>
              <a:headEnd/>
              <a:tailEnd/>
            </a:ln>
          </p:spPr>
          <p:txBody>
            <a:bodyPr wrap="none" anchor="ctr"/>
            <a:lstStyle/>
            <a:p>
              <a:endParaRPr lang="ja-JP" altLang="en-US"/>
            </a:p>
          </p:txBody>
        </p:sp>
        <p:sp>
          <p:nvSpPr>
            <p:cNvPr id="10318" name="Freeform 12"/>
            <p:cNvSpPr>
              <a:spLocks/>
            </p:cNvSpPr>
            <p:nvPr/>
          </p:nvSpPr>
          <p:spPr bwMode="auto">
            <a:xfrm>
              <a:off x="1728" y="2976"/>
              <a:ext cx="673" cy="673"/>
            </a:xfrm>
            <a:custGeom>
              <a:avLst/>
              <a:gdLst>
                <a:gd name="T0" fmla="*/ 0 w 673"/>
                <a:gd name="T1" fmla="*/ 0 h 673"/>
                <a:gd name="T2" fmla="*/ 672 w 673"/>
                <a:gd name="T3" fmla="*/ 672 h 673"/>
                <a:gd name="T4" fmla="*/ 624 w 673"/>
                <a:gd name="T5" fmla="*/ 672 h 673"/>
                <a:gd name="T6" fmla="*/ 0 w 673"/>
                <a:gd name="T7" fmla="*/ 48 h 673"/>
                <a:gd name="T8" fmla="*/ 0 w 673"/>
                <a:gd name="T9" fmla="*/ 0 h 673"/>
                <a:gd name="T10" fmla="*/ 0 60000 65536"/>
                <a:gd name="T11" fmla="*/ 0 60000 65536"/>
                <a:gd name="T12" fmla="*/ 0 60000 65536"/>
                <a:gd name="T13" fmla="*/ 0 60000 65536"/>
                <a:gd name="T14" fmla="*/ 0 60000 65536"/>
                <a:gd name="T15" fmla="*/ 0 w 673"/>
                <a:gd name="T16" fmla="*/ 0 h 673"/>
                <a:gd name="T17" fmla="*/ 673 w 673"/>
                <a:gd name="T18" fmla="*/ 673 h 673"/>
              </a:gdLst>
              <a:ahLst/>
              <a:cxnLst>
                <a:cxn ang="T10">
                  <a:pos x="T0" y="T1"/>
                </a:cxn>
                <a:cxn ang="T11">
                  <a:pos x="T2" y="T3"/>
                </a:cxn>
                <a:cxn ang="T12">
                  <a:pos x="T4" y="T5"/>
                </a:cxn>
                <a:cxn ang="T13">
                  <a:pos x="T6" y="T7"/>
                </a:cxn>
                <a:cxn ang="T14">
                  <a:pos x="T8" y="T9"/>
                </a:cxn>
              </a:cxnLst>
              <a:rect l="T15" t="T16" r="T17" b="T18"/>
              <a:pathLst>
                <a:path w="673" h="673">
                  <a:moveTo>
                    <a:pt x="0" y="0"/>
                  </a:moveTo>
                  <a:lnTo>
                    <a:pt x="672" y="672"/>
                  </a:lnTo>
                  <a:lnTo>
                    <a:pt x="624" y="672"/>
                  </a:lnTo>
                  <a:lnTo>
                    <a:pt x="0" y="48"/>
                  </a:lnTo>
                  <a:lnTo>
                    <a:pt x="0" y="0"/>
                  </a:lnTo>
                </a:path>
              </a:pathLst>
            </a:custGeom>
            <a:solidFill>
              <a:schemeClr val="bg1"/>
            </a:solidFill>
            <a:ln w="12700" cap="rnd">
              <a:solidFill>
                <a:schemeClr val="tx1"/>
              </a:solidFill>
              <a:round/>
              <a:headEnd/>
              <a:tailEnd/>
            </a:ln>
          </p:spPr>
          <p:txBody>
            <a:bodyPr/>
            <a:lstStyle/>
            <a:p>
              <a:endParaRPr lang="ja-JP" altLang="en-US"/>
            </a:p>
          </p:txBody>
        </p:sp>
        <p:sp>
          <p:nvSpPr>
            <p:cNvPr id="10319" name="Freeform 13"/>
            <p:cNvSpPr>
              <a:spLocks/>
            </p:cNvSpPr>
            <p:nvPr/>
          </p:nvSpPr>
          <p:spPr bwMode="auto">
            <a:xfrm>
              <a:off x="1296" y="2976"/>
              <a:ext cx="433" cy="721"/>
            </a:xfrm>
            <a:custGeom>
              <a:avLst/>
              <a:gdLst>
                <a:gd name="T0" fmla="*/ 384 w 433"/>
                <a:gd name="T1" fmla="*/ 0 h 721"/>
                <a:gd name="T2" fmla="*/ 0 w 433"/>
                <a:gd name="T3" fmla="*/ 720 h 721"/>
                <a:gd name="T4" fmla="*/ 48 w 433"/>
                <a:gd name="T5" fmla="*/ 720 h 721"/>
                <a:gd name="T6" fmla="*/ 432 w 433"/>
                <a:gd name="T7" fmla="*/ 0 h 721"/>
                <a:gd name="T8" fmla="*/ 384 w 433"/>
                <a:gd name="T9" fmla="*/ 0 h 721"/>
                <a:gd name="T10" fmla="*/ 0 60000 65536"/>
                <a:gd name="T11" fmla="*/ 0 60000 65536"/>
                <a:gd name="T12" fmla="*/ 0 60000 65536"/>
                <a:gd name="T13" fmla="*/ 0 60000 65536"/>
                <a:gd name="T14" fmla="*/ 0 60000 65536"/>
                <a:gd name="T15" fmla="*/ 0 w 433"/>
                <a:gd name="T16" fmla="*/ 0 h 721"/>
                <a:gd name="T17" fmla="*/ 433 w 433"/>
                <a:gd name="T18" fmla="*/ 721 h 721"/>
              </a:gdLst>
              <a:ahLst/>
              <a:cxnLst>
                <a:cxn ang="T10">
                  <a:pos x="T0" y="T1"/>
                </a:cxn>
                <a:cxn ang="T11">
                  <a:pos x="T2" y="T3"/>
                </a:cxn>
                <a:cxn ang="T12">
                  <a:pos x="T4" y="T5"/>
                </a:cxn>
                <a:cxn ang="T13">
                  <a:pos x="T6" y="T7"/>
                </a:cxn>
                <a:cxn ang="T14">
                  <a:pos x="T8" y="T9"/>
                </a:cxn>
              </a:cxnLst>
              <a:rect l="T15" t="T16" r="T17" b="T18"/>
              <a:pathLst>
                <a:path w="433" h="721">
                  <a:moveTo>
                    <a:pt x="384" y="0"/>
                  </a:moveTo>
                  <a:lnTo>
                    <a:pt x="0" y="720"/>
                  </a:lnTo>
                  <a:lnTo>
                    <a:pt x="48" y="720"/>
                  </a:lnTo>
                  <a:lnTo>
                    <a:pt x="432" y="0"/>
                  </a:lnTo>
                  <a:lnTo>
                    <a:pt x="384" y="0"/>
                  </a:lnTo>
                </a:path>
              </a:pathLst>
            </a:custGeom>
            <a:solidFill>
              <a:schemeClr val="bg1"/>
            </a:solidFill>
            <a:ln w="12700" cap="rnd">
              <a:solidFill>
                <a:schemeClr val="tx1"/>
              </a:solidFill>
              <a:round/>
              <a:headEnd/>
              <a:tailEnd/>
            </a:ln>
          </p:spPr>
          <p:txBody>
            <a:bodyPr/>
            <a:lstStyle/>
            <a:p>
              <a:endParaRPr lang="ja-JP" altLang="en-US"/>
            </a:p>
          </p:txBody>
        </p:sp>
        <p:sp>
          <p:nvSpPr>
            <p:cNvPr id="10320" name="Freeform 14"/>
            <p:cNvSpPr>
              <a:spLocks/>
            </p:cNvSpPr>
            <p:nvPr/>
          </p:nvSpPr>
          <p:spPr bwMode="auto">
            <a:xfrm>
              <a:off x="1680" y="2976"/>
              <a:ext cx="337" cy="913"/>
            </a:xfrm>
            <a:custGeom>
              <a:avLst/>
              <a:gdLst>
                <a:gd name="T0" fmla="*/ 0 w 337"/>
                <a:gd name="T1" fmla="*/ 0 h 913"/>
                <a:gd name="T2" fmla="*/ 288 w 337"/>
                <a:gd name="T3" fmla="*/ 912 h 913"/>
                <a:gd name="T4" fmla="*/ 336 w 337"/>
                <a:gd name="T5" fmla="*/ 912 h 913"/>
                <a:gd name="T6" fmla="*/ 48 w 337"/>
                <a:gd name="T7" fmla="*/ 0 h 913"/>
                <a:gd name="T8" fmla="*/ 0 w 337"/>
                <a:gd name="T9" fmla="*/ 0 h 913"/>
                <a:gd name="T10" fmla="*/ 0 60000 65536"/>
                <a:gd name="T11" fmla="*/ 0 60000 65536"/>
                <a:gd name="T12" fmla="*/ 0 60000 65536"/>
                <a:gd name="T13" fmla="*/ 0 60000 65536"/>
                <a:gd name="T14" fmla="*/ 0 60000 65536"/>
                <a:gd name="T15" fmla="*/ 0 w 337"/>
                <a:gd name="T16" fmla="*/ 0 h 913"/>
                <a:gd name="T17" fmla="*/ 337 w 337"/>
                <a:gd name="T18" fmla="*/ 913 h 913"/>
              </a:gdLst>
              <a:ahLst/>
              <a:cxnLst>
                <a:cxn ang="T10">
                  <a:pos x="T0" y="T1"/>
                </a:cxn>
                <a:cxn ang="T11">
                  <a:pos x="T2" y="T3"/>
                </a:cxn>
                <a:cxn ang="T12">
                  <a:pos x="T4" y="T5"/>
                </a:cxn>
                <a:cxn ang="T13">
                  <a:pos x="T6" y="T7"/>
                </a:cxn>
                <a:cxn ang="T14">
                  <a:pos x="T8" y="T9"/>
                </a:cxn>
              </a:cxnLst>
              <a:rect l="T15" t="T16" r="T17" b="T18"/>
              <a:pathLst>
                <a:path w="337" h="913">
                  <a:moveTo>
                    <a:pt x="0" y="0"/>
                  </a:moveTo>
                  <a:lnTo>
                    <a:pt x="288" y="912"/>
                  </a:lnTo>
                  <a:lnTo>
                    <a:pt x="336" y="912"/>
                  </a:lnTo>
                  <a:lnTo>
                    <a:pt x="48" y="0"/>
                  </a:lnTo>
                  <a:lnTo>
                    <a:pt x="0" y="0"/>
                  </a:lnTo>
                </a:path>
              </a:pathLst>
            </a:custGeom>
            <a:solidFill>
              <a:schemeClr val="bg1"/>
            </a:solidFill>
            <a:ln w="12700" cap="rnd">
              <a:solidFill>
                <a:schemeClr val="tx1"/>
              </a:solidFill>
              <a:round/>
              <a:headEnd/>
              <a:tailEnd/>
            </a:ln>
          </p:spPr>
          <p:txBody>
            <a:bodyPr/>
            <a:lstStyle/>
            <a:p>
              <a:endParaRPr lang="ja-JP" altLang="en-US"/>
            </a:p>
          </p:txBody>
        </p:sp>
      </p:grpSp>
      <p:sp>
        <p:nvSpPr>
          <p:cNvPr id="10245" name="Rectangle 15"/>
          <p:cNvSpPr>
            <a:spLocks noChangeArrowheads="1"/>
          </p:cNvSpPr>
          <p:nvPr/>
        </p:nvSpPr>
        <p:spPr bwMode="auto">
          <a:xfrm>
            <a:off x="822325" y="4098925"/>
            <a:ext cx="1252538" cy="457200"/>
          </a:xfrm>
          <a:prstGeom prst="rect">
            <a:avLst/>
          </a:prstGeom>
          <a:noFill/>
          <a:ln w="9525">
            <a:noFill/>
            <a:miter lim="800000"/>
            <a:headEnd/>
            <a:tailEnd/>
          </a:ln>
        </p:spPr>
        <p:txBody>
          <a:bodyPr wrap="none" lIns="92075" tIns="46038" rIns="92075" bIns="46038">
            <a:spAutoFit/>
          </a:bodyPr>
          <a:lstStyle/>
          <a:p>
            <a:pPr eaLnBrk="0" hangingPunct="0"/>
            <a:r>
              <a:rPr kumimoji="0" lang="en-US" altLang="ja-JP" sz="2400" b="1">
                <a:latin typeface="Arial" pitchFamily="34" charset="0"/>
              </a:rPr>
              <a:t>camera</a:t>
            </a:r>
          </a:p>
        </p:txBody>
      </p:sp>
      <p:sp>
        <p:nvSpPr>
          <p:cNvPr id="10246" name="Rectangle 16"/>
          <p:cNvSpPr>
            <a:spLocks noChangeArrowheads="1"/>
          </p:cNvSpPr>
          <p:nvPr/>
        </p:nvSpPr>
        <p:spPr bwMode="auto">
          <a:xfrm>
            <a:off x="974725" y="5241925"/>
            <a:ext cx="1047750" cy="457200"/>
          </a:xfrm>
          <a:prstGeom prst="rect">
            <a:avLst/>
          </a:prstGeom>
          <a:noFill/>
          <a:ln w="9525">
            <a:noFill/>
            <a:miter lim="800000"/>
            <a:headEnd/>
            <a:tailEnd/>
          </a:ln>
        </p:spPr>
        <p:txBody>
          <a:bodyPr wrap="none" lIns="92075" tIns="46038" rIns="92075" bIns="46038">
            <a:spAutoFit/>
          </a:bodyPr>
          <a:lstStyle/>
          <a:p>
            <a:pPr eaLnBrk="0" hangingPunct="0"/>
            <a:r>
              <a:rPr kumimoji="0" lang="en-US" altLang="ja-JP" sz="2400" b="1">
                <a:latin typeface="Arial" pitchFamily="34" charset="0"/>
              </a:rPr>
              <a:t>tripod</a:t>
            </a:r>
          </a:p>
        </p:txBody>
      </p:sp>
      <p:sp>
        <p:nvSpPr>
          <p:cNvPr id="10247" name="Rectangle 17"/>
          <p:cNvSpPr>
            <a:spLocks noChangeArrowheads="1"/>
          </p:cNvSpPr>
          <p:nvPr/>
        </p:nvSpPr>
        <p:spPr bwMode="auto">
          <a:xfrm>
            <a:off x="5241925" y="5089525"/>
            <a:ext cx="1081088" cy="457200"/>
          </a:xfrm>
          <a:prstGeom prst="rect">
            <a:avLst/>
          </a:prstGeom>
          <a:noFill/>
          <a:ln w="9525">
            <a:noFill/>
            <a:miter lim="800000"/>
            <a:headEnd/>
            <a:tailEnd/>
          </a:ln>
        </p:spPr>
        <p:txBody>
          <a:bodyPr wrap="none" lIns="92075" tIns="46038" rIns="92075" bIns="46038">
            <a:spAutoFit/>
          </a:bodyPr>
          <a:lstStyle/>
          <a:p>
            <a:pPr eaLnBrk="0" hangingPunct="0"/>
            <a:r>
              <a:rPr kumimoji="0" lang="en-US" altLang="ja-JP" sz="2400" b="1">
                <a:latin typeface="Arial" pitchFamily="34" charset="0"/>
              </a:rPr>
              <a:t>model</a:t>
            </a:r>
          </a:p>
        </p:txBody>
      </p:sp>
      <p:sp>
        <p:nvSpPr>
          <p:cNvPr id="10248" name="Freeform 18"/>
          <p:cNvSpPr>
            <a:spLocks/>
          </p:cNvSpPr>
          <p:nvPr/>
        </p:nvSpPr>
        <p:spPr bwMode="auto">
          <a:xfrm>
            <a:off x="3505200" y="4038600"/>
            <a:ext cx="534988" cy="839788"/>
          </a:xfrm>
          <a:custGeom>
            <a:avLst/>
            <a:gdLst>
              <a:gd name="T0" fmla="*/ 0 w 337"/>
              <a:gd name="T1" fmla="*/ 0 h 529"/>
              <a:gd name="T2" fmla="*/ 0 w 337"/>
              <a:gd name="T3" fmla="*/ 336 h 529"/>
              <a:gd name="T4" fmla="*/ 336 w 337"/>
              <a:gd name="T5" fmla="*/ 528 h 529"/>
              <a:gd name="T6" fmla="*/ 336 w 337"/>
              <a:gd name="T7" fmla="*/ 192 h 529"/>
              <a:gd name="T8" fmla="*/ 0 w 337"/>
              <a:gd name="T9" fmla="*/ 0 h 529"/>
              <a:gd name="T10" fmla="*/ 0 60000 65536"/>
              <a:gd name="T11" fmla="*/ 0 60000 65536"/>
              <a:gd name="T12" fmla="*/ 0 60000 65536"/>
              <a:gd name="T13" fmla="*/ 0 60000 65536"/>
              <a:gd name="T14" fmla="*/ 0 60000 65536"/>
              <a:gd name="T15" fmla="*/ 0 w 337"/>
              <a:gd name="T16" fmla="*/ 0 h 529"/>
              <a:gd name="T17" fmla="*/ 337 w 337"/>
              <a:gd name="T18" fmla="*/ 529 h 529"/>
            </a:gdLst>
            <a:ahLst/>
            <a:cxnLst>
              <a:cxn ang="T10">
                <a:pos x="T0" y="T1"/>
              </a:cxn>
              <a:cxn ang="T11">
                <a:pos x="T2" y="T3"/>
              </a:cxn>
              <a:cxn ang="T12">
                <a:pos x="T4" y="T5"/>
              </a:cxn>
              <a:cxn ang="T13">
                <a:pos x="T6" y="T7"/>
              </a:cxn>
              <a:cxn ang="T14">
                <a:pos x="T8" y="T9"/>
              </a:cxn>
            </a:cxnLst>
            <a:rect l="T15" t="T16" r="T17" b="T18"/>
            <a:pathLst>
              <a:path w="337" h="529">
                <a:moveTo>
                  <a:pt x="0" y="0"/>
                </a:moveTo>
                <a:lnTo>
                  <a:pt x="0" y="336"/>
                </a:lnTo>
                <a:lnTo>
                  <a:pt x="336" y="528"/>
                </a:lnTo>
                <a:lnTo>
                  <a:pt x="336" y="192"/>
                </a:lnTo>
                <a:lnTo>
                  <a:pt x="0" y="0"/>
                </a:lnTo>
              </a:path>
            </a:pathLst>
          </a:custGeom>
          <a:noFill/>
          <a:ln w="12700" cap="rnd">
            <a:solidFill>
              <a:schemeClr val="tx1"/>
            </a:solidFill>
            <a:round/>
            <a:headEnd/>
            <a:tailEnd/>
          </a:ln>
        </p:spPr>
        <p:txBody>
          <a:bodyPr/>
          <a:lstStyle/>
          <a:p>
            <a:endParaRPr lang="ja-JP" altLang="en-US"/>
          </a:p>
        </p:txBody>
      </p:sp>
      <p:sp>
        <p:nvSpPr>
          <p:cNvPr id="10249" name="Line 19"/>
          <p:cNvSpPr>
            <a:spLocks noChangeShapeType="1"/>
          </p:cNvSpPr>
          <p:nvPr/>
        </p:nvSpPr>
        <p:spPr bwMode="auto">
          <a:xfrm flipV="1">
            <a:off x="3505200" y="3505200"/>
            <a:ext cx="3810000" cy="533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250" name="Freeform 20"/>
          <p:cNvSpPr>
            <a:spLocks/>
          </p:cNvSpPr>
          <p:nvPr/>
        </p:nvSpPr>
        <p:spPr bwMode="auto">
          <a:xfrm>
            <a:off x="7315200" y="3505200"/>
            <a:ext cx="1144588" cy="1906588"/>
          </a:xfrm>
          <a:custGeom>
            <a:avLst/>
            <a:gdLst>
              <a:gd name="T0" fmla="*/ 0 w 721"/>
              <a:gd name="T1" fmla="*/ 0 h 1201"/>
              <a:gd name="T2" fmla="*/ 720 w 721"/>
              <a:gd name="T3" fmla="*/ 432 h 1201"/>
              <a:gd name="T4" fmla="*/ 720 w 721"/>
              <a:gd name="T5" fmla="*/ 1200 h 1201"/>
              <a:gd name="T6" fmla="*/ 0 w 721"/>
              <a:gd name="T7" fmla="*/ 768 h 1201"/>
              <a:gd name="T8" fmla="*/ 0 w 721"/>
              <a:gd name="T9" fmla="*/ 0 h 1201"/>
              <a:gd name="T10" fmla="*/ 0 60000 65536"/>
              <a:gd name="T11" fmla="*/ 0 60000 65536"/>
              <a:gd name="T12" fmla="*/ 0 60000 65536"/>
              <a:gd name="T13" fmla="*/ 0 60000 65536"/>
              <a:gd name="T14" fmla="*/ 0 60000 65536"/>
              <a:gd name="T15" fmla="*/ 0 w 721"/>
              <a:gd name="T16" fmla="*/ 0 h 1201"/>
              <a:gd name="T17" fmla="*/ 721 w 721"/>
              <a:gd name="T18" fmla="*/ 1201 h 1201"/>
            </a:gdLst>
            <a:ahLst/>
            <a:cxnLst>
              <a:cxn ang="T10">
                <a:pos x="T0" y="T1"/>
              </a:cxn>
              <a:cxn ang="T11">
                <a:pos x="T2" y="T3"/>
              </a:cxn>
              <a:cxn ang="T12">
                <a:pos x="T4" y="T5"/>
              </a:cxn>
              <a:cxn ang="T13">
                <a:pos x="T6" y="T7"/>
              </a:cxn>
              <a:cxn ang="T14">
                <a:pos x="T8" y="T9"/>
              </a:cxn>
            </a:cxnLst>
            <a:rect l="T15" t="T16" r="T17" b="T18"/>
            <a:pathLst>
              <a:path w="721" h="1201">
                <a:moveTo>
                  <a:pt x="0" y="0"/>
                </a:moveTo>
                <a:lnTo>
                  <a:pt x="720" y="432"/>
                </a:lnTo>
                <a:lnTo>
                  <a:pt x="720" y="1200"/>
                </a:lnTo>
                <a:lnTo>
                  <a:pt x="0" y="768"/>
                </a:lnTo>
                <a:lnTo>
                  <a:pt x="0" y="0"/>
                </a:lnTo>
              </a:path>
            </a:pathLst>
          </a:custGeom>
          <a:noFill/>
          <a:ln w="12700" cap="rnd">
            <a:solidFill>
              <a:schemeClr val="tx1"/>
            </a:solidFill>
            <a:round/>
            <a:headEnd/>
            <a:tailEnd/>
          </a:ln>
        </p:spPr>
        <p:txBody>
          <a:bodyPr/>
          <a:lstStyle/>
          <a:p>
            <a:endParaRPr lang="ja-JP" altLang="en-US"/>
          </a:p>
        </p:txBody>
      </p:sp>
      <p:sp>
        <p:nvSpPr>
          <p:cNvPr id="10251" name="Line 21"/>
          <p:cNvSpPr>
            <a:spLocks noChangeShapeType="1"/>
          </p:cNvSpPr>
          <p:nvPr/>
        </p:nvSpPr>
        <p:spPr bwMode="auto">
          <a:xfrm flipH="1" flipV="1">
            <a:off x="3505200" y="4572000"/>
            <a:ext cx="381000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252" name="Line 23"/>
          <p:cNvSpPr>
            <a:spLocks noChangeShapeType="1"/>
          </p:cNvSpPr>
          <p:nvPr/>
        </p:nvSpPr>
        <p:spPr bwMode="auto">
          <a:xfrm flipV="1">
            <a:off x="4038600" y="4191000"/>
            <a:ext cx="4419600" cy="152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253" name="Line 24"/>
          <p:cNvSpPr>
            <a:spLocks noChangeShapeType="1"/>
          </p:cNvSpPr>
          <p:nvPr/>
        </p:nvSpPr>
        <p:spPr bwMode="auto">
          <a:xfrm>
            <a:off x="4038600" y="4876800"/>
            <a:ext cx="4419600" cy="53340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254" name="Rectangle 25"/>
          <p:cNvSpPr>
            <a:spLocks noChangeArrowheads="1"/>
          </p:cNvSpPr>
          <p:nvPr/>
        </p:nvSpPr>
        <p:spPr bwMode="auto">
          <a:xfrm>
            <a:off x="4535488" y="2984500"/>
            <a:ext cx="1301750" cy="749300"/>
          </a:xfrm>
          <a:prstGeom prst="rect">
            <a:avLst/>
          </a:prstGeom>
          <a:noFill/>
          <a:ln w="9525">
            <a:noFill/>
            <a:miter lim="800000"/>
            <a:headEnd/>
            <a:tailEnd/>
          </a:ln>
        </p:spPr>
        <p:txBody>
          <a:bodyPr wrap="none" lIns="92075" tIns="46038" rIns="92075" bIns="46038">
            <a:spAutoFit/>
          </a:bodyPr>
          <a:lstStyle/>
          <a:p>
            <a:pPr algn="ctr" eaLnBrk="0" hangingPunct="0">
              <a:lnSpc>
                <a:spcPct val="90000"/>
              </a:lnSpc>
            </a:pPr>
            <a:r>
              <a:rPr kumimoji="0" lang="en-US" altLang="ja-JP" sz="2400" b="1">
                <a:latin typeface="Arial" pitchFamily="34" charset="0"/>
              </a:rPr>
              <a:t>viewing</a:t>
            </a:r>
          </a:p>
          <a:p>
            <a:pPr algn="ctr" eaLnBrk="0" hangingPunct="0">
              <a:lnSpc>
                <a:spcPct val="90000"/>
              </a:lnSpc>
            </a:pPr>
            <a:r>
              <a:rPr kumimoji="0" lang="en-US" altLang="ja-JP" sz="2400" b="1">
                <a:latin typeface="Arial" pitchFamily="34" charset="0"/>
              </a:rPr>
              <a:t>volume</a:t>
            </a:r>
          </a:p>
        </p:txBody>
      </p:sp>
      <p:grpSp>
        <p:nvGrpSpPr>
          <p:cNvPr id="10255" name="Group 66"/>
          <p:cNvGrpSpPr>
            <a:grpSpLocks/>
          </p:cNvGrpSpPr>
          <p:nvPr/>
        </p:nvGrpSpPr>
        <p:grpSpPr bwMode="auto">
          <a:xfrm>
            <a:off x="4491038" y="4246563"/>
            <a:ext cx="2735262" cy="631825"/>
            <a:chOff x="2829" y="2675"/>
            <a:chExt cx="1723" cy="398"/>
          </a:xfrm>
        </p:grpSpPr>
        <p:grpSp>
          <p:nvGrpSpPr>
            <p:cNvPr id="10277" name="Group 38"/>
            <p:cNvGrpSpPr>
              <a:grpSpLocks/>
            </p:cNvGrpSpPr>
            <p:nvPr/>
          </p:nvGrpSpPr>
          <p:grpSpPr bwMode="auto">
            <a:xfrm>
              <a:off x="2920" y="2675"/>
              <a:ext cx="1182" cy="156"/>
              <a:chOff x="2920" y="2675"/>
              <a:chExt cx="1182" cy="156"/>
            </a:xfrm>
          </p:grpSpPr>
          <p:grpSp>
            <p:nvGrpSpPr>
              <p:cNvPr id="10305" name="Group 36"/>
              <p:cNvGrpSpPr>
                <a:grpSpLocks/>
              </p:cNvGrpSpPr>
              <p:nvPr/>
            </p:nvGrpSpPr>
            <p:grpSpPr bwMode="auto">
              <a:xfrm>
                <a:off x="3335" y="2692"/>
                <a:ext cx="631" cy="137"/>
                <a:chOff x="3335" y="2692"/>
                <a:chExt cx="631" cy="137"/>
              </a:xfrm>
            </p:grpSpPr>
            <p:grpSp>
              <p:nvGrpSpPr>
                <p:cNvPr id="10307" name="Group 34"/>
                <p:cNvGrpSpPr>
                  <a:grpSpLocks/>
                </p:cNvGrpSpPr>
                <p:nvPr/>
              </p:nvGrpSpPr>
              <p:grpSpPr bwMode="auto">
                <a:xfrm>
                  <a:off x="3475" y="2697"/>
                  <a:ext cx="402" cy="118"/>
                  <a:chOff x="3475" y="2697"/>
                  <a:chExt cx="402" cy="118"/>
                </a:xfrm>
              </p:grpSpPr>
              <p:sp>
                <p:nvSpPr>
                  <p:cNvPr id="10309" name="Freeform 32"/>
                  <p:cNvSpPr>
                    <a:spLocks/>
                  </p:cNvSpPr>
                  <p:nvPr/>
                </p:nvSpPr>
                <p:spPr bwMode="auto">
                  <a:xfrm>
                    <a:off x="3475" y="2697"/>
                    <a:ext cx="69" cy="97"/>
                  </a:xfrm>
                  <a:custGeom>
                    <a:avLst/>
                    <a:gdLst>
                      <a:gd name="T0" fmla="*/ 5 w 206"/>
                      <a:gd name="T1" fmla="*/ 4 h 290"/>
                      <a:gd name="T2" fmla="*/ 0 w 206"/>
                      <a:gd name="T3" fmla="*/ 0 h 290"/>
                      <a:gd name="T4" fmla="*/ 136 w 206"/>
                      <a:gd name="T5" fmla="*/ 290 h 290"/>
                      <a:gd name="T6" fmla="*/ 206 w 206"/>
                      <a:gd name="T7" fmla="*/ 290 h 290"/>
                      <a:gd name="T8" fmla="*/ 56 w 206"/>
                      <a:gd name="T9" fmla="*/ 0 h 290"/>
                      <a:gd name="T10" fmla="*/ 5 w 206"/>
                      <a:gd name="T11" fmla="*/ 4 h 290"/>
                      <a:gd name="T12" fmla="*/ 0 60000 65536"/>
                      <a:gd name="T13" fmla="*/ 0 60000 65536"/>
                      <a:gd name="T14" fmla="*/ 0 60000 65536"/>
                      <a:gd name="T15" fmla="*/ 0 60000 65536"/>
                      <a:gd name="T16" fmla="*/ 0 60000 65536"/>
                      <a:gd name="T17" fmla="*/ 0 60000 65536"/>
                      <a:gd name="T18" fmla="*/ 0 w 206"/>
                      <a:gd name="T19" fmla="*/ 0 h 290"/>
                      <a:gd name="T20" fmla="*/ 206 w 206"/>
                      <a:gd name="T21" fmla="*/ 290 h 290"/>
                    </a:gdLst>
                    <a:ahLst/>
                    <a:cxnLst>
                      <a:cxn ang="T12">
                        <a:pos x="T0" y="T1"/>
                      </a:cxn>
                      <a:cxn ang="T13">
                        <a:pos x="T2" y="T3"/>
                      </a:cxn>
                      <a:cxn ang="T14">
                        <a:pos x="T4" y="T5"/>
                      </a:cxn>
                      <a:cxn ang="T15">
                        <a:pos x="T6" y="T7"/>
                      </a:cxn>
                      <a:cxn ang="T16">
                        <a:pos x="T8" y="T9"/>
                      </a:cxn>
                      <a:cxn ang="T17">
                        <a:pos x="T10" y="T11"/>
                      </a:cxn>
                    </a:cxnLst>
                    <a:rect l="T18" t="T19" r="T20" b="T21"/>
                    <a:pathLst>
                      <a:path w="206" h="290">
                        <a:moveTo>
                          <a:pt x="5" y="4"/>
                        </a:moveTo>
                        <a:lnTo>
                          <a:pt x="0" y="0"/>
                        </a:lnTo>
                        <a:lnTo>
                          <a:pt x="136" y="290"/>
                        </a:lnTo>
                        <a:lnTo>
                          <a:pt x="206" y="290"/>
                        </a:lnTo>
                        <a:lnTo>
                          <a:pt x="56" y="0"/>
                        </a:lnTo>
                        <a:lnTo>
                          <a:pt x="5" y="4"/>
                        </a:lnTo>
                        <a:close/>
                      </a:path>
                    </a:pathLst>
                  </a:custGeom>
                  <a:solidFill>
                    <a:srgbClr val="800000"/>
                  </a:solidFill>
                  <a:ln w="4763">
                    <a:solidFill>
                      <a:srgbClr val="000000"/>
                    </a:solidFill>
                    <a:round/>
                    <a:headEnd/>
                    <a:tailEnd/>
                  </a:ln>
                </p:spPr>
                <p:txBody>
                  <a:bodyPr/>
                  <a:lstStyle/>
                  <a:p>
                    <a:endParaRPr lang="ja-JP" altLang="en-US"/>
                  </a:p>
                </p:txBody>
              </p:sp>
              <p:sp>
                <p:nvSpPr>
                  <p:cNvPr id="10310" name="Freeform 33"/>
                  <p:cNvSpPr>
                    <a:spLocks/>
                  </p:cNvSpPr>
                  <p:nvPr/>
                </p:nvSpPr>
                <p:spPr bwMode="auto">
                  <a:xfrm>
                    <a:off x="3814" y="2751"/>
                    <a:ext cx="63" cy="64"/>
                  </a:xfrm>
                  <a:custGeom>
                    <a:avLst/>
                    <a:gdLst>
                      <a:gd name="T0" fmla="*/ 50 w 190"/>
                      <a:gd name="T1" fmla="*/ 23 h 194"/>
                      <a:gd name="T2" fmla="*/ 55 w 190"/>
                      <a:gd name="T3" fmla="*/ 19 h 194"/>
                      <a:gd name="T4" fmla="*/ 190 w 190"/>
                      <a:gd name="T5" fmla="*/ 194 h 194"/>
                      <a:gd name="T6" fmla="*/ 124 w 190"/>
                      <a:gd name="T7" fmla="*/ 184 h 194"/>
                      <a:gd name="T8" fmla="*/ 0 w 190"/>
                      <a:gd name="T9" fmla="*/ 0 h 194"/>
                      <a:gd name="T10" fmla="*/ 50 w 190"/>
                      <a:gd name="T11" fmla="*/ 23 h 194"/>
                      <a:gd name="T12" fmla="*/ 0 60000 65536"/>
                      <a:gd name="T13" fmla="*/ 0 60000 65536"/>
                      <a:gd name="T14" fmla="*/ 0 60000 65536"/>
                      <a:gd name="T15" fmla="*/ 0 60000 65536"/>
                      <a:gd name="T16" fmla="*/ 0 60000 65536"/>
                      <a:gd name="T17" fmla="*/ 0 60000 65536"/>
                      <a:gd name="T18" fmla="*/ 0 w 190"/>
                      <a:gd name="T19" fmla="*/ 0 h 194"/>
                      <a:gd name="T20" fmla="*/ 190 w 190"/>
                      <a:gd name="T21" fmla="*/ 194 h 194"/>
                    </a:gdLst>
                    <a:ahLst/>
                    <a:cxnLst>
                      <a:cxn ang="T12">
                        <a:pos x="T0" y="T1"/>
                      </a:cxn>
                      <a:cxn ang="T13">
                        <a:pos x="T2" y="T3"/>
                      </a:cxn>
                      <a:cxn ang="T14">
                        <a:pos x="T4" y="T5"/>
                      </a:cxn>
                      <a:cxn ang="T15">
                        <a:pos x="T6" y="T7"/>
                      </a:cxn>
                      <a:cxn ang="T16">
                        <a:pos x="T8" y="T9"/>
                      </a:cxn>
                      <a:cxn ang="T17">
                        <a:pos x="T10" y="T11"/>
                      </a:cxn>
                    </a:cxnLst>
                    <a:rect l="T18" t="T19" r="T20" b="T21"/>
                    <a:pathLst>
                      <a:path w="190" h="194">
                        <a:moveTo>
                          <a:pt x="50" y="23"/>
                        </a:moveTo>
                        <a:lnTo>
                          <a:pt x="55" y="19"/>
                        </a:lnTo>
                        <a:lnTo>
                          <a:pt x="190" y="194"/>
                        </a:lnTo>
                        <a:lnTo>
                          <a:pt x="124" y="184"/>
                        </a:lnTo>
                        <a:lnTo>
                          <a:pt x="0" y="0"/>
                        </a:lnTo>
                        <a:lnTo>
                          <a:pt x="50" y="23"/>
                        </a:lnTo>
                        <a:close/>
                      </a:path>
                    </a:pathLst>
                  </a:custGeom>
                  <a:solidFill>
                    <a:srgbClr val="800000"/>
                  </a:solidFill>
                  <a:ln w="4763">
                    <a:solidFill>
                      <a:srgbClr val="000000"/>
                    </a:solidFill>
                    <a:round/>
                    <a:headEnd/>
                    <a:tailEnd/>
                  </a:ln>
                </p:spPr>
                <p:txBody>
                  <a:bodyPr/>
                  <a:lstStyle/>
                  <a:p>
                    <a:endParaRPr lang="ja-JP" altLang="en-US"/>
                  </a:p>
                </p:txBody>
              </p:sp>
            </p:grpSp>
            <p:sp>
              <p:nvSpPr>
                <p:cNvPr id="10308" name="Freeform 35"/>
                <p:cNvSpPr>
                  <a:spLocks/>
                </p:cNvSpPr>
                <p:nvPr/>
              </p:nvSpPr>
              <p:spPr bwMode="auto">
                <a:xfrm>
                  <a:off x="3335" y="2692"/>
                  <a:ext cx="631" cy="137"/>
                </a:xfrm>
                <a:custGeom>
                  <a:avLst/>
                  <a:gdLst>
                    <a:gd name="T0" fmla="*/ 14 w 1893"/>
                    <a:gd name="T1" fmla="*/ 55 h 411"/>
                    <a:gd name="T2" fmla="*/ 192 w 1893"/>
                    <a:gd name="T3" fmla="*/ 48 h 411"/>
                    <a:gd name="T4" fmla="*/ 328 w 1893"/>
                    <a:gd name="T5" fmla="*/ 48 h 411"/>
                    <a:gd name="T6" fmla="*/ 511 w 1893"/>
                    <a:gd name="T7" fmla="*/ 38 h 411"/>
                    <a:gd name="T8" fmla="*/ 679 w 1893"/>
                    <a:gd name="T9" fmla="*/ 38 h 411"/>
                    <a:gd name="T10" fmla="*/ 870 w 1893"/>
                    <a:gd name="T11" fmla="*/ 38 h 411"/>
                    <a:gd name="T12" fmla="*/ 1040 w 1893"/>
                    <a:gd name="T13" fmla="*/ 43 h 411"/>
                    <a:gd name="T14" fmla="*/ 1120 w 1893"/>
                    <a:gd name="T15" fmla="*/ 54 h 411"/>
                    <a:gd name="T16" fmla="*/ 1190 w 1893"/>
                    <a:gd name="T17" fmla="*/ 69 h 411"/>
                    <a:gd name="T18" fmla="*/ 1267 w 1893"/>
                    <a:gd name="T19" fmla="*/ 96 h 411"/>
                    <a:gd name="T20" fmla="*/ 1340 w 1893"/>
                    <a:gd name="T21" fmla="*/ 126 h 411"/>
                    <a:gd name="T22" fmla="*/ 1607 w 1893"/>
                    <a:gd name="T23" fmla="*/ 264 h 411"/>
                    <a:gd name="T24" fmla="*/ 1749 w 1893"/>
                    <a:gd name="T25" fmla="*/ 328 h 411"/>
                    <a:gd name="T26" fmla="*/ 1831 w 1893"/>
                    <a:gd name="T27" fmla="*/ 380 h 411"/>
                    <a:gd name="T28" fmla="*/ 1757 w 1893"/>
                    <a:gd name="T29" fmla="*/ 379 h 411"/>
                    <a:gd name="T30" fmla="*/ 0 w 1893"/>
                    <a:gd name="T31" fmla="*/ 245 h 411"/>
                    <a:gd name="T32" fmla="*/ 3 w 1893"/>
                    <a:gd name="T33" fmla="*/ 286 h 411"/>
                    <a:gd name="T34" fmla="*/ 1836 w 1893"/>
                    <a:gd name="T35" fmla="*/ 411 h 411"/>
                    <a:gd name="T36" fmla="*/ 1893 w 1893"/>
                    <a:gd name="T37" fmla="*/ 401 h 411"/>
                    <a:gd name="T38" fmla="*/ 1864 w 1893"/>
                    <a:gd name="T39" fmla="*/ 365 h 411"/>
                    <a:gd name="T40" fmla="*/ 1814 w 1893"/>
                    <a:gd name="T41" fmla="*/ 328 h 411"/>
                    <a:gd name="T42" fmla="*/ 1690 w 1893"/>
                    <a:gd name="T43" fmla="*/ 264 h 411"/>
                    <a:gd name="T44" fmla="*/ 1594 w 1893"/>
                    <a:gd name="T45" fmla="*/ 213 h 411"/>
                    <a:gd name="T46" fmla="*/ 1351 w 1893"/>
                    <a:gd name="T47" fmla="*/ 94 h 411"/>
                    <a:gd name="T48" fmla="*/ 1241 w 1893"/>
                    <a:gd name="T49" fmla="*/ 51 h 411"/>
                    <a:gd name="T50" fmla="*/ 1133 w 1893"/>
                    <a:gd name="T51" fmla="*/ 24 h 411"/>
                    <a:gd name="T52" fmla="*/ 890 w 1893"/>
                    <a:gd name="T53" fmla="*/ 0 h 411"/>
                    <a:gd name="T54" fmla="*/ 557 w 1893"/>
                    <a:gd name="T55" fmla="*/ 0 h 411"/>
                    <a:gd name="T56" fmla="*/ 14 w 1893"/>
                    <a:gd name="T57" fmla="*/ 29 h 411"/>
                    <a:gd name="T58" fmla="*/ 14 w 1893"/>
                    <a:gd name="T59" fmla="*/ 55 h 41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893"/>
                    <a:gd name="T91" fmla="*/ 0 h 411"/>
                    <a:gd name="T92" fmla="*/ 1893 w 1893"/>
                    <a:gd name="T93" fmla="*/ 411 h 41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893" h="411">
                      <a:moveTo>
                        <a:pt x="14" y="55"/>
                      </a:moveTo>
                      <a:lnTo>
                        <a:pt x="192" y="48"/>
                      </a:lnTo>
                      <a:lnTo>
                        <a:pt x="328" y="48"/>
                      </a:lnTo>
                      <a:lnTo>
                        <a:pt x="511" y="38"/>
                      </a:lnTo>
                      <a:lnTo>
                        <a:pt x="679" y="38"/>
                      </a:lnTo>
                      <a:lnTo>
                        <a:pt x="870" y="38"/>
                      </a:lnTo>
                      <a:lnTo>
                        <a:pt x="1040" y="43"/>
                      </a:lnTo>
                      <a:lnTo>
                        <a:pt x="1120" y="54"/>
                      </a:lnTo>
                      <a:lnTo>
                        <a:pt x="1190" y="69"/>
                      </a:lnTo>
                      <a:lnTo>
                        <a:pt x="1267" y="96"/>
                      </a:lnTo>
                      <a:lnTo>
                        <a:pt x="1340" y="126"/>
                      </a:lnTo>
                      <a:lnTo>
                        <a:pt x="1607" y="264"/>
                      </a:lnTo>
                      <a:lnTo>
                        <a:pt x="1749" y="328"/>
                      </a:lnTo>
                      <a:lnTo>
                        <a:pt x="1831" y="380"/>
                      </a:lnTo>
                      <a:lnTo>
                        <a:pt x="1757" y="379"/>
                      </a:lnTo>
                      <a:lnTo>
                        <a:pt x="0" y="245"/>
                      </a:lnTo>
                      <a:lnTo>
                        <a:pt x="3" y="286"/>
                      </a:lnTo>
                      <a:lnTo>
                        <a:pt x="1836" y="411"/>
                      </a:lnTo>
                      <a:lnTo>
                        <a:pt x="1893" y="401"/>
                      </a:lnTo>
                      <a:lnTo>
                        <a:pt x="1864" y="365"/>
                      </a:lnTo>
                      <a:lnTo>
                        <a:pt x="1814" y="328"/>
                      </a:lnTo>
                      <a:lnTo>
                        <a:pt x="1690" y="264"/>
                      </a:lnTo>
                      <a:lnTo>
                        <a:pt x="1594" y="213"/>
                      </a:lnTo>
                      <a:lnTo>
                        <a:pt x="1351" y="94"/>
                      </a:lnTo>
                      <a:lnTo>
                        <a:pt x="1241" y="51"/>
                      </a:lnTo>
                      <a:lnTo>
                        <a:pt x="1133" y="24"/>
                      </a:lnTo>
                      <a:lnTo>
                        <a:pt x="890" y="0"/>
                      </a:lnTo>
                      <a:lnTo>
                        <a:pt x="557" y="0"/>
                      </a:lnTo>
                      <a:lnTo>
                        <a:pt x="14" y="29"/>
                      </a:lnTo>
                      <a:lnTo>
                        <a:pt x="14" y="55"/>
                      </a:lnTo>
                      <a:close/>
                    </a:path>
                  </a:pathLst>
                </a:custGeom>
                <a:solidFill>
                  <a:srgbClr val="800000"/>
                </a:solidFill>
                <a:ln w="4763">
                  <a:solidFill>
                    <a:srgbClr val="000000"/>
                  </a:solidFill>
                  <a:round/>
                  <a:headEnd/>
                  <a:tailEnd/>
                </a:ln>
              </p:spPr>
              <p:txBody>
                <a:bodyPr/>
                <a:lstStyle/>
                <a:p>
                  <a:endParaRPr lang="ja-JP" altLang="en-US"/>
                </a:p>
              </p:txBody>
            </p:sp>
          </p:grpSp>
          <p:sp>
            <p:nvSpPr>
              <p:cNvPr id="10306" name="Freeform 37"/>
              <p:cNvSpPr>
                <a:spLocks/>
              </p:cNvSpPr>
              <p:nvPr/>
            </p:nvSpPr>
            <p:spPr bwMode="auto">
              <a:xfrm>
                <a:off x="2920" y="2675"/>
                <a:ext cx="1182" cy="156"/>
              </a:xfrm>
              <a:custGeom>
                <a:avLst/>
                <a:gdLst>
                  <a:gd name="T0" fmla="*/ 136 w 3544"/>
                  <a:gd name="T1" fmla="*/ 293 h 466"/>
                  <a:gd name="T2" fmla="*/ 312 w 3544"/>
                  <a:gd name="T3" fmla="*/ 249 h 466"/>
                  <a:gd name="T4" fmla="*/ 445 w 3544"/>
                  <a:gd name="T5" fmla="*/ 214 h 466"/>
                  <a:gd name="T6" fmla="*/ 582 w 3544"/>
                  <a:gd name="T7" fmla="*/ 176 h 466"/>
                  <a:gd name="T8" fmla="*/ 722 w 3544"/>
                  <a:gd name="T9" fmla="*/ 151 h 466"/>
                  <a:gd name="T10" fmla="*/ 835 w 3544"/>
                  <a:gd name="T11" fmla="*/ 133 h 466"/>
                  <a:gd name="T12" fmla="*/ 977 w 3544"/>
                  <a:gd name="T13" fmla="*/ 110 h 466"/>
                  <a:gd name="T14" fmla="*/ 1103 w 3544"/>
                  <a:gd name="T15" fmla="*/ 83 h 466"/>
                  <a:gd name="T16" fmla="*/ 1194 w 3544"/>
                  <a:gd name="T17" fmla="*/ 26 h 466"/>
                  <a:gd name="T18" fmla="*/ 1381 w 3544"/>
                  <a:gd name="T19" fmla="*/ 20 h 466"/>
                  <a:gd name="T20" fmla="*/ 1606 w 3544"/>
                  <a:gd name="T21" fmla="*/ 5 h 466"/>
                  <a:gd name="T22" fmla="*/ 1891 w 3544"/>
                  <a:gd name="T23" fmla="*/ 1 h 466"/>
                  <a:gd name="T24" fmla="*/ 2126 w 3544"/>
                  <a:gd name="T25" fmla="*/ 0 h 466"/>
                  <a:gd name="T26" fmla="*/ 2351 w 3544"/>
                  <a:gd name="T27" fmla="*/ 26 h 466"/>
                  <a:gd name="T28" fmla="*/ 2511 w 3544"/>
                  <a:gd name="T29" fmla="*/ 68 h 466"/>
                  <a:gd name="T30" fmla="*/ 2682 w 3544"/>
                  <a:gd name="T31" fmla="*/ 120 h 466"/>
                  <a:gd name="T32" fmla="*/ 2870 w 3544"/>
                  <a:gd name="T33" fmla="*/ 184 h 466"/>
                  <a:gd name="T34" fmla="*/ 3064 w 3544"/>
                  <a:gd name="T35" fmla="*/ 248 h 466"/>
                  <a:gd name="T36" fmla="*/ 3208 w 3544"/>
                  <a:gd name="T37" fmla="*/ 291 h 466"/>
                  <a:gd name="T38" fmla="*/ 3361 w 3544"/>
                  <a:gd name="T39" fmla="*/ 343 h 466"/>
                  <a:gd name="T40" fmla="*/ 3544 w 3544"/>
                  <a:gd name="T41" fmla="*/ 406 h 466"/>
                  <a:gd name="T42" fmla="*/ 3457 w 3544"/>
                  <a:gd name="T43" fmla="*/ 443 h 466"/>
                  <a:gd name="T44" fmla="*/ 3330 w 3544"/>
                  <a:gd name="T45" fmla="*/ 465 h 466"/>
                  <a:gd name="T46" fmla="*/ 3143 w 3544"/>
                  <a:gd name="T47" fmla="*/ 464 h 466"/>
                  <a:gd name="T48" fmla="*/ 3097 w 3544"/>
                  <a:gd name="T49" fmla="*/ 406 h 466"/>
                  <a:gd name="T50" fmla="*/ 2957 w 3544"/>
                  <a:gd name="T51" fmla="*/ 324 h 466"/>
                  <a:gd name="T52" fmla="*/ 2732 w 3544"/>
                  <a:gd name="T53" fmla="*/ 210 h 466"/>
                  <a:gd name="T54" fmla="*/ 2497 w 3544"/>
                  <a:gd name="T55" fmla="*/ 105 h 466"/>
                  <a:gd name="T56" fmla="*/ 2312 w 3544"/>
                  <a:gd name="T57" fmla="*/ 65 h 466"/>
                  <a:gd name="T58" fmla="*/ 1957 w 3544"/>
                  <a:gd name="T59" fmla="*/ 49 h 466"/>
                  <a:gd name="T60" fmla="*/ 1544 w 3544"/>
                  <a:gd name="T61" fmla="*/ 61 h 466"/>
                  <a:gd name="T62" fmla="*/ 1242 w 3544"/>
                  <a:gd name="T63" fmla="*/ 354 h 4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544"/>
                  <a:gd name="T97" fmla="*/ 0 h 466"/>
                  <a:gd name="T98" fmla="*/ 3544 w 3544"/>
                  <a:gd name="T99" fmla="*/ 466 h 46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544" h="466">
                    <a:moveTo>
                      <a:pt x="0" y="311"/>
                    </a:moveTo>
                    <a:lnTo>
                      <a:pt x="136" y="293"/>
                    </a:lnTo>
                    <a:lnTo>
                      <a:pt x="241" y="269"/>
                    </a:lnTo>
                    <a:lnTo>
                      <a:pt x="312" y="249"/>
                    </a:lnTo>
                    <a:lnTo>
                      <a:pt x="370" y="233"/>
                    </a:lnTo>
                    <a:lnTo>
                      <a:pt x="445" y="214"/>
                    </a:lnTo>
                    <a:lnTo>
                      <a:pt x="509" y="195"/>
                    </a:lnTo>
                    <a:lnTo>
                      <a:pt x="582" y="176"/>
                    </a:lnTo>
                    <a:lnTo>
                      <a:pt x="648" y="163"/>
                    </a:lnTo>
                    <a:lnTo>
                      <a:pt x="722" y="151"/>
                    </a:lnTo>
                    <a:lnTo>
                      <a:pt x="783" y="141"/>
                    </a:lnTo>
                    <a:lnTo>
                      <a:pt x="835" y="133"/>
                    </a:lnTo>
                    <a:lnTo>
                      <a:pt x="911" y="120"/>
                    </a:lnTo>
                    <a:lnTo>
                      <a:pt x="977" y="110"/>
                    </a:lnTo>
                    <a:lnTo>
                      <a:pt x="1039" y="100"/>
                    </a:lnTo>
                    <a:lnTo>
                      <a:pt x="1103" y="83"/>
                    </a:lnTo>
                    <a:lnTo>
                      <a:pt x="1156" y="56"/>
                    </a:lnTo>
                    <a:lnTo>
                      <a:pt x="1194" y="26"/>
                    </a:lnTo>
                    <a:lnTo>
                      <a:pt x="1271" y="23"/>
                    </a:lnTo>
                    <a:lnTo>
                      <a:pt x="1381" y="20"/>
                    </a:lnTo>
                    <a:lnTo>
                      <a:pt x="1508" y="10"/>
                    </a:lnTo>
                    <a:lnTo>
                      <a:pt x="1606" y="5"/>
                    </a:lnTo>
                    <a:lnTo>
                      <a:pt x="1751" y="3"/>
                    </a:lnTo>
                    <a:lnTo>
                      <a:pt x="1891" y="1"/>
                    </a:lnTo>
                    <a:lnTo>
                      <a:pt x="2024" y="0"/>
                    </a:lnTo>
                    <a:lnTo>
                      <a:pt x="2126" y="0"/>
                    </a:lnTo>
                    <a:lnTo>
                      <a:pt x="2237" y="9"/>
                    </a:lnTo>
                    <a:lnTo>
                      <a:pt x="2351" y="26"/>
                    </a:lnTo>
                    <a:lnTo>
                      <a:pt x="2435" y="48"/>
                    </a:lnTo>
                    <a:lnTo>
                      <a:pt x="2511" y="68"/>
                    </a:lnTo>
                    <a:lnTo>
                      <a:pt x="2593" y="93"/>
                    </a:lnTo>
                    <a:lnTo>
                      <a:pt x="2682" y="120"/>
                    </a:lnTo>
                    <a:lnTo>
                      <a:pt x="2773" y="151"/>
                    </a:lnTo>
                    <a:lnTo>
                      <a:pt x="2870" y="184"/>
                    </a:lnTo>
                    <a:lnTo>
                      <a:pt x="2964" y="216"/>
                    </a:lnTo>
                    <a:lnTo>
                      <a:pt x="3064" y="248"/>
                    </a:lnTo>
                    <a:lnTo>
                      <a:pt x="3138" y="273"/>
                    </a:lnTo>
                    <a:lnTo>
                      <a:pt x="3208" y="291"/>
                    </a:lnTo>
                    <a:lnTo>
                      <a:pt x="3283" y="319"/>
                    </a:lnTo>
                    <a:lnTo>
                      <a:pt x="3361" y="343"/>
                    </a:lnTo>
                    <a:lnTo>
                      <a:pt x="3457" y="374"/>
                    </a:lnTo>
                    <a:lnTo>
                      <a:pt x="3544" y="406"/>
                    </a:lnTo>
                    <a:lnTo>
                      <a:pt x="3509" y="429"/>
                    </a:lnTo>
                    <a:lnTo>
                      <a:pt x="3457" y="443"/>
                    </a:lnTo>
                    <a:lnTo>
                      <a:pt x="3400" y="458"/>
                    </a:lnTo>
                    <a:lnTo>
                      <a:pt x="3330" y="465"/>
                    </a:lnTo>
                    <a:lnTo>
                      <a:pt x="3237" y="466"/>
                    </a:lnTo>
                    <a:lnTo>
                      <a:pt x="3143" y="464"/>
                    </a:lnTo>
                    <a:lnTo>
                      <a:pt x="3119" y="429"/>
                    </a:lnTo>
                    <a:lnTo>
                      <a:pt x="3097" y="406"/>
                    </a:lnTo>
                    <a:lnTo>
                      <a:pt x="3053" y="375"/>
                    </a:lnTo>
                    <a:lnTo>
                      <a:pt x="2957" y="324"/>
                    </a:lnTo>
                    <a:lnTo>
                      <a:pt x="2838" y="263"/>
                    </a:lnTo>
                    <a:lnTo>
                      <a:pt x="2732" y="210"/>
                    </a:lnTo>
                    <a:lnTo>
                      <a:pt x="2604" y="146"/>
                    </a:lnTo>
                    <a:lnTo>
                      <a:pt x="2497" y="105"/>
                    </a:lnTo>
                    <a:lnTo>
                      <a:pt x="2395" y="76"/>
                    </a:lnTo>
                    <a:lnTo>
                      <a:pt x="2312" y="65"/>
                    </a:lnTo>
                    <a:lnTo>
                      <a:pt x="2158" y="50"/>
                    </a:lnTo>
                    <a:lnTo>
                      <a:pt x="1957" y="49"/>
                    </a:lnTo>
                    <a:lnTo>
                      <a:pt x="1723" y="55"/>
                    </a:lnTo>
                    <a:lnTo>
                      <a:pt x="1544" y="61"/>
                    </a:lnTo>
                    <a:lnTo>
                      <a:pt x="1258" y="76"/>
                    </a:lnTo>
                    <a:lnTo>
                      <a:pt x="1242" y="354"/>
                    </a:lnTo>
                    <a:lnTo>
                      <a:pt x="0" y="311"/>
                    </a:lnTo>
                    <a:close/>
                  </a:path>
                </a:pathLst>
              </a:custGeom>
              <a:solidFill>
                <a:srgbClr val="FF0000"/>
              </a:solidFill>
              <a:ln w="4763">
                <a:solidFill>
                  <a:srgbClr val="000000"/>
                </a:solidFill>
                <a:round/>
                <a:headEnd/>
                <a:tailEnd/>
              </a:ln>
            </p:spPr>
            <p:txBody>
              <a:bodyPr/>
              <a:lstStyle/>
              <a:p>
                <a:endParaRPr lang="ja-JP" altLang="en-US"/>
              </a:p>
            </p:txBody>
          </p:sp>
        </p:grpSp>
        <p:sp>
          <p:nvSpPr>
            <p:cNvPr id="10278" name="Freeform 39"/>
            <p:cNvSpPr>
              <a:spLocks/>
            </p:cNvSpPr>
            <p:nvPr/>
          </p:nvSpPr>
          <p:spPr bwMode="auto">
            <a:xfrm>
              <a:off x="2954" y="2828"/>
              <a:ext cx="1597" cy="245"/>
            </a:xfrm>
            <a:custGeom>
              <a:avLst/>
              <a:gdLst>
                <a:gd name="T0" fmla="*/ 4044 w 4793"/>
                <a:gd name="T1" fmla="*/ 348 h 736"/>
                <a:gd name="T2" fmla="*/ 4080 w 4793"/>
                <a:gd name="T3" fmla="*/ 460 h 736"/>
                <a:gd name="T4" fmla="*/ 4080 w 4793"/>
                <a:gd name="T5" fmla="*/ 545 h 736"/>
                <a:gd name="T6" fmla="*/ 4793 w 4793"/>
                <a:gd name="T7" fmla="*/ 545 h 736"/>
                <a:gd name="T8" fmla="*/ 4743 w 4793"/>
                <a:gd name="T9" fmla="*/ 602 h 736"/>
                <a:gd name="T10" fmla="*/ 4776 w 4793"/>
                <a:gd name="T11" fmla="*/ 667 h 736"/>
                <a:gd name="T12" fmla="*/ 4776 w 4793"/>
                <a:gd name="T13" fmla="*/ 697 h 736"/>
                <a:gd name="T14" fmla="*/ 4755 w 4793"/>
                <a:gd name="T15" fmla="*/ 718 h 736"/>
                <a:gd name="T16" fmla="*/ 4345 w 4793"/>
                <a:gd name="T17" fmla="*/ 718 h 736"/>
                <a:gd name="T18" fmla="*/ 4312 w 4793"/>
                <a:gd name="T19" fmla="*/ 736 h 736"/>
                <a:gd name="T20" fmla="*/ 4103 w 4793"/>
                <a:gd name="T21" fmla="*/ 736 h 736"/>
                <a:gd name="T22" fmla="*/ 4075 w 4793"/>
                <a:gd name="T23" fmla="*/ 716 h 736"/>
                <a:gd name="T24" fmla="*/ 283 w 4793"/>
                <a:gd name="T25" fmla="*/ 716 h 736"/>
                <a:gd name="T26" fmla="*/ 133 w 4793"/>
                <a:gd name="T27" fmla="*/ 581 h 736"/>
                <a:gd name="T28" fmla="*/ 15 w 4793"/>
                <a:gd name="T29" fmla="*/ 626 h 736"/>
                <a:gd name="T30" fmla="*/ 0 w 4793"/>
                <a:gd name="T31" fmla="*/ 268 h 736"/>
                <a:gd name="T32" fmla="*/ 288 w 4793"/>
                <a:gd name="T33" fmla="*/ 0 h 736"/>
                <a:gd name="T34" fmla="*/ 740 w 4793"/>
                <a:gd name="T35" fmla="*/ 10 h 736"/>
                <a:gd name="T36" fmla="*/ 3090 w 4793"/>
                <a:gd name="T37" fmla="*/ 602 h 736"/>
                <a:gd name="T38" fmla="*/ 3157 w 4793"/>
                <a:gd name="T39" fmla="*/ 531 h 736"/>
                <a:gd name="T40" fmla="*/ 3215 w 4793"/>
                <a:gd name="T41" fmla="*/ 347 h 736"/>
                <a:gd name="T42" fmla="*/ 3298 w 4793"/>
                <a:gd name="T43" fmla="*/ 196 h 736"/>
                <a:gd name="T44" fmla="*/ 3545 w 4793"/>
                <a:gd name="T45" fmla="*/ 75 h 736"/>
                <a:gd name="T46" fmla="*/ 3774 w 4793"/>
                <a:gd name="T47" fmla="*/ 81 h 736"/>
                <a:gd name="T48" fmla="*/ 3946 w 4793"/>
                <a:gd name="T49" fmla="*/ 170 h 736"/>
                <a:gd name="T50" fmla="*/ 4044 w 4793"/>
                <a:gd name="T51" fmla="*/ 348 h 7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793"/>
                <a:gd name="T79" fmla="*/ 0 h 736"/>
                <a:gd name="T80" fmla="*/ 4793 w 4793"/>
                <a:gd name="T81" fmla="*/ 736 h 7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793" h="736">
                  <a:moveTo>
                    <a:pt x="4044" y="348"/>
                  </a:moveTo>
                  <a:lnTo>
                    <a:pt x="4080" y="460"/>
                  </a:lnTo>
                  <a:lnTo>
                    <a:pt x="4080" y="545"/>
                  </a:lnTo>
                  <a:lnTo>
                    <a:pt x="4793" y="545"/>
                  </a:lnTo>
                  <a:lnTo>
                    <a:pt x="4743" y="602"/>
                  </a:lnTo>
                  <a:lnTo>
                    <a:pt x="4776" y="667"/>
                  </a:lnTo>
                  <a:lnTo>
                    <a:pt x="4776" y="697"/>
                  </a:lnTo>
                  <a:lnTo>
                    <a:pt x="4755" y="718"/>
                  </a:lnTo>
                  <a:lnTo>
                    <a:pt x="4345" y="718"/>
                  </a:lnTo>
                  <a:lnTo>
                    <a:pt x="4312" y="736"/>
                  </a:lnTo>
                  <a:lnTo>
                    <a:pt x="4103" y="736"/>
                  </a:lnTo>
                  <a:lnTo>
                    <a:pt x="4075" y="716"/>
                  </a:lnTo>
                  <a:lnTo>
                    <a:pt x="283" y="716"/>
                  </a:lnTo>
                  <a:lnTo>
                    <a:pt x="133" y="581"/>
                  </a:lnTo>
                  <a:lnTo>
                    <a:pt x="15" y="626"/>
                  </a:lnTo>
                  <a:lnTo>
                    <a:pt x="0" y="268"/>
                  </a:lnTo>
                  <a:lnTo>
                    <a:pt x="288" y="0"/>
                  </a:lnTo>
                  <a:lnTo>
                    <a:pt x="740" y="10"/>
                  </a:lnTo>
                  <a:lnTo>
                    <a:pt x="3090" y="602"/>
                  </a:lnTo>
                  <a:lnTo>
                    <a:pt x="3157" y="531"/>
                  </a:lnTo>
                  <a:lnTo>
                    <a:pt x="3215" y="347"/>
                  </a:lnTo>
                  <a:lnTo>
                    <a:pt x="3298" y="196"/>
                  </a:lnTo>
                  <a:lnTo>
                    <a:pt x="3545" y="75"/>
                  </a:lnTo>
                  <a:lnTo>
                    <a:pt x="3774" y="81"/>
                  </a:lnTo>
                  <a:lnTo>
                    <a:pt x="3946" y="170"/>
                  </a:lnTo>
                  <a:lnTo>
                    <a:pt x="4044" y="348"/>
                  </a:lnTo>
                  <a:close/>
                </a:path>
              </a:pathLst>
            </a:custGeom>
            <a:solidFill>
              <a:srgbClr val="000000"/>
            </a:solidFill>
            <a:ln w="4763">
              <a:solidFill>
                <a:srgbClr val="000000"/>
              </a:solidFill>
              <a:round/>
              <a:headEnd/>
              <a:tailEnd/>
            </a:ln>
          </p:spPr>
          <p:txBody>
            <a:bodyPr/>
            <a:lstStyle/>
            <a:p>
              <a:endParaRPr lang="ja-JP" altLang="en-US"/>
            </a:p>
          </p:txBody>
        </p:sp>
        <p:grpSp>
          <p:nvGrpSpPr>
            <p:cNvPr id="10279" name="Group 65"/>
            <p:cNvGrpSpPr>
              <a:grpSpLocks/>
            </p:cNvGrpSpPr>
            <p:nvPr/>
          </p:nvGrpSpPr>
          <p:grpSpPr bwMode="auto">
            <a:xfrm>
              <a:off x="2829" y="2725"/>
              <a:ext cx="1723" cy="312"/>
              <a:chOff x="2829" y="2725"/>
              <a:chExt cx="1723" cy="312"/>
            </a:xfrm>
          </p:grpSpPr>
          <p:grpSp>
            <p:nvGrpSpPr>
              <p:cNvPr id="10280" name="Group 53"/>
              <p:cNvGrpSpPr>
                <a:grpSpLocks/>
              </p:cNvGrpSpPr>
              <p:nvPr/>
            </p:nvGrpSpPr>
            <p:grpSpPr bwMode="auto">
              <a:xfrm>
                <a:off x="2829" y="2826"/>
                <a:ext cx="106" cy="180"/>
                <a:chOff x="2829" y="2826"/>
                <a:chExt cx="106" cy="180"/>
              </a:xfrm>
            </p:grpSpPr>
            <p:sp>
              <p:nvSpPr>
                <p:cNvPr id="10292" name="Rectangle 40"/>
                <p:cNvSpPr>
                  <a:spLocks noChangeArrowheads="1"/>
                </p:cNvSpPr>
                <p:nvPr/>
              </p:nvSpPr>
              <p:spPr bwMode="auto">
                <a:xfrm>
                  <a:off x="2838" y="2863"/>
                  <a:ext cx="42" cy="8"/>
                </a:xfrm>
                <a:prstGeom prst="rect">
                  <a:avLst/>
                </a:prstGeom>
                <a:solidFill>
                  <a:srgbClr val="808080"/>
                </a:solidFill>
                <a:ln w="4763">
                  <a:solidFill>
                    <a:srgbClr val="C0C0C0"/>
                  </a:solidFill>
                  <a:miter lim="800000"/>
                  <a:headEnd/>
                  <a:tailEnd/>
                </a:ln>
              </p:spPr>
              <p:txBody>
                <a:bodyPr/>
                <a:lstStyle/>
                <a:p>
                  <a:endParaRPr lang="ja-JP" altLang="en-US"/>
                </a:p>
              </p:txBody>
            </p:sp>
            <p:sp>
              <p:nvSpPr>
                <p:cNvPr id="10293" name="Rectangle 41"/>
                <p:cNvSpPr>
                  <a:spLocks noChangeArrowheads="1"/>
                </p:cNvSpPr>
                <p:nvPr/>
              </p:nvSpPr>
              <p:spPr bwMode="auto">
                <a:xfrm>
                  <a:off x="2838" y="2826"/>
                  <a:ext cx="42" cy="17"/>
                </a:xfrm>
                <a:prstGeom prst="rect">
                  <a:avLst/>
                </a:prstGeom>
                <a:solidFill>
                  <a:srgbClr val="808080"/>
                </a:solidFill>
                <a:ln w="4763">
                  <a:solidFill>
                    <a:srgbClr val="C0C0C0"/>
                  </a:solidFill>
                  <a:miter lim="800000"/>
                  <a:headEnd/>
                  <a:tailEnd/>
                </a:ln>
              </p:spPr>
              <p:txBody>
                <a:bodyPr/>
                <a:lstStyle/>
                <a:p>
                  <a:endParaRPr lang="ja-JP" altLang="en-US"/>
                </a:p>
              </p:txBody>
            </p:sp>
            <p:sp>
              <p:nvSpPr>
                <p:cNvPr id="10294" name="Rectangle 42"/>
                <p:cNvSpPr>
                  <a:spLocks noChangeArrowheads="1"/>
                </p:cNvSpPr>
                <p:nvPr/>
              </p:nvSpPr>
              <p:spPr bwMode="auto">
                <a:xfrm>
                  <a:off x="2838" y="2849"/>
                  <a:ext cx="42" cy="8"/>
                </a:xfrm>
                <a:prstGeom prst="rect">
                  <a:avLst/>
                </a:prstGeom>
                <a:solidFill>
                  <a:srgbClr val="808080"/>
                </a:solidFill>
                <a:ln w="4763">
                  <a:solidFill>
                    <a:srgbClr val="C0C0C0"/>
                  </a:solidFill>
                  <a:miter lim="800000"/>
                  <a:headEnd/>
                  <a:tailEnd/>
                </a:ln>
              </p:spPr>
              <p:txBody>
                <a:bodyPr/>
                <a:lstStyle/>
                <a:p>
                  <a:endParaRPr lang="ja-JP" altLang="en-US"/>
                </a:p>
              </p:txBody>
            </p:sp>
            <p:sp>
              <p:nvSpPr>
                <p:cNvPr id="10295" name="Freeform 43"/>
                <p:cNvSpPr>
                  <a:spLocks/>
                </p:cNvSpPr>
                <p:nvPr/>
              </p:nvSpPr>
              <p:spPr bwMode="auto">
                <a:xfrm>
                  <a:off x="2837" y="2880"/>
                  <a:ext cx="41" cy="42"/>
                </a:xfrm>
                <a:custGeom>
                  <a:avLst/>
                  <a:gdLst>
                    <a:gd name="T0" fmla="*/ 1 w 97"/>
                    <a:gd name="T1" fmla="*/ 0 h 100"/>
                    <a:gd name="T2" fmla="*/ 1 w 97"/>
                    <a:gd name="T3" fmla="*/ 0 h 100"/>
                    <a:gd name="T4" fmla="*/ 94 w 97"/>
                    <a:gd name="T5" fmla="*/ 100 h 100"/>
                    <a:gd name="T6" fmla="*/ 97 w 97"/>
                    <a:gd name="T7" fmla="*/ 0 h 100"/>
                    <a:gd name="T8" fmla="*/ 1 w 97"/>
                    <a:gd name="T9" fmla="*/ 0 h 100"/>
                    <a:gd name="T10" fmla="*/ 0 60000 65536"/>
                    <a:gd name="T11" fmla="*/ 0 60000 65536"/>
                    <a:gd name="T12" fmla="*/ 0 60000 65536"/>
                    <a:gd name="T13" fmla="*/ 0 60000 65536"/>
                    <a:gd name="T14" fmla="*/ 0 60000 65536"/>
                    <a:gd name="T15" fmla="*/ 0 w 97"/>
                    <a:gd name="T16" fmla="*/ 0 h 100"/>
                    <a:gd name="T17" fmla="*/ 97 w 97"/>
                    <a:gd name="T18" fmla="*/ 100 h 100"/>
                  </a:gdLst>
                  <a:ahLst/>
                  <a:cxnLst>
                    <a:cxn ang="T10">
                      <a:pos x="T0" y="T1"/>
                    </a:cxn>
                    <a:cxn ang="T11">
                      <a:pos x="T2" y="T3"/>
                    </a:cxn>
                    <a:cxn ang="T12">
                      <a:pos x="T4" y="T5"/>
                    </a:cxn>
                    <a:cxn ang="T13">
                      <a:pos x="T6" y="T7"/>
                    </a:cxn>
                    <a:cxn ang="T14">
                      <a:pos x="T8" y="T9"/>
                    </a:cxn>
                  </a:cxnLst>
                  <a:rect l="T15" t="T16" r="T17" b="T18"/>
                  <a:pathLst>
                    <a:path w="97" h="100">
                      <a:moveTo>
                        <a:pt x="1" y="0"/>
                      </a:moveTo>
                      <a:cubicBezTo>
                        <a:pt x="1" y="0"/>
                        <a:pt x="1" y="0"/>
                        <a:pt x="1" y="0"/>
                      </a:cubicBezTo>
                      <a:cubicBezTo>
                        <a:pt x="0" y="55"/>
                        <a:pt x="42" y="100"/>
                        <a:pt x="94" y="100"/>
                      </a:cubicBezTo>
                      <a:lnTo>
                        <a:pt x="97" y="0"/>
                      </a:lnTo>
                      <a:lnTo>
                        <a:pt x="1" y="0"/>
                      </a:lnTo>
                      <a:close/>
                    </a:path>
                  </a:pathLst>
                </a:custGeom>
                <a:noFill/>
                <a:ln w="4763">
                  <a:solidFill>
                    <a:srgbClr val="C0C0C0"/>
                  </a:solidFill>
                  <a:round/>
                  <a:headEnd/>
                  <a:tailEnd/>
                </a:ln>
              </p:spPr>
              <p:txBody>
                <a:bodyPr/>
                <a:lstStyle/>
                <a:p>
                  <a:endParaRPr lang="ja-JP" altLang="en-US"/>
                </a:p>
              </p:txBody>
            </p:sp>
            <p:grpSp>
              <p:nvGrpSpPr>
                <p:cNvPr id="10296" name="Group 46"/>
                <p:cNvGrpSpPr>
                  <a:grpSpLocks/>
                </p:cNvGrpSpPr>
                <p:nvPr/>
              </p:nvGrpSpPr>
              <p:grpSpPr bwMode="auto">
                <a:xfrm>
                  <a:off x="2829" y="2985"/>
                  <a:ext cx="106" cy="7"/>
                  <a:chOff x="2829" y="2985"/>
                  <a:chExt cx="106" cy="7"/>
                </a:xfrm>
              </p:grpSpPr>
              <p:sp>
                <p:nvSpPr>
                  <p:cNvPr id="10303" name="Rectangle 44"/>
                  <p:cNvSpPr>
                    <a:spLocks noChangeArrowheads="1"/>
                  </p:cNvSpPr>
                  <p:nvPr/>
                </p:nvSpPr>
                <p:spPr bwMode="auto">
                  <a:xfrm>
                    <a:off x="2834" y="2985"/>
                    <a:ext cx="101" cy="7"/>
                  </a:xfrm>
                  <a:prstGeom prst="rect">
                    <a:avLst/>
                  </a:prstGeom>
                  <a:solidFill>
                    <a:srgbClr val="808080"/>
                  </a:solidFill>
                  <a:ln w="4763">
                    <a:solidFill>
                      <a:srgbClr val="C0C0C0"/>
                    </a:solidFill>
                    <a:miter lim="800000"/>
                    <a:headEnd/>
                    <a:tailEnd/>
                  </a:ln>
                </p:spPr>
                <p:txBody>
                  <a:bodyPr/>
                  <a:lstStyle/>
                  <a:p>
                    <a:endParaRPr lang="ja-JP" altLang="en-US"/>
                  </a:p>
                </p:txBody>
              </p:sp>
              <p:sp>
                <p:nvSpPr>
                  <p:cNvPr id="10304" name="Oval 45"/>
                  <p:cNvSpPr>
                    <a:spLocks noChangeArrowheads="1"/>
                  </p:cNvSpPr>
                  <p:nvPr/>
                </p:nvSpPr>
                <p:spPr bwMode="auto">
                  <a:xfrm>
                    <a:off x="2829" y="2985"/>
                    <a:ext cx="14" cy="7"/>
                  </a:xfrm>
                  <a:prstGeom prst="ellipse">
                    <a:avLst/>
                  </a:prstGeom>
                  <a:solidFill>
                    <a:srgbClr val="808080"/>
                  </a:solidFill>
                  <a:ln w="4763">
                    <a:solidFill>
                      <a:srgbClr val="C0C0C0"/>
                    </a:solidFill>
                    <a:round/>
                    <a:headEnd/>
                    <a:tailEnd/>
                  </a:ln>
                </p:spPr>
                <p:txBody>
                  <a:bodyPr/>
                  <a:lstStyle/>
                  <a:p>
                    <a:endParaRPr lang="ja-JP" altLang="en-US"/>
                  </a:p>
                </p:txBody>
              </p:sp>
            </p:grpSp>
            <p:grpSp>
              <p:nvGrpSpPr>
                <p:cNvPr id="10297" name="Group 49"/>
                <p:cNvGrpSpPr>
                  <a:grpSpLocks/>
                </p:cNvGrpSpPr>
                <p:nvPr/>
              </p:nvGrpSpPr>
              <p:grpSpPr bwMode="auto">
                <a:xfrm>
                  <a:off x="2829" y="2998"/>
                  <a:ext cx="106" cy="8"/>
                  <a:chOff x="2829" y="2998"/>
                  <a:chExt cx="106" cy="8"/>
                </a:xfrm>
              </p:grpSpPr>
              <p:sp>
                <p:nvSpPr>
                  <p:cNvPr id="10301" name="Rectangle 47"/>
                  <p:cNvSpPr>
                    <a:spLocks noChangeArrowheads="1"/>
                  </p:cNvSpPr>
                  <p:nvPr/>
                </p:nvSpPr>
                <p:spPr bwMode="auto">
                  <a:xfrm>
                    <a:off x="2834" y="2998"/>
                    <a:ext cx="101" cy="8"/>
                  </a:xfrm>
                  <a:prstGeom prst="rect">
                    <a:avLst/>
                  </a:prstGeom>
                  <a:solidFill>
                    <a:srgbClr val="808080"/>
                  </a:solidFill>
                  <a:ln w="4763">
                    <a:solidFill>
                      <a:srgbClr val="C0C0C0"/>
                    </a:solidFill>
                    <a:miter lim="800000"/>
                    <a:headEnd/>
                    <a:tailEnd/>
                  </a:ln>
                </p:spPr>
                <p:txBody>
                  <a:bodyPr/>
                  <a:lstStyle/>
                  <a:p>
                    <a:endParaRPr lang="ja-JP" altLang="en-US"/>
                  </a:p>
                </p:txBody>
              </p:sp>
              <p:sp>
                <p:nvSpPr>
                  <p:cNvPr id="10302" name="Oval 48"/>
                  <p:cNvSpPr>
                    <a:spLocks noChangeArrowheads="1"/>
                  </p:cNvSpPr>
                  <p:nvPr/>
                </p:nvSpPr>
                <p:spPr bwMode="auto">
                  <a:xfrm>
                    <a:off x="2829" y="2998"/>
                    <a:ext cx="14" cy="8"/>
                  </a:xfrm>
                  <a:prstGeom prst="ellipse">
                    <a:avLst/>
                  </a:prstGeom>
                  <a:solidFill>
                    <a:srgbClr val="808080"/>
                  </a:solidFill>
                  <a:ln w="4763">
                    <a:solidFill>
                      <a:srgbClr val="C0C0C0"/>
                    </a:solidFill>
                    <a:round/>
                    <a:headEnd/>
                    <a:tailEnd/>
                  </a:ln>
                </p:spPr>
                <p:txBody>
                  <a:bodyPr/>
                  <a:lstStyle/>
                  <a:p>
                    <a:endParaRPr lang="ja-JP" altLang="en-US"/>
                  </a:p>
                </p:txBody>
              </p:sp>
            </p:grpSp>
            <p:grpSp>
              <p:nvGrpSpPr>
                <p:cNvPr id="10298" name="Group 52"/>
                <p:cNvGrpSpPr>
                  <a:grpSpLocks/>
                </p:cNvGrpSpPr>
                <p:nvPr/>
              </p:nvGrpSpPr>
              <p:grpSpPr bwMode="auto">
                <a:xfrm>
                  <a:off x="2829" y="2970"/>
                  <a:ext cx="106" cy="8"/>
                  <a:chOff x="2829" y="2970"/>
                  <a:chExt cx="106" cy="8"/>
                </a:xfrm>
              </p:grpSpPr>
              <p:sp>
                <p:nvSpPr>
                  <p:cNvPr id="10299" name="Rectangle 50"/>
                  <p:cNvSpPr>
                    <a:spLocks noChangeArrowheads="1"/>
                  </p:cNvSpPr>
                  <p:nvPr/>
                </p:nvSpPr>
                <p:spPr bwMode="auto">
                  <a:xfrm>
                    <a:off x="2834" y="2970"/>
                    <a:ext cx="101" cy="8"/>
                  </a:xfrm>
                  <a:prstGeom prst="rect">
                    <a:avLst/>
                  </a:prstGeom>
                  <a:solidFill>
                    <a:srgbClr val="808080"/>
                  </a:solidFill>
                  <a:ln w="4763">
                    <a:solidFill>
                      <a:srgbClr val="C0C0C0"/>
                    </a:solidFill>
                    <a:miter lim="800000"/>
                    <a:headEnd/>
                    <a:tailEnd/>
                  </a:ln>
                </p:spPr>
                <p:txBody>
                  <a:bodyPr/>
                  <a:lstStyle/>
                  <a:p>
                    <a:endParaRPr lang="ja-JP" altLang="en-US"/>
                  </a:p>
                </p:txBody>
              </p:sp>
              <p:sp>
                <p:nvSpPr>
                  <p:cNvPr id="10300" name="Oval 51"/>
                  <p:cNvSpPr>
                    <a:spLocks noChangeArrowheads="1"/>
                  </p:cNvSpPr>
                  <p:nvPr/>
                </p:nvSpPr>
                <p:spPr bwMode="auto">
                  <a:xfrm>
                    <a:off x="2829" y="2970"/>
                    <a:ext cx="14" cy="8"/>
                  </a:xfrm>
                  <a:prstGeom prst="ellipse">
                    <a:avLst/>
                  </a:prstGeom>
                  <a:solidFill>
                    <a:srgbClr val="808080"/>
                  </a:solidFill>
                  <a:ln w="4763">
                    <a:solidFill>
                      <a:srgbClr val="C0C0C0"/>
                    </a:solidFill>
                    <a:round/>
                    <a:headEnd/>
                    <a:tailEnd/>
                  </a:ln>
                </p:spPr>
                <p:txBody>
                  <a:bodyPr/>
                  <a:lstStyle/>
                  <a:p>
                    <a:endParaRPr lang="ja-JP" altLang="en-US"/>
                  </a:p>
                </p:txBody>
              </p:sp>
            </p:grpSp>
          </p:grpSp>
          <p:sp>
            <p:nvSpPr>
              <p:cNvPr id="10281" name="Freeform 54"/>
              <p:cNvSpPr>
                <a:spLocks/>
              </p:cNvSpPr>
              <p:nvPr/>
            </p:nvSpPr>
            <p:spPr bwMode="auto">
              <a:xfrm>
                <a:off x="2839" y="2779"/>
                <a:ext cx="1713" cy="258"/>
              </a:xfrm>
              <a:custGeom>
                <a:avLst/>
                <a:gdLst>
                  <a:gd name="T0" fmla="*/ 257 w 5140"/>
                  <a:gd name="T1" fmla="*/ 0 h 776"/>
                  <a:gd name="T2" fmla="*/ 30 w 5140"/>
                  <a:gd name="T3" fmla="*/ 0 h 776"/>
                  <a:gd name="T4" fmla="*/ 0 w 5140"/>
                  <a:gd name="T5" fmla="*/ 120 h 776"/>
                  <a:gd name="T6" fmla="*/ 101 w 5140"/>
                  <a:gd name="T7" fmla="*/ 120 h 776"/>
                  <a:gd name="T8" fmla="*/ 101 w 5140"/>
                  <a:gd name="T9" fmla="*/ 554 h 776"/>
                  <a:gd name="T10" fmla="*/ 298 w 5140"/>
                  <a:gd name="T11" fmla="*/ 750 h 776"/>
                  <a:gd name="T12" fmla="*/ 343 w 5140"/>
                  <a:gd name="T13" fmla="*/ 770 h 776"/>
                  <a:gd name="T14" fmla="*/ 380 w 5140"/>
                  <a:gd name="T15" fmla="*/ 776 h 776"/>
                  <a:gd name="T16" fmla="*/ 374 w 5140"/>
                  <a:gd name="T17" fmla="*/ 678 h 776"/>
                  <a:gd name="T18" fmla="*/ 369 w 5140"/>
                  <a:gd name="T19" fmla="*/ 560 h 776"/>
                  <a:gd name="T20" fmla="*/ 395 w 5140"/>
                  <a:gd name="T21" fmla="*/ 460 h 776"/>
                  <a:gd name="T22" fmla="*/ 432 w 5140"/>
                  <a:gd name="T23" fmla="*/ 386 h 776"/>
                  <a:gd name="T24" fmla="*/ 480 w 5140"/>
                  <a:gd name="T25" fmla="*/ 321 h 776"/>
                  <a:gd name="T26" fmla="*/ 549 w 5140"/>
                  <a:gd name="T27" fmla="*/ 258 h 776"/>
                  <a:gd name="T28" fmla="*/ 630 w 5140"/>
                  <a:gd name="T29" fmla="*/ 210 h 776"/>
                  <a:gd name="T30" fmla="*/ 743 w 5140"/>
                  <a:gd name="T31" fmla="*/ 180 h 776"/>
                  <a:gd name="T32" fmla="*/ 892 w 5140"/>
                  <a:gd name="T33" fmla="*/ 169 h 776"/>
                  <a:gd name="T34" fmla="*/ 995 w 5140"/>
                  <a:gd name="T35" fmla="*/ 195 h 776"/>
                  <a:gd name="T36" fmla="*/ 1071 w 5140"/>
                  <a:gd name="T37" fmla="*/ 236 h 776"/>
                  <a:gd name="T38" fmla="*/ 1134 w 5140"/>
                  <a:gd name="T39" fmla="*/ 284 h 776"/>
                  <a:gd name="T40" fmla="*/ 1210 w 5140"/>
                  <a:gd name="T41" fmla="*/ 358 h 776"/>
                  <a:gd name="T42" fmla="*/ 1257 w 5140"/>
                  <a:gd name="T43" fmla="*/ 439 h 776"/>
                  <a:gd name="T44" fmla="*/ 1289 w 5140"/>
                  <a:gd name="T45" fmla="*/ 511 h 776"/>
                  <a:gd name="T46" fmla="*/ 1299 w 5140"/>
                  <a:gd name="T47" fmla="*/ 581 h 776"/>
                  <a:gd name="T48" fmla="*/ 1299 w 5140"/>
                  <a:gd name="T49" fmla="*/ 734 h 776"/>
                  <a:gd name="T50" fmla="*/ 3545 w 5140"/>
                  <a:gd name="T51" fmla="*/ 776 h 776"/>
                  <a:gd name="T52" fmla="*/ 3545 w 5140"/>
                  <a:gd name="T53" fmla="*/ 629 h 776"/>
                  <a:gd name="T54" fmla="*/ 3576 w 5140"/>
                  <a:gd name="T55" fmla="*/ 528 h 776"/>
                  <a:gd name="T56" fmla="*/ 3613 w 5140"/>
                  <a:gd name="T57" fmla="*/ 449 h 776"/>
                  <a:gd name="T58" fmla="*/ 3668 w 5140"/>
                  <a:gd name="T59" fmla="*/ 375 h 776"/>
                  <a:gd name="T60" fmla="*/ 3748 w 5140"/>
                  <a:gd name="T61" fmla="*/ 310 h 776"/>
                  <a:gd name="T62" fmla="*/ 3828 w 5140"/>
                  <a:gd name="T63" fmla="*/ 268 h 776"/>
                  <a:gd name="T64" fmla="*/ 3908 w 5140"/>
                  <a:gd name="T65" fmla="*/ 243 h 776"/>
                  <a:gd name="T66" fmla="*/ 4048 w 5140"/>
                  <a:gd name="T67" fmla="*/ 243 h 776"/>
                  <a:gd name="T68" fmla="*/ 4122 w 5140"/>
                  <a:gd name="T69" fmla="*/ 258 h 776"/>
                  <a:gd name="T70" fmla="*/ 4198 w 5140"/>
                  <a:gd name="T71" fmla="*/ 290 h 776"/>
                  <a:gd name="T72" fmla="*/ 4266 w 5140"/>
                  <a:gd name="T73" fmla="*/ 348 h 776"/>
                  <a:gd name="T74" fmla="*/ 4331 w 5140"/>
                  <a:gd name="T75" fmla="*/ 423 h 776"/>
                  <a:gd name="T76" fmla="*/ 4374 w 5140"/>
                  <a:gd name="T77" fmla="*/ 511 h 776"/>
                  <a:gd name="T78" fmla="*/ 4401 w 5140"/>
                  <a:gd name="T79" fmla="*/ 608 h 776"/>
                  <a:gd name="T80" fmla="*/ 4401 w 5140"/>
                  <a:gd name="T81" fmla="*/ 708 h 776"/>
                  <a:gd name="T82" fmla="*/ 5140 w 5140"/>
                  <a:gd name="T83" fmla="*/ 705 h 776"/>
                  <a:gd name="T84" fmla="*/ 5140 w 5140"/>
                  <a:gd name="T85" fmla="*/ 673 h 776"/>
                  <a:gd name="T86" fmla="*/ 5116 w 5140"/>
                  <a:gd name="T87" fmla="*/ 673 h 776"/>
                  <a:gd name="T88" fmla="*/ 5116 w 5140"/>
                  <a:gd name="T89" fmla="*/ 625 h 776"/>
                  <a:gd name="T90" fmla="*/ 5139 w 5140"/>
                  <a:gd name="T91" fmla="*/ 623 h 776"/>
                  <a:gd name="T92" fmla="*/ 5139 w 5140"/>
                  <a:gd name="T93" fmla="*/ 479 h 776"/>
                  <a:gd name="T94" fmla="*/ 5119 w 5140"/>
                  <a:gd name="T95" fmla="*/ 449 h 776"/>
                  <a:gd name="T96" fmla="*/ 4947 w 5140"/>
                  <a:gd name="T97" fmla="*/ 364 h 776"/>
                  <a:gd name="T98" fmla="*/ 4758 w 5140"/>
                  <a:gd name="T99" fmla="*/ 290 h 776"/>
                  <a:gd name="T100" fmla="*/ 4530 w 5140"/>
                  <a:gd name="T101" fmla="*/ 221 h 776"/>
                  <a:gd name="T102" fmla="*/ 4283 w 5140"/>
                  <a:gd name="T103" fmla="*/ 163 h 776"/>
                  <a:gd name="T104" fmla="*/ 4057 w 5140"/>
                  <a:gd name="T105" fmla="*/ 115 h 776"/>
                  <a:gd name="T106" fmla="*/ 3840 w 5140"/>
                  <a:gd name="T107" fmla="*/ 78 h 776"/>
                  <a:gd name="T108" fmla="*/ 3765 w 5140"/>
                  <a:gd name="T109" fmla="*/ 78 h 776"/>
                  <a:gd name="T110" fmla="*/ 3716 w 5140"/>
                  <a:gd name="T111" fmla="*/ 99 h 776"/>
                  <a:gd name="T112" fmla="*/ 3486 w 5140"/>
                  <a:gd name="T113" fmla="*/ 131 h 776"/>
                  <a:gd name="T114" fmla="*/ 3303 w 5140"/>
                  <a:gd name="T115" fmla="*/ 148 h 776"/>
                  <a:gd name="T116" fmla="*/ 2344 w 5140"/>
                  <a:gd name="T117" fmla="*/ 88 h 776"/>
                  <a:gd name="T118" fmla="*/ 1884 w 5140"/>
                  <a:gd name="T119" fmla="*/ 51 h 776"/>
                  <a:gd name="T120" fmla="*/ 1450 w 5140"/>
                  <a:gd name="T121" fmla="*/ 19 h 776"/>
                  <a:gd name="T122" fmla="*/ 1231 w 5140"/>
                  <a:gd name="T123" fmla="*/ 4 h 776"/>
                  <a:gd name="T124" fmla="*/ 257 w 5140"/>
                  <a:gd name="T125" fmla="*/ 0 h 77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140"/>
                  <a:gd name="T190" fmla="*/ 0 h 776"/>
                  <a:gd name="T191" fmla="*/ 5140 w 5140"/>
                  <a:gd name="T192" fmla="*/ 776 h 77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140" h="776">
                    <a:moveTo>
                      <a:pt x="257" y="0"/>
                    </a:moveTo>
                    <a:lnTo>
                      <a:pt x="30" y="0"/>
                    </a:lnTo>
                    <a:lnTo>
                      <a:pt x="0" y="120"/>
                    </a:lnTo>
                    <a:lnTo>
                      <a:pt x="101" y="120"/>
                    </a:lnTo>
                    <a:lnTo>
                      <a:pt x="101" y="554"/>
                    </a:lnTo>
                    <a:lnTo>
                      <a:pt x="298" y="750"/>
                    </a:lnTo>
                    <a:lnTo>
                      <a:pt x="343" y="770"/>
                    </a:lnTo>
                    <a:lnTo>
                      <a:pt x="380" y="776"/>
                    </a:lnTo>
                    <a:lnTo>
                      <a:pt x="374" y="678"/>
                    </a:lnTo>
                    <a:lnTo>
                      <a:pt x="369" y="560"/>
                    </a:lnTo>
                    <a:lnTo>
                      <a:pt x="395" y="460"/>
                    </a:lnTo>
                    <a:lnTo>
                      <a:pt x="432" y="386"/>
                    </a:lnTo>
                    <a:lnTo>
                      <a:pt x="480" y="321"/>
                    </a:lnTo>
                    <a:lnTo>
                      <a:pt x="549" y="258"/>
                    </a:lnTo>
                    <a:lnTo>
                      <a:pt x="630" y="210"/>
                    </a:lnTo>
                    <a:lnTo>
                      <a:pt x="743" y="180"/>
                    </a:lnTo>
                    <a:lnTo>
                      <a:pt x="892" y="169"/>
                    </a:lnTo>
                    <a:lnTo>
                      <a:pt x="995" y="195"/>
                    </a:lnTo>
                    <a:lnTo>
                      <a:pt x="1071" y="236"/>
                    </a:lnTo>
                    <a:lnTo>
                      <a:pt x="1134" y="284"/>
                    </a:lnTo>
                    <a:lnTo>
                      <a:pt x="1210" y="358"/>
                    </a:lnTo>
                    <a:lnTo>
                      <a:pt x="1257" y="439"/>
                    </a:lnTo>
                    <a:lnTo>
                      <a:pt x="1289" y="511"/>
                    </a:lnTo>
                    <a:lnTo>
                      <a:pt x="1299" y="581"/>
                    </a:lnTo>
                    <a:lnTo>
                      <a:pt x="1299" y="734"/>
                    </a:lnTo>
                    <a:lnTo>
                      <a:pt x="3545" y="776"/>
                    </a:lnTo>
                    <a:lnTo>
                      <a:pt x="3545" y="629"/>
                    </a:lnTo>
                    <a:lnTo>
                      <a:pt x="3576" y="528"/>
                    </a:lnTo>
                    <a:lnTo>
                      <a:pt x="3613" y="449"/>
                    </a:lnTo>
                    <a:lnTo>
                      <a:pt x="3668" y="375"/>
                    </a:lnTo>
                    <a:lnTo>
                      <a:pt x="3748" y="310"/>
                    </a:lnTo>
                    <a:lnTo>
                      <a:pt x="3828" y="268"/>
                    </a:lnTo>
                    <a:lnTo>
                      <a:pt x="3908" y="243"/>
                    </a:lnTo>
                    <a:lnTo>
                      <a:pt x="4048" y="243"/>
                    </a:lnTo>
                    <a:lnTo>
                      <a:pt x="4122" y="258"/>
                    </a:lnTo>
                    <a:lnTo>
                      <a:pt x="4198" y="290"/>
                    </a:lnTo>
                    <a:lnTo>
                      <a:pt x="4266" y="348"/>
                    </a:lnTo>
                    <a:lnTo>
                      <a:pt x="4331" y="423"/>
                    </a:lnTo>
                    <a:lnTo>
                      <a:pt x="4374" y="511"/>
                    </a:lnTo>
                    <a:lnTo>
                      <a:pt x="4401" y="608"/>
                    </a:lnTo>
                    <a:lnTo>
                      <a:pt x="4401" y="708"/>
                    </a:lnTo>
                    <a:lnTo>
                      <a:pt x="5140" y="705"/>
                    </a:lnTo>
                    <a:lnTo>
                      <a:pt x="5140" y="673"/>
                    </a:lnTo>
                    <a:lnTo>
                      <a:pt x="5116" y="673"/>
                    </a:lnTo>
                    <a:lnTo>
                      <a:pt x="5116" y="625"/>
                    </a:lnTo>
                    <a:lnTo>
                      <a:pt x="5139" y="623"/>
                    </a:lnTo>
                    <a:lnTo>
                      <a:pt x="5139" y="479"/>
                    </a:lnTo>
                    <a:lnTo>
                      <a:pt x="5119" y="449"/>
                    </a:lnTo>
                    <a:lnTo>
                      <a:pt x="4947" y="364"/>
                    </a:lnTo>
                    <a:lnTo>
                      <a:pt x="4758" y="290"/>
                    </a:lnTo>
                    <a:lnTo>
                      <a:pt x="4530" y="221"/>
                    </a:lnTo>
                    <a:lnTo>
                      <a:pt x="4283" y="163"/>
                    </a:lnTo>
                    <a:lnTo>
                      <a:pt x="4057" y="115"/>
                    </a:lnTo>
                    <a:lnTo>
                      <a:pt x="3840" y="78"/>
                    </a:lnTo>
                    <a:lnTo>
                      <a:pt x="3765" y="78"/>
                    </a:lnTo>
                    <a:lnTo>
                      <a:pt x="3716" y="99"/>
                    </a:lnTo>
                    <a:lnTo>
                      <a:pt x="3486" y="131"/>
                    </a:lnTo>
                    <a:lnTo>
                      <a:pt x="3303" y="148"/>
                    </a:lnTo>
                    <a:lnTo>
                      <a:pt x="2344" y="88"/>
                    </a:lnTo>
                    <a:lnTo>
                      <a:pt x="1884" y="51"/>
                    </a:lnTo>
                    <a:lnTo>
                      <a:pt x="1450" y="19"/>
                    </a:lnTo>
                    <a:lnTo>
                      <a:pt x="1231" y="4"/>
                    </a:lnTo>
                    <a:lnTo>
                      <a:pt x="257" y="0"/>
                    </a:lnTo>
                    <a:close/>
                  </a:path>
                </a:pathLst>
              </a:custGeom>
              <a:solidFill>
                <a:srgbClr val="FF0000"/>
              </a:solidFill>
              <a:ln w="4763">
                <a:solidFill>
                  <a:srgbClr val="000000"/>
                </a:solidFill>
                <a:round/>
                <a:headEnd/>
                <a:tailEnd/>
              </a:ln>
            </p:spPr>
            <p:txBody>
              <a:bodyPr/>
              <a:lstStyle/>
              <a:p>
                <a:endParaRPr lang="ja-JP" altLang="en-US"/>
              </a:p>
            </p:txBody>
          </p:sp>
          <p:sp>
            <p:nvSpPr>
              <p:cNvPr id="10282" name="Freeform 55"/>
              <p:cNvSpPr>
                <a:spLocks/>
              </p:cNvSpPr>
              <p:nvPr/>
            </p:nvSpPr>
            <p:spPr bwMode="auto">
              <a:xfrm>
                <a:off x="3528" y="2800"/>
                <a:ext cx="346" cy="233"/>
              </a:xfrm>
              <a:custGeom>
                <a:avLst/>
                <a:gdLst>
                  <a:gd name="T0" fmla="*/ 0 w 1037"/>
                  <a:gd name="T1" fmla="*/ 0 h 699"/>
                  <a:gd name="T2" fmla="*/ 0 w 1037"/>
                  <a:gd name="T3" fmla="*/ 682 h 699"/>
                  <a:gd name="T4" fmla="*/ 1037 w 1037"/>
                  <a:gd name="T5" fmla="*/ 699 h 699"/>
                  <a:gd name="T6" fmla="*/ 1037 w 1037"/>
                  <a:gd name="T7" fmla="*/ 74 h 699"/>
                  <a:gd name="T8" fmla="*/ 899 w 1037"/>
                  <a:gd name="T9" fmla="*/ 60 h 699"/>
                  <a:gd name="T10" fmla="*/ 710 w 1037"/>
                  <a:gd name="T11" fmla="*/ 47 h 699"/>
                  <a:gd name="T12" fmla="*/ 520 w 1037"/>
                  <a:gd name="T13" fmla="*/ 39 h 699"/>
                  <a:gd name="T14" fmla="*/ 397 w 1037"/>
                  <a:gd name="T15" fmla="*/ 27 h 699"/>
                  <a:gd name="T16" fmla="*/ 276 w 1037"/>
                  <a:gd name="T17" fmla="*/ 20 h 699"/>
                  <a:gd name="T18" fmla="*/ 112 w 1037"/>
                  <a:gd name="T19" fmla="*/ 6 h 699"/>
                  <a:gd name="T20" fmla="*/ 0 w 1037"/>
                  <a:gd name="T21" fmla="*/ 0 h 69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37"/>
                  <a:gd name="T34" fmla="*/ 0 h 699"/>
                  <a:gd name="T35" fmla="*/ 1037 w 1037"/>
                  <a:gd name="T36" fmla="*/ 699 h 69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37" h="699">
                    <a:moveTo>
                      <a:pt x="0" y="0"/>
                    </a:moveTo>
                    <a:lnTo>
                      <a:pt x="0" y="682"/>
                    </a:lnTo>
                    <a:lnTo>
                      <a:pt x="1037" y="699"/>
                    </a:lnTo>
                    <a:lnTo>
                      <a:pt x="1037" y="74"/>
                    </a:lnTo>
                    <a:lnTo>
                      <a:pt x="899" y="60"/>
                    </a:lnTo>
                    <a:lnTo>
                      <a:pt x="710" y="47"/>
                    </a:lnTo>
                    <a:lnTo>
                      <a:pt x="520" y="39"/>
                    </a:lnTo>
                    <a:lnTo>
                      <a:pt x="397" y="27"/>
                    </a:lnTo>
                    <a:lnTo>
                      <a:pt x="276" y="20"/>
                    </a:lnTo>
                    <a:lnTo>
                      <a:pt x="112" y="6"/>
                    </a:lnTo>
                    <a:lnTo>
                      <a:pt x="0" y="0"/>
                    </a:lnTo>
                    <a:close/>
                  </a:path>
                </a:pathLst>
              </a:custGeom>
              <a:solidFill>
                <a:srgbClr val="FF0000"/>
              </a:solidFill>
              <a:ln w="4763">
                <a:solidFill>
                  <a:srgbClr val="000000"/>
                </a:solidFill>
                <a:round/>
                <a:headEnd/>
                <a:tailEnd/>
              </a:ln>
            </p:spPr>
            <p:txBody>
              <a:bodyPr/>
              <a:lstStyle/>
              <a:p>
                <a:endParaRPr lang="ja-JP" altLang="en-US"/>
              </a:p>
            </p:txBody>
          </p:sp>
          <p:grpSp>
            <p:nvGrpSpPr>
              <p:cNvPr id="10283" name="Group 64"/>
              <p:cNvGrpSpPr>
                <a:grpSpLocks/>
              </p:cNvGrpSpPr>
              <p:nvPr/>
            </p:nvGrpSpPr>
            <p:grpSpPr bwMode="auto">
              <a:xfrm>
                <a:off x="3248" y="2725"/>
                <a:ext cx="581" cy="265"/>
                <a:chOff x="3248" y="2725"/>
                <a:chExt cx="581" cy="265"/>
              </a:xfrm>
            </p:grpSpPr>
            <p:sp>
              <p:nvSpPr>
                <p:cNvPr id="10284" name="Oval 56"/>
                <p:cNvSpPr>
                  <a:spLocks noChangeArrowheads="1"/>
                </p:cNvSpPr>
                <p:nvPr/>
              </p:nvSpPr>
              <p:spPr bwMode="auto">
                <a:xfrm>
                  <a:off x="3248" y="2725"/>
                  <a:ext cx="68" cy="38"/>
                </a:xfrm>
                <a:prstGeom prst="ellipse">
                  <a:avLst/>
                </a:prstGeom>
                <a:solidFill>
                  <a:srgbClr val="800000"/>
                </a:solidFill>
                <a:ln w="4763">
                  <a:solidFill>
                    <a:srgbClr val="800000"/>
                  </a:solidFill>
                  <a:round/>
                  <a:headEnd/>
                  <a:tailEnd/>
                </a:ln>
              </p:spPr>
              <p:txBody>
                <a:bodyPr/>
                <a:lstStyle/>
                <a:p>
                  <a:endParaRPr lang="ja-JP" altLang="en-US"/>
                </a:p>
              </p:txBody>
            </p:sp>
            <p:sp>
              <p:nvSpPr>
                <p:cNvPr id="10285" name="Oval 57"/>
                <p:cNvSpPr>
                  <a:spLocks noChangeArrowheads="1"/>
                </p:cNvSpPr>
                <p:nvPr/>
              </p:nvSpPr>
              <p:spPr bwMode="auto">
                <a:xfrm>
                  <a:off x="3260" y="2738"/>
                  <a:ext cx="11" cy="11"/>
                </a:xfrm>
                <a:prstGeom prst="ellipse">
                  <a:avLst/>
                </a:prstGeom>
                <a:solidFill>
                  <a:srgbClr val="000000"/>
                </a:solidFill>
                <a:ln w="4763">
                  <a:solidFill>
                    <a:srgbClr val="000000"/>
                  </a:solidFill>
                  <a:round/>
                  <a:headEnd/>
                  <a:tailEnd/>
                </a:ln>
              </p:spPr>
              <p:txBody>
                <a:bodyPr/>
                <a:lstStyle/>
                <a:p>
                  <a:endParaRPr lang="ja-JP" altLang="en-US"/>
                </a:p>
              </p:txBody>
            </p:sp>
            <p:grpSp>
              <p:nvGrpSpPr>
                <p:cNvPr id="10286" name="Group 63"/>
                <p:cNvGrpSpPr>
                  <a:grpSpLocks/>
                </p:cNvGrpSpPr>
                <p:nvPr/>
              </p:nvGrpSpPr>
              <p:grpSpPr bwMode="auto">
                <a:xfrm>
                  <a:off x="3464" y="2832"/>
                  <a:ext cx="365" cy="158"/>
                  <a:chOff x="3464" y="2832"/>
                  <a:chExt cx="365" cy="158"/>
                </a:xfrm>
              </p:grpSpPr>
              <p:sp>
                <p:nvSpPr>
                  <p:cNvPr id="10287" name="Freeform 58"/>
                  <p:cNvSpPr>
                    <a:spLocks/>
                  </p:cNvSpPr>
                  <p:nvPr/>
                </p:nvSpPr>
                <p:spPr bwMode="auto">
                  <a:xfrm>
                    <a:off x="3464" y="2940"/>
                    <a:ext cx="365" cy="50"/>
                  </a:xfrm>
                  <a:custGeom>
                    <a:avLst/>
                    <a:gdLst>
                      <a:gd name="T0" fmla="*/ 0 w 1097"/>
                      <a:gd name="T1" fmla="*/ 85 h 152"/>
                      <a:gd name="T2" fmla="*/ 0 w 1097"/>
                      <a:gd name="T3" fmla="*/ 152 h 152"/>
                      <a:gd name="T4" fmla="*/ 1097 w 1097"/>
                      <a:gd name="T5" fmla="*/ 0 h 152"/>
                      <a:gd name="T6" fmla="*/ 0 w 1097"/>
                      <a:gd name="T7" fmla="*/ 85 h 152"/>
                      <a:gd name="T8" fmla="*/ 0 60000 65536"/>
                      <a:gd name="T9" fmla="*/ 0 60000 65536"/>
                      <a:gd name="T10" fmla="*/ 0 60000 65536"/>
                      <a:gd name="T11" fmla="*/ 0 60000 65536"/>
                      <a:gd name="T12" fmla="*/ 0 w 1097"/>
                      <a:gd name="T13" fmla="*/ 0 h 152"/>
                      <a:gd name="T14" fmla="*/ 1097 w 1097"/>
                      <a:gd name="T15" fmla="*/ 152 h 152"/>
                    </a:gdLst>
                    <a:ahLst/>
                    <a:cxnLst>
                      <a:cxn ang="T8">
                        <a:pos x="T0" y="T1"/>
                      </a:cxn>
                      <a:cxn ang="T9">
                        <a:pos x="T2" y="T3"/>
                      </a:cxn>
                      <a:cxn ang="T10">
                        <a:pos x="T4" y="T5"/>
                      </a:cxn>
                      <a:cxn ang="T11">
                        <a:pos x="T6" y="T7"/>
                      </a:cxn>
                    </a:cxnLst>
                    <a:rect l="T12" t="T13" r="T14" b="T15"/>
                    <a:pathLst>
                      <a:path w="1097" h="152">
                        <a:moveTo>
                          <a:pt x="0" y="85"/>
                        </a:moveTo>
                        <a:lnTo>
                          <a:pt x="0" y="152"/>
                        </a:lnTo>
                        <a:lnTo>
                          <a:pt x="1097" y="0"/>
                        </a:lnTo>
                        <a:lnTo>
                          <a:pt x="0" y="85"/>
                        </a:lnTo>
                        <a:close/>
                      </a:path>
                    </a:pathLst>
                  </a:custGeom>
                  <a:solidFill>
                    <a:srgbClr val="800000"/>
                  </a:solidFill>
                  <a:ln w="4763">
                    <a:solidFill>
                      <a:srgbClr val="800000"/>
                    </a:solidFill>
                    <a:round/>
                    <a:headEnd/>
                    <a:tailEnd/>
                  </a:ln>
                </p:spPr>
                <p:txBody>
                  <a:bodyPr/>
                  <a:lstStyle/>
                  <a:p>
                    <a:endParaRPr lang="ja-JP" altLang="en-US"/>
                  </a:p>
                </p:txBody>
              </p:sp>
              <p:sp>
                <p:nvSpPr>
                  <p:cNvPr id="10288" name="Freeform 59"/>
                  <p:cNvSpPr>
                    <a:spLocks/>
                  </p:cNvSpPr>
                  <p:nvPr/>
                </p:nvSpPr>
                <p:spPr bwMode="auto">
                  <a:xfrm>
                    <a:off x="3464" y="2832"/>
                    <a:ext cx="362" cy="60"/>
                  </a:xfrm>
                  <a:custGeom>
                    <a:avLst/>
                    <a:gdLst>
                      <a:gd name="T0" fmla="*/ 0 w 1086"/>
                      <a:gd name="T1" fmla="*/ 0 h 180"/>
                      <a:gd name="T2" fmla="*/ 0 w 1086"/>
                      <a:gd name="T3" fmla="*/ 70 h 180"/>
                      <a:gd name="T4" fmla="*/ 1086 w 1086"/>
                      <a:gd name="T5" fmla="*/ 180 h 180"/>
                      <a:gd name="T6" fmla="*/ 0 w 1086"/>
                      <a:gd name="T7" fmla="*/ 0 h 180"/>
                      <a:gd name="T8" fmla="*/ 0 60000 65536"/>
                      <a:gd name="T9" fmla="*/ 0 60000 65536"/>
                      <a:gd name="T10" fmla="*/ 0 60000 65536"/>
                      <a:gd name="T11" fmla="*/ 0 60000 65536"/>
                      <a:gd name="T12" fmla="*/ 0 w 1086"/>
                      <a:gd name="T13" fmla="*/ 0 h 180"/>
                      <a:gd name="T14" fmla="*/ 1086 w 1086"/>
                      <a:gd name="T15" fmla="*/ 180 h 180"/>
                    </a:gdLst>
                    <a:ahLst/>
                    <a:cxnLst>
                      <a:cxn ang="T8">
                        <a:pos x="T0" y="T1"/>
                      </a:cxn>
                      <a:cxn ang="T9">
                        <a:pos x="T2" y="T3"/>
                      </a:cxn>
                      <a:cxn ang="T10">
                        <a:pos x="T4" y="T5"/>
                      </a:cxn>
                      <a:cxn ang="T11">
                        <a:pos x="T6" y="T7"/>
                      </a:cxn>
                    </a:cxnLst>
                    <a:rect l="T12" t="T13" r="T14" b="T15"/>
                    <a:pathLst>
                      <a:path w="1086" h="180">
                        <a:moveTo>
                          <a:pt x="0" y="0"/>
                        </a:moveTo>
                        <a:lnTo>
                          <a:pt x="0" y="70"/>
                        </a:lnTo>
                        <a:lnTo>
                          <a:pt x="1086" y="180"/>
                        </a:lnTo>
                        <a:lnTo>
                          <a:pt x="0" y="0"/>
                        </a:lnTo>
                        <a:close/>
                      </a:path>
                    </a:pathLst>
                  </a:custGeom>
                  <a:solidFill>
                    <a:srgbClr val="800000"/>
                  </a:solidFill>
                  <a:ln w="4763">
                    <a:solidFill>
                      <a:srgbClr val="800000"/>
                    </a:solidFill>
                    <a:round/>
                    <a:headEnd/>
                    <a:tailEnd/>
                  </a:ln>
                </p:spPr>
                <p:txBody>
                  <a:bodyPr/>
                  <a:lstStyle/>
                  <a:p>
                    <a:endParaRPr lang="ja-JP" altLang="en-US"/>
                  </a:p>
                </p:txBody>
              </p:sp>
              <p:sp>
                <p:nvSpPr>
                  <p:cNvPr id="10289" name="Freeform 60"/>
                  <p:cNvSpPr>
                    <a:spLocks/>
                  </p:cNvSpPr>
                  <p:nvPr/>
                </p:nvSpPr>
                <p:spPr bwMode="auto">
                  <a:xfrm>
                    <a:off x="3464" y="2867"/>
                    <a:ext cx="362" cy="37"/>
                  </a:xfrm>
                  <a:custGeom>
                    <a:avLst/>
                    <a:gdLst>
                      <a:gd name="T0" fmla="*/ 0 w 1086"/>
                      <a:gd name="T1" fmla="*/ 0 h 111"/>
                      <a:gd name="T2" fmla="*/ 0 w 1086"/>
                      <a:gd name="T3" fmla="*/ 69 h 111"/>
                      <a:gd name="T4" fmla="*/ 1086 w 1086"/>
                      <a:gd name="T5" fmla="*/ 111 h 111"/>
                      <a:gd name="T6" fmla="*/ 0 w 1086"/>
                      <a:gd name="T7" fmla="*/ 0 h 111"/>
                      <a:gd name="T8" fmla="*/ 0 60000 65536"/>
                      <a:gd name="T9" fmla="*/ 0 60000 65536"/>
                      <a:gd name="T10" fmla="*/ 0 60000 65536"/>
                      <a:gd name="T11" fmla="*/ 0 60000 65536"/>
                      <a:gd name="T12" fmla="*/ 0 w 1086"/>
                      <a:gd name="T13" fmla="*/ 0 h 111"/>
                      <a:gd name="T14" fmla="*/ 1086 w 1086"/>
                      <a:gd name="T15" fmla="*/ 111 h 111"/>
                    </a:gdLst>
                    <a:ahLst/>
                    <a:cxnLst>
                      <a:cxn ang="T8">
                        <a:pos x="T0" y="T1"/>
                      </a:cxn>
                      <a:cxn ang="T9">
                        <a:pos x="T2" y="T3"/>
                      </a:cxn>
                      <a:cxn ang="T10">
                        <a:pos x="T4" y="T5"/>
                      </a:cxn>
                      <a:cxn ang="T11">
                        <a:pos x="T6" y="T7"/>
                      </a:cxn>
                    </a:cxnLst>
                    <a:rect l="T12" t="T13" r="T14" b="T15"/>
                    <a:pathLst>
                      <a:path w="1086" h="111">
                        <a:moveTo>
                          <a:pt x="0" y="0"/>
                        </a:moveTo>
                        <a:lnTo>
                          <a:pt x="0" y="69"/>
                        </a:lnTo>
                        <a:lnTo>
                          <a:pt x="1086" y="111"/>
                        </a:lnTo>
                        <a:lnTo>
                          <a:pt x="0" y="0"/>
                        </a:lnTo>
                        <a:close/>
                      </a:path>
                    </a:pathLst>
                  </a:custGeom>
                  <a:solidFill>
                    <a:srgbClr val="800000"/>
                  </a:solidFill>
                  <a:ln w="4763">
                    <a:solidFill>
                      <a:srgbClr val="800000"/>
                    </a:solidFill>
                    <a:round/>
                    <a:headEnd/>
                    <a:tailEnd/>
                  </a:ln>
                </p:spPr>
                <p:txBody>
                  <a:bodyPr/>
                  <a:lstStyle/>
                  <a:p>
                    <a:endParaRPr lang="ja-JP" altLang="en-US"/>
                  </a:p>
                </p:txBody>
              </p:sp>
              <p:sp>
                <p:nvSpPr>
                  <p:cNvPr id="10290" name="Freeform 61"/>
                  <p:cNvSpPr>
                    <a:spLocks/>
                  </p:cNvSpPr>
                  <p:nvPr/>
                </p:nvSpPr>
                <p:spPr bwMode="auto">
                  <a:xfrm>
                    <a:off x="3464" y="2901"/>
                    <a:ext cx="365" cy="23"/>
                  </a:xfrm>
                  <a:custGeom>
                    <a:avLst/>
                    <a:gdLst>
                      <a:gd name="T0" fmla="*/ 0 w 1097"/>
                      <a:gd name="T1" fmla="*/ 0 h 69"/>
                      <a:gd name="T2" fmla="*/ 0 w 1097"/>
                      <a:gd name="T3" fmla="*/ 69 h 69"/>
                      <a:gd name="T4" fmla="*/ 1097 w 1097"/>
                      <a:gd name="T5" fmla="*/ 42 h 69"/>
                      <a:gd name="T6" fmla="*/ 0 w 1097"/>
                      <a:gd name="T7" fmla="*/ 0 h 69"/>
                      <a:gd name="T8" fmla="*/ 0 60000 65536"/>
                      <a:gd name="T9" fmla="*/ 0 60000 65536"/>
                      <a:gd name="T10" fmla="*/ 0 60000 65536"/>
                      <a:gd name="T11" fmla="*/ 0 60000 65536"/>
                      <a:gd name="T12" fmla="*/ 0 w 1097"/>
                      <a:gd name="T13" fmla="*/ 0 h 69"/>
                      <a:gd name="T14" fmla="*/ 1097 w 1097"/>
                      <a:gd name="T15" fmla="*/ 69 h 69"/>
                    </a:gdLst>
                    <a:ahLst/>
                    <a:cxnLst>
                      <a:cxn ang="T8">
                        <a:pos x="T0" y="T1"/>
                      </a:cxn>
                      <a:cxn ang="T9">
                        <a:pos x="T2" y="T3"/>
                      </a:cxn>
                      <a:cxn ang="T10">
                        <a:pos x="T4" y="T5"/>
                      </a:cxn>
                      <a:cxn ang="T11">
                        <a:pos x="T6" y="T7"/>
                      </a:cxn>
                    </a:cxnLst>
                    <a:rect l="T12" t="T13" r="T14" b="T15"/>
                    <a:pathLst>
                      <a:path w="1097" h="69">
                        <a:moveTo>
                          <a:pt x="0" y="0"/>
                        </a:moveTo>
                        <a:lnTo>
                          <a:pt x="0" y="69"/>
                        </a:lnTo>
                        <a:lnTo>
                          <a:pt x="1097" y="42"/>
                        </a:lnTo>
                        <a:lnTo>
                          <a:pt x="0" y="0"/>
                        </a:lnTo>
                        <a:close/>
                      </a:path>
                    </a:pathLst>
                  </a:custGeom>
                  <a:solidFill>
                    <a:srgbClr val="800000"/>
                  </a:solidFill>
                  <a:ln w="4763">
                    <a:solidFill>
                      <a:srgbClr val="800000"/>
                    </a:solidFill>
                    <a:round/>
                    <a:headEnd/>
                    <a:tailEnd/>
                  </a:ln>
                </p:spPr>
                <p:txBody>
                  <a:bodyPr/>
                  <a:lstStyle/>
                  <a:p>
                    <a:endParaRPr lang="ja-JP" altLang="en-US"/>
                  </a:p>
                </p:txBody>
              </p:sp>
              <p:sp>
                <p:nvSpPr>
                  <p:cNvPr id="10291" name="Freeform 62"/>
                  <p:cNvSpPr>
                    <a:spLocks/>
                  </p:cNvSpPr>
                  <p:nvPr/>
                </p:nvSpPr>
                <p:spPr bwMode="auto">
                  <a:xfrm>
                    <a:off x="3464" y="2927"/>
                    <a:ext cx="365" cy="30"/>
                  </a:xfrm>
                  <a:custGeom>
                    <a:avLst/>
                    <a:gdLst>
                      <a:gd name="T0" fmla="*/ 0 w 1097"/>
                      <a:gd name="T1" fmla="*/ 21 h 90"/>
                      <a:gd name="T2" fmla="*/ 0 w 1097"/>
                      <a:gd name="T3" fmla="*/ 90 h 90"/>
                      <a:gd name="T4" fmla="*/ 1097 w 1097"/>
                      <a:gd name="T5" fmla="*/ 0 h 90"/>
                      <a:gd name="T6" fmla="*/ 0 w 1097"/>
                      <a:gd name="T7" fmla="*/ 21 h 90"/>
                      <a:gd name="T8" fmla="*/ 0 60000 65536"/>
                      <a:gd name="T9" fmla="*/ 0 60000 65536"/>
                      <a:gd name="T10" fmla="*/ 0 60000 65536"/>
                      <a:gd name="T11" fmla="*/ 0 60000 65536"/>
                      <a:gd name="T12" fmla="*/ 0 w 1097"/>
                      <a:gd name="T13" fmla="*/ 0 h 90"/>
                      <a:gd name="T14" fmla="*/ 1097 w 1097"/>
                      <a:gd name="T15" fmla="*/ 90 h 90"/>
                    </a:gdLst>
                    <a:ahLst/>
                    <a:cxnLst>
                      <a:cxn ang="T8">
                        <a:pos x="T0" y="T1"/>
                      </a:cxn>
                      <a:cxn ang="T9">
                        <a:pos x="T2" y="T3"/>
                      </a:cxn>
                      <a:cxn ang="T10">
                        <a:pos x="T4" y="T5"/>
                      </a:cxn>
                      <a:cxn ang="T11">
                        <a:pos x="T6" y="T7"/>
                      </a:cxn>
                    </a:cxnLst>
                    <a:rect l="T12" t="T13" r="T14" b="T15"/>
                    <a:pathLst>
                      <a:path w="1097" h="90">
                        <a:moveTo>
                          <a:pt x="0" y="21"/>
                        </a:moveTo>
                        <a:lnTo>
                          <a:pt x="0" y="90"/>
                        </a:lnTo>
                        <a:lnTo>
                          <a:pt x="1097" y="0"/>
                        </a:lnTo>
                        <a:lnTo>
                          <a:pt x="0" y="21"/>
                        </a:lnTo>
                        <a:close/>
                      </a:path>
                    </a:pathLst>
                  </a:custGeom>
                  <a:solidFill>
                    <a:srgbClr val="800000"/>
                  </a:solidFill>
                  <a:ln w="4763">
                    <a:solidFill>
                      <a:srgbClr val="800000"/>
                    </a:solidFill>
                    <a:round/>
                    <a:headEnd/>
                    <a:tailEnd/>
                  </a:ln>
                </p:spPr>
                <p:txBody>
                  <a:bodyPr/>
                  <a:lstStyle/>
                  <a:p>
                    <a:endParaRPr lang="ja-JP" altLang="en-US"/>
                  </a:p>
                </p:txBody>
              </p:sp>
            </p:grpSp>
          </p:grpSp>
        </p:grpSp>
      </p:grpSp>
      <p:grpSp>
        <p:nvGrpSpPr>
          <p:cNvPr id="10256" name="Group 87"/>
          <p:cNvGrpSpPr>
            <a:grpSpLocks/>
          </p:cNvGrpSpPr>
          <p:nvPr/>
        </p:nvGrpSpPr>
        <p:grpSpPr bwMode="auto">
          <a:xfrm>
            <a:off x="4729163" y="4516438"/>
            <a:ext cx="2098675" cy="431800"/>
            <a:chOff x="2979" y="2845"/>
            <a:chExt cx="1322" cy="272"/>
          </a:xfrm>
        </p:grpSpPr>
        <p:grpSp>
          <p:nvGrpSpPr>
            <p:cNvPr id="10257" name="Group 76"/>
            <p:cNvGrpSpPr>
              <a:grpSpLocks/>
            </p:cNvGrpSpPr>
            <p:nvPr/>
          </p:nvGrpSpPr>
          <p:grpSpPr bwMode="auto">
            <a:xfrm>
              <a:off x="4029" y="2845"/>
              <a:ext cx="272" cy="272"/>
              <a:chOff x="4029" y="2845"/>
              <a:chExt cx="272" cy="272"/>
            </a:xfrm>
          </p:grpSpPr>
          <p:sp>
            <p:nvSpPr>
              <p:cNvPr id="10268" name="Oval 67"/>
              <p:cNvSpPr>
                <a:spLocks noChangeArrowheads="1"/>
              </p:cNvSpPr>
              <p:nvPr/>
            </p:nvSpPr>
            <p:spPr bwMode="auto">
              <a:xfrm>
                <a:off x="4029" y="2845"/>
                <a:ext cx="272" cy="272"/>
              </a:xfrm>
              <a:prstGeom prst="ellipse">
                <a:avLst/>
              </a:prstGeom>
              <a:solidFill>
                <a:srgbClr val="000000"/>
              </a:solidFill>
              <a:ln w="4763">
                <a:solidFill>
                  <a:srgbClr val="000000"/>
                </a:solidFill>
                <a:round/>
                <a:headEnd/>
                <a:tailEnd/>
              </a:ln>
            </p:spPr>
            <p:txBody>
              <a:bodyPr/>
              <a:lstStyle/>
              <a:p>
                <a:endParaRPr lang="ja-JP" altLang="en-US"/>
              </a:p>
            </p:txBody>
          </p:sp>
          <p:sp>
            <p:nvSpPr>
              <p:cNvPr id="10269" name="Freeform 68"/>
              <p:cNvSpPr>
                <a:spLocks/>
              </p:cNvSpPr>
              <p:nvPr/>
            </p:nvSpPr>
            <p:spPr bwMode="auto">
              <a:xfrm>
                <a:off x="4143" y="3022"/>
                <a:ext cx="47" cy="58"/>
              </a:xfrm>
              <a:custGeom>
                <a:avLst/>
                <a:gdLst>
                  <a:gd name="T0" fmla="*/ 0 w 142"/>
                  <a:gd name="T1" fmla="*/ 161 h 174"/>
                  <a:gd name="T2" fmla="*/ 55 w 142"/>
                  <a:gd name="T3" fmla="*/ 0 h 174"/>
                  <a:gd name="T4" fmla="*/ 89 w 142"/>
                  <a:gd name="T5" fmla="*/ 0 h 174"/>
                  <a:gd name="T6" fmla="*/ 142 w 142"/>
                  <a:gd name="T7" fmla="*/ 167 h 174"/>
                  <a:gd name="T8" fmla="*/ 73 w 142"/>
                  <a:gd name="T9" fmla="*/ 174 h 174"/>
                  <a:gd name="T10" fmla="*/ 0 w 142"/>
                  <a:gd name="T11" fmla="*/ 161 h 174"/>
                  <a:gd name="T12" fmla="*/ 0 60000 65536"/>
                  <a:gd name="T13" fmla="*/ 0 60000 65536"/>
                  <a:gd name="T14" fmla="*/ 0 60000 65536"/>
                  <a:gd name="T15" fmla="*/ 0 60000 65536"/>
                  <a:gd name="T16" fmla="*/ 0 60000 65536"/>
                  <a:gd name="T17" fmla="*/ 0 60000 65536"/>
                  <a:gd name="T18" fmla="*/ 0 w 142"/>
                  <a:gd name="T19" fmla="*/ 0 h 174"/>
                  <a:gd name="T20" fmla="*/ 142 w 142"/>
                  <a:gd name="T21" fmla="*/ 174 h 174"/>
                </a:gdLst>
                <a:ahLst/>
                <a:cxnLst>
                  <a:cxn ang="T12">
                    <a:pos x="T0" y="T1"/>
                  </a:cxn>
                  <a:cxn ang="T13">
                    <a:pos x="T2" y="T3"/>
                  </a:cxn>
                  <a:cxn ang="T14">
                    <a:pos x="T4" y="T5"/>
                  </a:cxn>
                  <a:cxn ang="T15">
                    <a:pos x="T6" y="T7"/>
                  </a:cxn>
                  <a:cxn ang="T16">
                    <a:pos x="T8" y="T9"/>
                  </a:cxn>
                  <a:cxn ang="T17">
                    <a:pos x="T10" y="T11"/>
                  </a:cxn>
                </a:cxnLst>
                <a:rect l="T18" t="T19" r="T20" b="T21"/>
                <a:pathLst>
                  <a:path w="142" h="174">
                    <a:moveTo>
                      <a:pt x="0" y="161"/>
                    </a:moveTo>
                    <a:lnTo>
                      <a:pt x="55" y="0"/>
                    </a:lnTo>
                    <a:lnTo>
                      <a:pt x="89" y="0"/>
                    </a:lnTo>
                    <a:lnTo>
                      <a:pt x="142" y="167"/>
                    </a:lnTo>
                    <a:lnTo>
                      <a:pt x="73" y="174"/>
                    </a:lnTo>
                    <a:lnTo>
                      <a:pt x="0" y="161"/>
                    </a:lnTo>
                    <a:close/>
                  </a:path>
                </a:pathLst>
              </a:custGeom>
              <a:solidFill>
                <a:srgbClr val="FF0000"/>
              </a:solidFill>
              <a:ln w="4763">
                <a:solidFill>
                  <a:srgbClr val="000000"/>
                </a:solidFill>
                <a:round/>
                <a:headEnd/>
                <a:tailEnd/>
              </a:ln>
            </p:spPr>
            <p:txBody>
              <a:bodyPr/>
              <a:lstStyle/>
              <a:p>
                <a:endParaRPr lang="ja-JP" altLang="en-US"/>
              </a:p>
            </p:txBody>
          </p:sp>
          <p:sp>
            <p:nvSpPr>
              <p:cNvPr id="10270" name="Freeform 69"/>
              <p:cNvSpPr>
                <a:spLocks/>
              </p:cNvSpPr>
              <p:nvPr/>
            </p:nvSpPr>
            <p:spPr bwMode="auto">
              <a:xfrm>
                <a:off x="4140" y="2882"/>
                <a:ext cx="49" cy="58"/>
              </a:xfrm>
              <a:custGeom>
                <a:avLst/>
                <a:gdLst>
                  <a:gd name="T0" fmla="*/ 0 w 145"/>
                  <a:gd name="T1" fmla="*/ 12 h 174"/>
                  <a:gd name="T2" fmla="*/ 58 w 145"/>
                  <a:gd name="T3" fmla="*/ 174 h 174"/>
                  <a:gd name="T4" fmla="*/ 91 w 145"/>
                  <a:gd name="T5" fmla="*/ 174 h 174"/>
                  <a:gd name="T6" fmla="*/ 145 w 145"/>
                  <a:gd name="T7" fmla="*/ 7 h 174"/>
                  <a:gd name="T8" fmla="*/ 74 w 145"/>
                  <a:gd name="T9" fmla="*/ 0 h 174"/>
                  <a:gd name="T10" fmla="*/ 0 w 145"/>
                  <a:gd name="T11" fmla="*/ 12 h 174"/>
                  <a:gd name="T12" fmla="*/ 0 60000 65536"/>
                  <a:gd name="T13" fmla="*/ 0 60000 65536"/>
                  <a:gd name="T14" fmla="*/ 0 60000 65536"/>
                  <a:gd name="T15" fmla="*/ 0 60000 65536"/>
                  <a:gd name="T16" fmla="*/ 0 60000 65536"/>
                  <a:gd name="T17" fmla="*/ 0 60000 65536"/>
                  <a:gd name="T18" fmla="*/ 0 w 145"/>
                  <a:gd name="T19" fmla="*/ 0 h 174"/>
                  <a:gd name="T20" fmla="*/ 145 w 145"/>
                  <a:gd name="T21" fmla="*/ 174 h 174"/>
                </a:gdLst>
                <a:ahLst/>
                <a:cxnLst>
                  <a:cxn ang="T12">
                    <a:pos x="T0" y="T1"/>
                  </a:cxn>
                  <a:cxn ang="T13">
                    <a:pos x="T2" y="T3"/>
                  </a:cxn>
                  <a:cxn ang="T14">
                    <a:pos x="T4" y="T5"/>
                  </a:cxn>
                  <a:cxn ang="T15">
                    <a:pos x="T6" y="T7"/>
                  </a:cxn>
                  <a:cxn ang="T16">
                    <a:pos x="T8" y="T9"/>
                  </a:cxn>
                  <a:cxn ang="T17">
                    <a:pos x="T10" y="T11"/>
                  </a:cxn>
                </a:cxnLst>
                <a:rect l="T18" t="T19" r="T20" b="T21"/>
                <a:pathLst>
                  <a:path w="145" h="174">
                    <a:moveTo>
                      <a:pt x="0" y="12"/>
                    </a:moveTo>
                    <a:lnTo>
                      <a:pt x="58" y="174"/>
                    </a:lnTo>
                    <a:lnTo>
                      <a:pt x="91" y="174"/>
                    </a:lnTo>
                    <a:lnTo>
                      <a:pt x="145" y="7"/>
                    </a:lnTo>
                    <a:lnTo>
                      <a:pt x="74" y="0"/>
                    </a:lnTo>
                    <a:lnTo>
                      <a:pt x="0" y="12"/>
                    </a:lnTo>
                    <a:close/>
                  </a:path>
                </a:pathLst>
              </a:custGeom>
              <a:solidFill>
                <a:srgbClr val="FF0000"/>
              </a:solidFill>
              <a:ln w="4763">
                <a:solidFill>
                  <a:srgbClr val="000000"/>
                </a:solidFill>
                <a:round/>
                <a:headEnd/>
                <a:tailEnd/>
              </a:ln>
            </p:spPr>
            <p:txBody>
              <a:bodyPr/>
              <a:lstStyle/>
              <a:p>
                <a:endParaRPr lang="ja-JP" altLang="en-US"/>
              </a:p>
            </p:txBody>
          </p:sp>
          <p:sp>
            <p:nvSpPr>
              <p:cNvPr id="10271" name="Freeform 70"/>
              <p:cNvSpPr>
                <a:spLocks/>
              </p:cNvSpPr>
              <p:nvPr/>
            </p:nvSpPr>
            <p:spPr bwMode="auto">
              <a:xfrm>
                <a:off x="4205" y="2956"/>
                <a:ext cx="58" cy="47"/>
              </a:xfrm>
              <a:custGeom>
                <a:avLst/>
                <a:gdLst>
                  <a:gd name="T0" fmla="*/ 161 w 174"/>
                  <a:gd name="T1" fmla="*/ 0 h 142"/>
                  <a:gd name="T2" fmla="*/ 0 w 174"/>
                  <a:gd name="T3" fmla="*/ 57 h 142"/>
                  <a:gd name="T4" fmla="*/ 0 w 174"/>
                  <a:gd name="T5" fmla="*/ 90 h 142"/>
                  <a:gd name="T6" fmla="*/ 166 w 174"/>
                  <a:gd name="T7" fmla="*/ 142 h 142"/>
                  <a:gd name="T8" fmla="*/ 174 w 174"/>
                  <a:gd name="T9" fmla="*/ 74 h 142"/>
                  <a:gd name="T10" fmla="*/ 161 w 174"/>
                  <a:gd name="T11" fmla="*/ 0 h 142"/>
                  <a:gd name="T12" fmla="*/ 0 60000 65536"/>
                  <a:gd name="T13" fmla="*/ 0 60000 65536"/>
                  <a:gd name="T14" fmla="*/ 0 60000 65536"/>
                  <a:gd name="T15" fmla="*/ 0 60000 65536"/>
                  <a:gd name="T16" fmla="*/ 0 60000 65536"/>
                  <a:gd name="T17" fmla="*/ 0 60000 65536"/>
                  <a:gd name="T18" fmla="*/ 0 w 174"/>
                  <a:gd name="T19" fmla="*/ 0 h 142"/>
                  <a:gd name="T20" fmla="*/ 174 w 174"/>
                  <a:gd name="T21" fmla="*/ 142 h 142"/>
                </a:gdLst>
                <a:ahLst/>
                <a:cxnLst>
                  <a:cxn ang="T12">
                    <a:pos x="T0" y="T1"/>
                  </a:cxn>
                  <a:cxn ang="T13">
                    <a:pos x="T2" y="T3"/>
                  </a:cxn>
                  <a:cxn ang="T14">
                    <a:pos x="T4" y="T5"/>
                  </a:cxn>
                  <a:cxn ang="T15">
                    <a:pos x="T6" y="T7"/>
                  </a:cxn>
                  <a:cxn ang="T16">
                    <a:pos x="T8" y="T9"/>
                  </a:cxn>
                  <a:cxn ang="T17">
                    <a:pos x="T10" y="T11"/>
                  </a:cxn>
                </a:cxnLst>
                <a:rect l="T18" t="T19" r="T20" b="T21"/>
                <a:pathLst>
                  <a:path w="174" h="142">
                    <a:moveTo>
                      <a:pt x="161" y="0"/>
                    </a:moveTo>
                    <a:lnTo>
                      <a:pt x="0" y="57"/>
                    </a:lnTo>
                    <a:lnTo>
                      <a:pt x="0" y="90"/>
                    </a:lnTo>
                    <a:lnTo>
                      <a:pt x="166" y="142"/>
                    </a:lnTo>
                    <a:lnTo>
                      <a:pt x="174" y="74"/>
                    </a:lnTo>
                    <a:lnTo>
                      <a:pt x="161" y="0"/>
                    </a:lnTo>
                    <a:close/>
                  </a:path>
                </a:pathLst>
              </a:custGeom>
              <a:solidFill>
                <a:srgbClr val="FF0000"/>
              </a:solidFill>
              <a:ln w="4763">
                <a:solidFill>
                  <a:srgbClr val="000000"/>
                </a:solidFill>
                <a:round/>
                <a:headEnd/>
                <a:tailEnd/>
              </a:ln>
            </p:spPr>
            <p:txBody>
              <a:bodyPr/>
              <a:lstStyle/>
              <a:p>
                <a:endParaRPr lang="ja-JP" altLang="en-US"/>
              </a:p>
            </p:txBody>
          </p:sp>
          <p:sp>
            <p:nvSpPr>
              <p:cNvPr id="10272" name="Freeform 71"/>
              <p:cNvSpPr>
                <a:spLocks/>
              </p:cNvSpPr>
              <p:nvPr/>
            </p:nvSpPr>
            <p:spPr bwMode="auto">
              <a:xfrm>
                <a:off x="4066" y="2956"/>
                <a:ext cx="58" cy="47"/>
              </a:xfrm>
              <a:custGeom>
                <a:avLst/>
                <a:gdLst>
                  <a:gd name="T0" fmla="*/ 13 w 174"/>
                  <a:gd name="T1" fmla="*/ 0 h 142"/>
                  <a:gd name="T2" fmla="*/ 174 w 174"/>
                  <a:gd name="T3" fmla="*/ 57 h 142"/>
                  <a:gd name="T4" fmla="*/ 174 w 174"/>
                  <a:gd name="T5" fmla="*/ 90 h 142"/>
                  <a:gd name="T6" fmla="*/ 7 w 174"/>
                  <a:gd name="T7" fmla="*/ 142 h 142"/>
                  <a:gd name="T8" fmla="*/ 0 w 174"/>
                  <a:gd name="T9" fmla="*/ 74 h 142"/>
                  <a:gd name="T10" fmla="*/ 13 w 174"/>
                  <a:gd name="T11" fmla="*/ 0 h 142"/>
                  <a:gd name="T12" fmla="*/ 0 60000 65536"/>
                  <a:gd name="T13" fmla="*/ 0 60000 65536"/>
                  <a:gd name="T14" fmla="*/ 0 60000 65536"/>
                  <a:gd name="T15" fmla="*/ 0 60000 65536"/>
                  <a:gd name="T16" fmla="*/ 0 60000 65536"/>
                  <a:gd name="T17" fmla="*/ 0 60000 65536"/>
                  <a:gd name="T18" fmla="*/ 0 w 174"/>
                  <a:gd name="T19" fmla="*/ 0 h 142"/>
                  <a:gd name="T20" fmla="*/ 174 w 174"/>
                  <a:gd name="T21" fmla="*/ 142 h 142"/>
                </a:gdLst>
                <a:ahLst/>
                <a:cxnLst>
                  <a:cxn ang="T12">
                    <a:pos x="T0" y="T1"/>
                  </a:cxn>
                  <a:cxn ang="T13">
                    <a:pos x="T2" y="T3"/>
                  </a:cxn>
                  <a:cxn ang="T14">
                    <a:pos x="T4" y="T5"/>
                  </a:cxn>
                  <a:cxn ang="T15">
                    <a:pos x="T6" y="T7"/>
                  </a:cxn>
                  <a:cxn ang="T16">
                    <a:pos x="T8" y="T9"/>
                  </a:cxn>
                  <a:cxn ang="T17">
                    <a:pos x="T10" y="T11"/>
                  </a:cxn>
                </a:cxnLst>
                <a:rect l="T18" t="T19" r="T20" b="T21"/>
                <a:pathLst>
                  <a:path w="174" h="142">
                    <a:moveTo>
                      <a:pt x="13" y="0"/>
                    </a:moveTo>
                    <a:lnTo>
                      <a:pt x="174" y="57"/>
                    </a:lnTo>
                    <a:lnTo>
                      <a:pt x="174" y="90"/>
                    </a:lnTo>
                    <a:lnTo>
                      <a:pt x="7" y="142"/>
                    </a:lnTo>
                    <a:lnTo>
                      <a:pt x="0" y="74"/>
                    </a:lnTo>
                    <a:lnTo>
                      <a:pt x="13" y="0"/>
                    </a:lnTo>
                    <a:close/>
                  </a:path>
                </a:pathLst>
              </a:custGeom>
              <a:solidFill>
                <a:srgbClr val="FF0000"/>
              </a:solidFill>
              <a:ln w="4763">
                <a:solidFill>
                  <a:srgbClr val="000000"/>
                </a:solidFill>
                <a:round/>
                <a:headEnd/>
                <a:tailEnd/>
              </a:ln>
            </p:spPr>
            <p:txBody>
              <a:bodyPr/>
              <a:lstStyle/>
              <a:p>
                <a:endParaRPr lang="ja-JP" altLang="en-US"/>
              </a:p>
            </p:txBody>
          </p:sp>
          <p:sp>
            <p:nvSpPr>
              <p:cNvPr id="10273" name="Oval 72"/>
              <p:cNvSpPr>
                <a:spLocks noChangeArrowheads="1"/>
              </p:cNvSpPr>
              <p:nvPr/>
            </p:nvSpPr>
            <p:spPr bwMode="auto">
              <a:xfrm>
                <a:off x="4066" y="2880"/>
                <a:ext cx="196" cy="198"/>
              </a:xfrm>
              <a:prstGeom prst="ellipse">
                <a:avLst/>
              </a:prstGeom>
              <a:noFill/>
              <a:ln w="11113">
                <a:solidFill>
                  <a:srgbClr val="FFFFFF"/>
                </a:solidFill>
                <a:round/>
                <a:headEnd/>
                <a:tailEnd/>
              </a:ln>
            </p:spPr>
            <p:txBody>
              <a:bodyPr/>
              <a:lstStyle/>
              <a:p>
                <a:endParaRPr lang="ja-JP" altLang="en-US"/>
              </a:p>
            </p:txBody>
          </p:sp>
          <p:grpSp>
            <p:nvGrpSpPr>
              <p:cNvPr id="10274" name="Group 75"/>
              <p:cNvGrpSpPr>
                <a:grpSpLocks/>
              </p:cNvGrpSpPr>
              <p:nvPr/>
            </p:nvGrpSpPr>
            <p:grpSpPr bwMode="auto">
              <a:xfrm>
                <a:off x="4127" y="2941"/>
                <a:ext cx="74" cy="76"/>
                <a:chOff x="4127" y="2941"/>
                <a:chExt cx="74" cy="76"/>
              </a:xfrm>
            </p:grpSpPr>
            <p:sp>
              <p:nvSpPr>
                <p:cNvPr id="10275" name="Oval 73"/>
                <p:cNvSpPr>
                  <a:spLocks noChangeArrowheads="1"/>
                </p:cNvSpPr>
                <p:nvPr/>
              </p:nvSpPr>
              <p:spPr bwMode="auto">
                <a:xfrm>
                  <a:off x="4127" y="2941"/>
                  <a:ext cx="74" cy="76"/>
                </a:xfrm>
                <a:prstGeom prst="ellipse">
                  <a:avLst/>
                </a:prstGeom>
                <a:solidFill>
                  <a:srgbClr val="000000"/>
                </a:solidFill>
                <a:ln w="11113">
                  <a:solidFill>
                    <a:srgbClr val="FFFFFF"/>
                  </a:solidFill>
                  <a:round/>
                  <a:headEnd/>
                  <a:tailEnd/>
                </a:ln>
              </p:spPr>
              <p:txBody>
                <a:bodyPr/>
                <a:lstStyle/>
                <a:p>
                  <a:endParaRPr lang="ja-JP" altLang="en-US"/>
                </a:p>
              </p:txBody>
            </p:sp>
            <p:sp>
              <p:nvSpPr>
                <p:cNvPr id="10276" name="Oval 74"/>
                <p:cNvSpPr>
                  <a:spLocks noChangeArrowheads="1"/>
                </p:cNvSpPr>
                <p:nvPr/>
              </p:nvSpPr>
              <p:spPr bwMode="auto">
                <a:xfrm>
                  <a:off x="4142" y="2957"/>
                  <a:ext cx="43" cy="45"/>
                </a:xfrm>
                <a:prstGeom prst="ellipse">
                  <a:avLst/>
                </a:prstGeom>
                <a:solidFill>
                  <a:srgbClr val="000000"/>
                </a:solidFill>
                <a:ln w="11113">
                  <a:solidFill>
                    <a:srgbClr val="FFFFFF"/>
                  </a:solidFill>
                  <a:round/>
                  <a:headEnd/>
                  <a:tailEnd/>
                </a:ln>
              </p:spPr>
              <p:txBody>
                <a:bodyPr/>
                <a:lstStyle/>
                <a:p>
                  <a:endParaRPr lang="ja-JP" altLang="en-US"/>
                </a:p>
              </p:txBody>
            </p:sp>
          </p:grpSp>
        </p:grpSp>
        <p:grpSp>
          <p:nvGrpSpPr>
            <p:cNvPr id="10258" name="Group 86"/>
            <p:cNvGrpSpPr>
              <a:grpSpLocks/>
            </p:cNvGrpSpPr>
            <p:nvPr/>
          </p:nvGrpSpPr>
          <p:grpSpPr bwMode="auto">
            <a:xfrm>
              <a:off x="2979" y="2845"/>
              <a:ext cx="272" cy="272"/>
              <a:chOff x="2979" y="2845"/>
              <a:chExt cx="272" cy="272"/>
            </a:xfrm>
          </p:grpSpPr>
          <p:sp>
            <p:nvSpPr>
              <p:cNvPr id="10259" name="Oval 77"/>
              <p:cNvSpPr>
                <a:spLocks noChangeArrowheads="1"/>
              </p:cNvSpPr>
              <p:nvPr/>
            </p:nvSpPr>
            <p:spPr bwMode="auto">
              <a:xfrm>
                <a:off x="2979" y="2845"/>
                <a:ext cx="272" cy="272"/>
              </a:xfrm>
              <a:prstGeom prst="ellipse">
                <a:avLst/>
              </a:prstGeom>
              <a:solidFill>
                <a:srgbClr val="000000"/>
              </a:solidFill>
              <a:ln w="4763">
                <a:solidFill>
                  <a:srgbClr val="000000"/>
                </a:solidFill>
                <a:round/>
                <a:headEnd/>
                <a:tailEnd/>
              </a:ln>
            </p:spPr>
            <p:txBody>
              <a:bodyPr/>
              <a:lstStyle/>
              <a:p>
                <a:endParaRPr lang="ja-JP" altLang="en-US"/>
              </a:p>
            </p:txBody>
          </p:sp>
          <p:sp>
            <p:nvSpPr>
              <p:cNvPr id="10260" name="Freeform 78"/>
              <p:cNvSpPr>
                <a:spLocks/>
              </p:cNvSpPr>
              <p:nvPr/>
            </p:nvSpPr>
            <p:spPr bwMode="auto">
              <a:xfrm>
                <a:off x="3093" y="3022"/>
                <a:ext cx="48" cy="58"/>
              </a:xfrm>
              <a:custGeom>
                <a:avLst/>
                <a:gdLst>
                  <a:gd name="T0" fmla="*/ 0 w 142"/>
                  <a:gd name="T1" fmla="*/ 161 h 174"/>
                  <a:gd name="T2" fmla="*/ 55 w 142"/>
                  <a:gd name="T3" fmla="*/ 0 h 174"/>
                  <a:gd name="T4" fmla="*/ 89 w 142"/>
                  <a:gd name="T5" fmla="*/ 0 h 174"/>
                  <a:gd name="T6" fmla="*/ 142 w 142"/>
                  <a:gd name="T7" fmla="*/ 167 h 174"/>
                  <a:gd name="T8" fmla="*/ 74 w 142"/>
                  <a:gd name="T9" fmla="*/ 174 h 174"/>
                  <a:gd name="T10" fmla="*/ 0 w 142"/>
                  <a:gd name="T11" fmla="*/ 161 h 174"/>
                  <a:gd name="T12" fmla="*/ 0 60000 65536"/>
                  <a:gd name="T13" fmla="*/ 0 60000 65536"/>
                  <a:gd name="T14" fmla="*/ 0 60000 65536"/>
                  <a:gd name="T15" fmla="*/ 0 60000 65536"/>
                  <a:gd name="T16" fmla="*/ 0 60000 65536"/>
                  <a:gd name="T17" fmla="*/ 0 60000 65536"/>
                  <a:gd name="T18" fmla="*/ 0 w 142"/>
                  <a:gd name="T19" fmla="*/ 0 h 174"/>
                  <a:gd name="T20" fmla="*/ 142 w 142"/>
                  <a:gd name="T21" fmla="*/ 174 h 174"/>
                </a:gdLst>
                <a:ahLst/>
                <a:cxnLst>
                  <a:cxn ang="T12">
                    <a:pos x="T0" y="T1"/>
                  </a:cxn>
                  <a:cxn ang="T13">
                    <a:pos x="T2" y="T3"/>
                  </a:cxn>
                  <a:cxn ang="T14">
                    <a:pos x="T4" y="T5"/>
                  </a:cxn>
                  <a:cxn ang="T15">
                    <a:pos x="T6" y="T7"/>
                  </a:cxn>
                  <a:cxn ang="T16">
                    <a:pos x="T8" y="T9"/>
                  </a:cxn>
                  <a:cxn ang="T17">
                    <a:pos x="T10" y="T11"/>
                  </a:cxn>
                </a:cxnLst>
                <a:rect l="T18" t="T19" r="T20" b="T21"/>
                <a:pathLst>
                  <a:path w="142" h="174">
                    <a:moveTo>
                      <a:pt x="0" y="161"/>
                    </a:moveTo>
                    <a:lnTo>
                      <a:pt x="55" y="0"/>
                    </a:lnTo>
                    <a:lnTo>
                      <a:pt x="89" y="0"/>
                    </a:lnTo>
                    <a:lnTo>
                      <a:pt x="142" y="167"/>
                    </a:lnTo>
                    <a:lnTo>
                      <a:pt x="74" y="174"/>
                    </a:lnTo>
                    <a:lnTo>
                      <a:pt x="0" y="161"/>
                    </a:lnTo>
                    <a:close/>
                  </a:path>
                </a:pathLst>
              </a:custGeom>
              <a:solidFill>
                <a:srgbClr val="FF0000"/>
              </a:solidFill>
              <a:ln w="4763">
                <a:solidFill>
                  <a:srgbClr val="000000"/>
                </a:solidFill>
                <a:round/>
                <a:headEnd/>
                <a:tailEnd/>
              </a:ln>
            </p:spPr>
            <p:txBody>
              <a:bodyPr/>
              <a:lstStyle/>
              <a:p>
                <a:endParaRPr lang="ja-JP" altLang="en-US"/>
              </a:p>
            </p:txBody>
          </p:sp>
          <p:sp>
            <p:nvSpPr>
              <p:cNvPr id="10261" name="Freeform 79"/>
              <p:cNvSpPr>
                <a:spLocks/>
              </p:cNvSpPr>
              <p:nvPr/>
            </p:nvSpPr>
            <p:spPr bwMode="auto">
              <a:xfrm>
                <a:off x="3091" y="2882"/>
                <a:ext cx="48" cy="58"/>
              </a:xfrm>
              <a:custGeom>
                <a:avLst/>
                <a:gdLst>
                  <a:gd name="T0" fmla="*/ 0 w 146"/>
                  <a:gd name="T1" fmla="*/ 12 h 174"/>
                  <a:gd name="T2" fmla="*/ 58 w 146"/>
                  <a:gd name="T3" fmla="*/ 174 h 174"/>
                  <a:gd name="T4" fmla="*/ 93 w 146"/>
                  <a:gd name="T5" fmla="*/ 174 h 174"/>
                  <a:gd name="T6" fmla="*/ 146 w 146"/>
                  <a:gd name="T7" fmla="*/ 7 h 174"/>
                  <a:gd name="T8" fmla="*/ 75 w 146"/>
                  <a:gd name="T9" fmla="*/ 0 h 174"/>
                  <a:gd name="T10" fmla="*/ 0 w 146"/>
                  <a:gd name="T11" fmla="*/ 12 h 174"/>
                  <a:gd name="T12" fmla="*/ 0 60000 65536"/>
                  <a:gd name="T13" fmla="*/ 0 60000 65536"/>
                  <a:gd name="T14" fmla="*/ 0 60000 65536"/>
                  <a:gd name="T15" fmla="*/ 0 60000 65536"/>
                  <a:gd name="T16" fmla="*/ 0 60000 65536"/>
                  <a:gd name="T17" fmla="*/ 0 60000 65536"/>
                  <a:gd name="T18" fmla="*/ 0 w 146"/>
                  <a:gd name="T19" fmla="*/ 0 h 174"/>
                  <a:gd name="T20" fmla="*/ 146 w 146"/>
                  <a:gd name="T21" fmla="*/ 174 h 174"/>
                </a:gdLst>
                <a:ahLst/>
                <a:cxnLst>
                  <a:cxn ang="T12">
                    <a:pos x="T0" y="T1"/>
                  </a:cxn>
                  <a:cxn ang="T13">
                    <a:pos x="T2" y="T3"/>
                  </a:cxn>
                  <a:cxn ang="T14">
                    <a:pos x="T4" y="T5"/>
                  </a:cxn>
                  <a:cxn ang="T15">
                    <a:pos x="T6" y="T7"/>
                  </a:cxn>
                  <a:cxn ang="T16">
                    <a:pos x="T8" y="T9"/>
                  </a:cxn>
                  <a:cxn ang="T17">
                    <a:pos x="T10" y="T11"/>
                  </a:cxn>
                </a:cxnLst>
                <a:rect l="T18" t="T19" r="T20" b="T21"/>
                <a:pathLst>
                  <a:path w="146" h="174">
                    <a:moveTo>
                      <a:pt x="0" y="12"/>
                    </a:moveTo>
                    <a:lnTo>
                      <a:pt x="58" y="174"/>
                    </a:lnTo>
                    <a:lnTo>
                      <a:pt x="93" y="174"/>
                    </a:lnTo>
                    <a:lnTo>
                      <a:pt x="146" y="7"/>
                    </a:lnTo>
                    <a:lnTo>
                      <a:pt x="75" y="0"/>
                    </a:lnTo>
                    <a:lnTo>
                      <a:pt x="0" y="12"/>
                    </a:lnTo>
                    <a:close/>
                  </a:path>
                </a:pathLst>
              </a:custGeom>
              <a:solidFill>
                <a:srgbClr val="FF0000"/>
              </a:solidFill>
              <a:ln w="4763">
                <a:solidFill>
                  <a:srgbClr val="000000"/>
                </a:solidFill>
                <a:round/>
                <a:headEnd/>
                <a:tailEnd/>
              </a:ln>
            </p:spPr>
            <p:txBody>
              <a:bodyPr/>
              <a:lstStyle/>
              <a:p>
                <a:endParaRPr lang="ja-JP" altLang="en-US"/>
              </a:p>
            </p:txBody>
          </p:sp>
          <p:sp>
            <p:nvSpPr>
              <p:cNvPr id="10262" name="Freeform 80"/>
              <p:cNvSpPr>
                <a:spLocks/>
              </p:cNvSpPr>
              <p:nvPr/>
            </p:nvSpPr>
            <p:spPr bwMode="auto">
              <a:xfrm>
                <a:off x="3155" y="2956"/>
                <a:ext cx="59" cy="47"/>
              </a:xfrm>
              <a:custGeom>
                <a:avLst/>
                <a:gdLst>
                  <a:gd name="T0" fmla="*/ 162 w 175"/>
                  <a:gd name="T1" fmla="*/ 0 h 142"/>
                  <a:gd name="T2" fmla="*/ 0 w 175"/>
                  <a:gd name="T3" fmla="*/ 57 h 142"/>
                  <a:gd name="T4" fmla="*/ 0 w 175"/>
                  <a:gd name="T5" fmla="*/ 90 h 142"/>
                  <a:gd name="T6" fmla="*/ 167 w 175"/>
                  <a:gd name="T7" fmla="*/ 142 h 142"/>
                  <a:gd name="T8" fmla="*/ 175 w 175"/>
                  <a:gd name="T9" fmla="*/ 74 h 142"/>
                  <a:gd name="T10" fmla="*/ 162 w 175"/>
                  <a:gd name="T11" fmla="*/ 0 h 142"/>
                  <a:gd name="T12" fmla="*/ 0 60000 65536"/>
                  <a:gd name="T13" fmla="*/ 0 60000 65536"/>
                  <a:gd name="T14" fmla="*/ 0 60000 65536"/>
                  <a:gd name="T15" fmla="*/ 0 60000 65536"/>
                  <a:gd name="T16" fmla="*/ 0 60000 65536"/>
                  <a:gd name="T17" fmla="*/ 0 60000 65536"/>
                  <a:gd name="T18" fmla="*/ 0 w 175"/>
                  <a:gd name="T19" fmla="*/ 0 h 142"/>
                  <a:gd name="T20" fmla="*/ 175 w 175"/>
                  <a:gd name="T21" fmla="*/ 142 h 142"/>
                </a:gdLst>
                <a:ahLst/>
                <a:cxnLst>
                  <a:cxn ang="T12">
                    <a:pos x="T0" y="T1"/>
                  </a:cxn>
                  <a:cxn ang="T13">
                    <a:pos x="T2" y="T3"/>
                  </a:cxn>
                  <a:cxn ang="T14">
                    <a:pos x="T4" y="T5"/>
                  </a:cxn>
                  <a:cxn ang="T15">
                    <a:pos x="T6" y="T7"/>
                  </a:cxn>
                  <a:cxn ang="T16">
                    <a:pos x="T8" y="T9"/>
                  </a:cxn>
                  <a:cxn ang="T17">
                    <a:pos x="T10" y="T11"/>
                  </a:cxn>
                </a:cxnLst>
                <a:rect l="T18" t="T19" r="T20" b="T21"/>
                <a:pathLst>
                  <a:path w="175" h="142">
                    <a:moveTo>
                      <a:pt x="162" y="0"/>
                    </a:moveTo>
                    <a:lnTo>
                      <a:pt x="0" y="57"/>
                    </a:lnTo>
                    <a:lnTo>
                      <a:pt x="0" y="90"/>
                    </a:lnTo>
                    <a:lnTo>
                      <a:pt x="167" y="142"/>
                    </a:lnTo>
                    <a:lnTo>
                      <a:pt x="175" y="74"/>
                    </a:lnTo>
                    <a:lnTo>
                      <a:pt x="162" y="0"/>
                    </a:lnTo>
                    <a:close/>
                  </a:path>
                </a:pathLst>
              </a:custGeom>
              <a:solidFill>
                <a:srgbClr val="FF0000"/>
              </a:solidFill>
              <a:ln w="4763">
                <a:solidFill>
                  <a:srgbClr val="000000"/>
                </a:solidFill>
                <a:round/>
                <a:headEnd/>
                <a:tailEnd/>
              </a:ln>
            </p:spPr>
            <p:txBody>
              <a:bodyPr/>
              <a:lstStyle/>
              <a:p>
                <a:endParaRPr lang="ja-JP" altLang="en-US"/>
              </a:p>
            </p:txBody>
          </p:sp>
          <p:sp>
            <p:nvSpPr>
              <p:cNvPr id="10263" name="Freeform 81"/>
              <p:cNvSpPr>
                <a:spLocks/>
              </p:cNvSpPr>
              <p:nvPr/>
            </p:nvSpPr>
            <p:spPr bwMode="auto">
              <a:xfrm>
                <a:off x="3016" y="2956"/>
                <a:ext cx="59" cy="47"/>
              </a:xfrm>
              <a:custGeom>
                <a:avLst/>
                <a:gdLst>
                  <a:gd name="T0" fmla="*/ 12 w 175"/>
                  <a:gd name="T1" fmla="*/ 0 h 142"/>
                  <a:gd name="T2" fmla="*/ 175 w 175"/>
                  <a:gd name="T3" fmla="*/ 57 h 142"/>
                  <a:gd name="T4" fmla="*/ 175 w 175"/>
                  <a:gd name="T5" fmla="*/ 90 h 142"/>
                  <a:gd name="T6" fmla="*/ 7 w 175"/>
                  <a:gd name="T7" fmla="*/ 142 h 142"/>
                  <a:gd name="T8" fmla="*/ 0 w 175"/>
                  <a:gd name="T9" fmla="*/ 74 h 142"/>
                  <a:gd name="T10" fmla="*/ 12 w 175"/>
                  <a:gd name="T11" fmla="*/ 0 h 142"/>
                  <a:gd name="T12" fmla="*/ 0 60000 65536"/>
                  <a:gd name="T13" fmla="*/ 0 60000 65536"/>
                  <a:gd name="T14" fmla="*/ 0 60000 65536"/>
                  <a:gd name="T15" fmla="*/ 0 60000 65536"/>
                  <a:gd name="T16" fmla="*/ 0 60000 65536"/>
                  <a:gd name="T17" fmla="*/ 0 60000 65536"/>
                  <a:gd name="T18" fmla="*/ 0 w 175"/>
                  <a:gd name="T19" fmla="*/ 0 h 142"/>
                  <a:gd name="T20" fmla="*/ 175 w 175"/>
                  <a:gd name="T21" fmla="*/ 142 h 142"/>
                </a:gdLst>
                <a:ahLst/>
                <a:cxnLst>
                  <a:cxn ang="T12">
                    <a:pos x="T0" y="T1"/>
                  </a:cxn>
                  <a:cxn ang="T13">
                    <a:pos x="T2" y="T3"/>
                  </a:cxn>
                  <a:cxn ang="T14">
                    <a:pos x="T4" y="T5"/>
                  </a:cxn>
                  <a:cxn ang="T15">
                    <a:pos x="T6" y="T7"/>
                  </a:cxn>
                  <a:cxn ang="T16">
                    <a:pos x="T8" y="T9"/>
                  </a:cxn>
                  <a:cxn ang="T17">
                    <a:pos x="T10" y="T11"/>
                  </a:cxn>
                </a:cxnLst>
                <a:rect l="T18" t="T19" r="T20" b="T21"/>
                <a:pathLst>
                  <a:path w="175" h="142">
                    <a:moveTo>
                      <a:pt x="12" y="0"/>
                    </a:moveTo>
                    <a:lnTo>
                      <a:pt x="175" y="57"/>
                    </a:lnTo>
                    <a:lnTo>
                      <a:pt x="175" y="90"/>
                    </a:lnTo>
                    <a:lnTo>
                      <a:pt x="7" y="142"/>
                    </a:lnTo>
                    <a:lnTo>
                      <a:pt x="0" y="74"/>
                    </a:lnTo>
                    <a:lnTo>
                      <a:pt x="12" y="0"/>
                    </a:lnTo>
                    <a:close/>
                  </a:path>
                </a:pathLst>
              </a:custGeom>
              <a:solidFill>
                <a:srgbClr val="FF0000"/>
              </a:solidFill>
              <a:ln w="4763">
                <a:solidFill>
                  <a:srgbClr val="000000"/>
                </a:solidFill>
                <a:round/>
                <a:headEnd/>
                <a:tailEnd/>
              </a:ln>
            </p:spPr>
            <p:txBody>
              <a:bodyPr/>
              <a:lstStyle/>
              <a:p>
                <a:endParaRPr lang="ja-JP" altLang="en-US"/>
              </a:p>
            </p:txBody>
          </p:sp>
          <p:sp>
            <p:nvSpPr>
              <p:cNvPr id="10264" name="Oval 82"/>
              <p:cNvSpPr>
                <a:spLocks noChangeArrowheads="1"/>
              </p:cNvSpPr>
              <p:nvPr/>
            </p:nvSpPr>
            <p:spPr bwMode="auto">
              <a:xfrm>
                <a:off x="3015" y="2880"/>
                <a:ext cx="197" cy="198"/>
              </a:xfrm>
              <a:prstGeom prst="ellipse">
                <a:avLst/>
              </a:prstGeom>
              <a:noFill/>
              <a:ln w="11113">
                <a:solidFill>
                  <a:srgbClr val="FFFFFF"/>
                </a:solidFill>
                <a:round/>
                <a:headEnd/>
                <a:tailEnd/>
              </a:ln>
            </p:spPr>
            <p:txBody>
              <a:bodyPr/>
              <a:lstStyle/>
              <a:p>
                <a:endParaRPr lang="ja-JP" altLang="en-US"/>
              </a:p>
            </p:txBody>
          </p:sp>
          <p:grpSp>
            <p:nvGrpSpPr>
              <p:cNvPr id="10265" name="Group 85"/>
              <p:cNvGrpSpPr>
                <a:grpSpLocks/>
              </p:cNvGrpSpPr>
              <p:nvPr/>
            </p:nvGrpSpPr>
            <p:grpSpPr bwMode="auto">
              <a:xfrm>
                <a:off x="3077" y="2941"/>
                <a:ext cx="75" cy="76"/>
                <a:chOff x="3077" y="2941"/>
                <a:chExt cx="75" cy="76"/>
              </a:xfrm>
            </p:grpSpPr>
            <p:sp>
              <p:nvSpPr>
                <p:cNvPr id="10266" name="Oval 83"/>
                <p:cNvSpPr>
                  <a:spLocks noChangeArrowheads="1"/>
                </p:cNvSpPr>
                <p:nvPr/>
              </p:nvSpPr>
              <p:spPr bwMode="auto">
                <a:xfrm>
                  <a:off x="3077" y="2941"/>
                  <a:ext cx="75" cy="76"/>
                </a:xfrm>
                <a:prstGeom prst="ellipse">
                  <a:avLst/>
                </a:prstGeom>
                <a:solidFill>
                  <a:srgbClr val="000000"/>
                </a:solidFill>
                <a:ln w="11113">
                  <a:solidFill>
                    <a:srgbClr val="FFFFFF"/>
                  </a:solidFill>
                  <a:round/>
                  <a:headEnd/>
                  <a:tailEnd/>
                </a:ln>
              </p:spPr>
              <p:txBody>
                <a:bodyPr/>
                <a:lstStyle/>
                <a:p>
                  <a:endParaRPr lang="ja-JP" altLang="en-US"/>
                </a:p>
              </p:txBody>
            </p:sp>
            <p:sp>
              <p:nvSpPr>
                <p:cNvPr id="10267" name="Oval 84"/>
                <p:cNvSpPr>
                  <a:spLocks noChangeArrowheads="1"/>
                </p:cNvSpPr>
                <p:nvPr/>
              </p:nvSpPr>
              <p:spPr bwMode="auto">
                <a:xfrm>
                  <a:off x="3092" y="2957"/>
                  <a:ext cx="43" cy="45"/>
                </a:xfrm>
                <a:prstGeom prst="ellipse">
                  <a:avLst/>
                </a:prstGeom>
                <a:solidFill>
                  <a:srgbClr val="000000"/>
                </a:solidFill>
                <a:ln w="11113">
                  <a:solidFill>
                    <a:srgbClr val="FFFFFF"/>
                  </a:solidFill>
                  <a:round/>
                  <a:headEnd/>
                  <a:tailEnd/>
                </a:ln>
              </p:spPr>
              <p:txBody>
                <a:bodyPr/>
                <a:lstStyle/>
                <a:p>
                  <a:endParaRPr lang="ja-JP" altLang="en-US"/>
                </a:p>
              </p:txBody>
            </p:sp>
          </p:grpSp>
        </p:gr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ja-JP" sz="3400" smtClean="0"/>
              <a:t>Camera Analogy &amp; Transformations</a:t>
            </a:r>
          </a:p>
        </p:txBody>
      </p:sp>
      <p:sp>
        <p:nvSpPr>
          <p:cNvPr id="11267" name="Rectangle 3"/>
          <p:cNvSpPr>
            <a:spLocks noGrp="1" noChangeArrowheads="1"/>
          </p:cNvSpPr>
          <p:nvPr>
            <p:ph type="body" idx="1"/>
          </p:nvPr>
        </p:nvSpPr>
        <p:spPr/>
        <p:txBody>
          <a:bodyPr/>
          <a:lstStyle/>
          <a:p>
            <a:pPr eaLnBrk="1" hangingPunct="1">
              <a:lnSpc>
                <a:spcPct val="80000"/>
              </a:lnSpc>
            </a:pPr>
            <a:r>
              <a:rPr lang="en-US" altLang="ja-JP" smtClean="0"/>
              <a:t>Projection transformations</a:t>
            </a:r>
          </a:p>
          <a:p>
            <a:pPr lvl="1" eaLnBrk="1" hangingPunct="1">
              <a:lnSpc>
                <a:spcPct val="80000"/>
              </a:lnSpc>
            </a:pPr>
            <a:r>
              <a:rPr lang="en-US" altLang="ja-JP" smtClean="0"/>
              <a:t>adjust the lens of the camera</a:t>
            </a:r>
          </a:p>
          <a:p>
            <a:pPr eaLnBrk="1" hangingPunct="1">
              <a:lnSpc>
                <a:spcPct val="80000"/>
              </a:lnSpc>
            </a:pPr>
            <a:r>
              <a:rPr lang="en-US" altLang="ja-JP" smtClean="0"/>
              <a:t>Viewing transformations</a:t>
            </a:r>
          </a:p>
          <a:p>
            <a:pPr lvl="1" eaLnBrk="1" hangingPunct="1">
              <a:lnSpc>
                <a:spcPct val="80000"/>
              </a:lnSpc>
            </a:pPr>
            <a:r>
              <a:rPr lang="en-US" altLang="ja-JP" smtClean="0"/>
              <a:t>tripod</a:t>
            </a:r>
            <a:r>
              <a:rPr lang="en-US" altLang="ja-JP" smtClean="0">
                <a:latin typeface="Arial" pitchFamily="34" charset="0"/>
              </a:rPr>
              <a:t>–</a:t>
            </a:r>
            <a:r>
              <a:rPr lang="en-US" altLang="ja-JP" smtClean="0"/>
              <a:t>define position and orientation of the viewing volume in the world</a:t>
            </a:r>
          </a:p>
          <a:p>
            <a:pPr eaLnBrk="1" hangingPunct="1">
              <a:lnSpc>
                <a:spcPct val="80000"/>
              </a:lnSpc>
            </a:pPr>
            <a:r>
              <a:rPr lang="en-US" altLang="ja-JP" smtClean="0"/>
              <a:t>Modeling transformations</a:t>
            </a:r>
          </a:p>
          <a:p>
            <a:pPr lvl="1" eaLnBrk="1" hangingPunct="1">
              <a:lnSpc>
                <a:spcPct val="80000"/>
              </a:lnSpc>
            </a:pPr>
            <a:r>
              <a:rPr lang="en-US" altLang="ja-JP" smtClean="0"/>
              <a:t>moving the model</a:t>
            </a:r>
          </a:p>
          <a:p>
            <a:pPr eaLnBrk="1" hangingPunct="1">
              <a:lnSpc>
                <a:spcPct val="80000"/>
              </a:lnSpc>
            </a:pPr>
            <a:r>
              <a:rPr lang="en-US" altLang="ja-JP" smtClean="0"/>
              <a:t>Viewport transformations</a:t>
            </a:r>
          </a:p>
          <a:p>
            <a:pPr lvl="1" eaLnBrk="1" hangingPunct="1">
              <a:lnSpc>
                <a:spcPct val="80000"/>
              </a:lnSpc>
            </a:pPr>
            <a:r>
              <a:rPr lang="en-US" altLang="ja-JP" smtClean="0"/>
              <a:t>enlarge or reduce the physical photograph</a:t>
            </a:r>
            <a:endParaRPr lang="en-US" altLang="ja-JP" sz="22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ja-JP" sz="3400" smtClean="0"/>
              <a:t>Coordinate Systems &amp; Transformations</a:t>
            </a:r>
          </a:p>
        </p:txBody>
      </p:sp>
      <p:sp>
        <p:nvSpPr>
          <p:cNvPr id="12291" name="Rectangle 3"/>
          <p:cNvSpPr>
            <a:spLocks noGrp="1" noChangeArrowheads="1"/>
          </p:cNvSpPr>
          <p:nvPr>
            <p:ph type="body" idx="1"/>
          </p:nvPr>
        </p:nvSpPr>
        <p:spPr/>
        <p:txBody>
          <a:bodyPr/>
          <a:lstStyle/>
          <a:p>
            <a:pPr eaLnBrk="1" hangingPunct="1">
              <a:lnSpc>
                <a:spcPct val="90000"/>
              </a:lnSpc>
            </a:pPr>
            <a:r>
              <a:rPr lang="en-US" altLang="ja-JP" smtClean="0"/>
              <a:t>Steps in Forming an Image</a:t>
            </a:r>
          </a:p>
          <a:p>
            <a:pPr lvl="1" eaLnBrk="1" hangingPunct="1">
              <a:lnSpc>
                <a:spcPct val="90000"/>
              </a:lnSpc>
            </a:pPr>
            <a:r>
              <a:rPr lang="en-US" altLang="ja-JP" smtClean="0"/>
              <a:t>specify geometry (world coordinates)</a:t>
            </a:r>
          </a:p>
          <a:p>
            <a:pPr lvl="1" eaLnBrk="1" hangingPunct="1">
              <a:lnSpc>
                <a:spcPct val="90000"/>
              </a:lnSpc>
            </a:pPr>
            <a:r>
              <a:rPr lang="en-US" altLang="ja-JP" smtClean="0"/>
              <a:t>specify camera (camera coordinates)</a:t>
            </a:r>
          </a:p>
          <a:p>
            <a:pPr lvl="1" eaLnBrk="1" hangingPunct="1">
              <a:lnSpc>
                <a:spcPct val="90000"/>
              </a:lnSpc>
            </a:pPr>
            <a:r>
              <a:rPr lang="en-US" altLang="ja-JP" smtClean="0"/>
              <a:t>project (window coordinates)</a:t>
            </a:r>
          </a:p>
          <a:p>
            <a:pPr lvl="1" eaLnBrk="1" hangingPunct="1">
              <a:lnSpc>
                <a:spcPct val="90000"/>
              </a:lnSpc>
            </a:pPr>
            <a:r>
              <a:rPr lang="en-US" altLang="ja-JP" smtClean="0"/>
              <a:t>map to viewport (screen coordinates)</a:t>
            </a:r>
          </a:p>
          <a:p>
            <a:pPr eaLnBrk="1" hangingPunct="1">
              <a:lnSpc>
                <a:spcPct val="90000"/>
              </a:lnSpc>
            </a:pPr>
            <a:r>
              <a:rPr lang="en-US" altLang="ja-JP" smtClean="0"/>
              <a:t>Each step uses transformations</a:t>
            </a:r>
          </a:p>
          <a:p>
            <a:pPr eaLnBrk="1" hangingPunct="1">
              <a:lnSpc>
                <a:spcPct val="90000"/>
              </a:lnSpc>
            </a:pPr>
            <a:r>
              <a:rPr lang="en-US" altLang="ja-JP" smtClean="0"/>
              <a:t>Every transformation is equivalent to a change in coordinate systems (frames)</a:t>
            </a:r>
            <a:endParaRPr lang="en-US" altLang="ja-JP" sz="26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8"/>
          <p:cNvSpPr>
            <a:spLocks noGrp="1" noChangeArrowheads="1"/>
          </p:cNvSpPr>
          <p:nvPr>
            <p:ph type="title"/>
          </p:nvPr>
        </p:nvSpPr>
        <p:spPr/>
        <p:txBody>
          <a:bodyPr/>
          <a:lstStyle/>
          <a:p>
            <a:pPr eaLnBrk="1" hangingPunct="1"/>
            <a:r>
              <a:rPr lang="en-US" altLang="ja-JP" smtClean="0"/>
              <a:t>Affine Transformations</a:t>
            </a:r>
          </a:p>
        </p:txBody>
      </p:sp>
      <p:sp>
        <p:nvSpPr>
          <p:cNvPr id="13315" name="Rectangle 9"/>
          <p:cNvSpPr>
            <a:spLocks noGrp="1" noChangeArrowheads="1"/>
          </p:cNvSpPr>
          <p:nvPr>
            <p:ph type="body" idx="1"/>
          </p:nvPr>
        </p:nvSpPr>
        <p:spPr/>
        <p:txBody>
          <a:bodyPr/>
          <a:lstStyle/>
          <a:p>
            <a:pPr eaLnBrk="1" hangingPunct="1"/>
            <a:r>
              <a:rPr lang="en-US" altLang="ja-JP" smtClean="0"/>
              <a:t>Want transformations which preserve geometry</a:t>
            </a:r>
          </a:p>
          <a:p>
            <a:pPr lvl="1" eaLnBrk="1" hangingPunct="1"/>
            <a:r>
              <a:rPr lang="en-US" altLang="ja-JP" smtClean="0"/>
              <a:t>lines, polygons, quadrics</a:t>
            </a:r>
          </a:p>
          <a:p>
            <a:pPr eaLnBrk="1" hangingPunct="1"/>
            <a:r>
              <a:rPr lang="en-US" altLang="ja-JP" smtClean="0"/>
              <a:t>Affine = line preserving</a:t>
            </a:r>
          </a:p>
          <a:p>
            <a:pPr lvl="1" eaLnBrk="1" hangingPunct="1"/>
            <a:r>
              <a:rPr lang="en-US" altLang="ja-JP" smtClean="0"/>
              <a:t>Rotation, translation, scaling</a:t>
            </a:r>
          </a:p>
          <a:p>
            <a:pPr lvl="1" eaLnBrk="1" hangingPunct="1"/>
            <a:r>
              <a:rPr lang="en-US" altLang="ja-JP" smtClean="0"/>
              <a:t>Projection</a:t>
            </a:r>
          </a:p>
          <a:p>
            <a:pPr lvl="1" eaLnBrk="1" hangingPunct="1"/>
            <a:r>
              <a:rPr lang="en-US" altLang="ja-JP" smtClean="0"/>
              <a:t>Concatenation (composition)</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en-US" altLang="ja-JP" smtClean="0"/>
              <a:t>Homogeneous Coordinates</a:t>
            </a:r>
          </a:p>
        </p:txBody>
      </p:sp>
      <p:sp>
        <p:nvSpPr>
          <p:cNvPr id="1028" name="Rectangle 3"/>
          <p:cNvSpPr>
            <a:spLocks noGrp="1" noChangeArrowheads="1"/>
          </p:cNvSpPr>
          <p:nvPr>
            <p:ph type="body" idx="1"/>
          </p:nvPr>
        </p:nvSpPr>
        <p:spPr/>
        <p:txBody>
          <a:bodyPr/>
          <a:lstStyle/>
          <a:p>
            <a:pPr eaLnBrk="1" hangingPunct="1">
              <a:lnSpc>
                <a:spcPct val="80000"/>
              </a:lnSpc>
            </a:pPr>
            <a:r>
              <a:rPr lang="en-US" altLang="ja-JP" sz="2100" smtClean="0"/>
              <a:t>each vertex is a column vector                         </a:t>
            </a:r>
          </a:p>
          <a:p>
            <a:pPr lvl="1" eaLnBrk="1" hangingPunct="1">
              <a:lnSpc>
                <a:spcPct val="80000"/>
              </a:lnSpc>
            </a:pPr>
            <a:endParaRPr lang="en-US" altLang="ja-JP" sz="1900" smtClean="0"/>
          </a:p>
          <a:p>
            <a:pPr lvl="1" eaLnBrk="1" hangingPunct="1">
              <a:lnSpc>
                <a:spcPct val="80000"/>
              </a:lnSpc>
            </a:pPr>
            <a:endParaRPr lang="en-US" altLang="ja-JP" sz="1900" smtClean="0"/>
          </a:p>
          <a:p>
            <a:pPr lvl="1" eaLnBrk="1" hangingPunct="1">
              <a:lnSpc>
                <a:spcPct val="80000"/>
              </a:lnSpc>
            </a:pPr>
            <a:endParaRPr lang="en-US" altLang="ja-JP" sz="1900" smtClean="0"/>
          </a:p>
          <a:p>
            <a:pPr lvl="1" eaLnBrk="1" hangingPunct="1">
              <a:lnSpc>
                <a:spcPct val="80000"/>
              </a:lnSpc>
            </a:pPr>
            <a:endParaRPr lang="en-US" altLang="ja-JP" sz="1900" smtClean="0"/>
          </a:p>
          <a:p>
            <a:pPr lvl="1" eaLnBrk="1" hangingPunct="1">
              <a:lnSpc>
                <a:spcPct val="80000"/>
              </a:lnSpc>
            </a:pPr>
            <a:endParaRPr lang="en-US" altLang="ja-JP" sz="1900" smtClean="0"/>
          </a:p>
          <a:p>
            <a:pPr lvl="1" eaLnBrk="1" hangingPunct="1">
              <a:lnSpc>
                <a:spcPct val="80000"/>
              </a:lnSpc>
            </a:pPr>
            <a:endParaRPr lang="en-US" altLang="ja-JP" sz="1900" smtClean="0"/>
          </a:p>
          <a:p>
            <a:pPr lvl="1" eaLnBrk="1" hangingPunct="1">
              <a:lnSpc>
                <a:spcPct val="80000"/>
              </a:lnSpc>
            </a:pPr>
            <a:endParaRPr lang="en-US" altLang="ja-JP" sz="1900" smtClean="0"/>
          </a:p>
          <a:p>
            <a:pPr lvl="1" eaLnBrk="1" hangingPunct="1">
              <a:lnSpc>
                <a:spcPct val="80000"/>
              </a:lnSpc>
            </a:pPr>
            <a:endParaRPr lang="en-US" altLang="ja-JP" sz="1900" smtClean="0"/>
          </a:p>
          <a:p>
            <a:pPr eaLnBrk="1" hangingPunct="1">
              <a:lnSpc>
                <a:spcPct val="80000"/>
              </a:lnSpc>
            </a:pPr>
            <a:r>
              <a:rPr lang="en-US" altLang="ja-JP" sz="2100" i="1" smtClean="0">
                <a:latin typeface="Times New Roman" pitchFamily="18" charset="0"/>
              </a:rPr>
              <a:t>w</a:t>
            </a:r>
            <a:r>
              <a:rPr lang="en-US" altLang="ja-JP" sz="2100" smtClean="0"/>
              <a:t> is usually 1.0</a:t>
            </a:r>
          </a:p>
          <a:p>
            <a:pPr eaLnBrk="1" hangingPunct="1">
              <a:lnSpc>
                <a:spcPct val="80000"/>
              </a:lnSpc>
            </a:pPr>
            <a:r>
              <a:rPr lang="en-US" altLang="ja-JP" sz="2100" smtClean="0"/>
              <a:t>all operations are matrix multiplications</a:t>
            </a:r>
          </a:p>
          <a:p>
            <a:pPr eaLnBrk="1" hangingPunct="1">
              <a:lnSpc>
                <a:spcPct val="80000"/>
              </a:lnSpc>
            </a:pPr>
            <a:r>
              <a:rPr lang="en-US" altLang="ja-JP" sz="2100" smtClean="0"/>
              <a:t>directions (directed line segments) can be represented with </a:t>
            </a:r>
            <a:r>
              <a:rPr lang="en-US" altLang="ja-JP" sz="2100" i="1" smtClean="0">
                <a:latin typeface="Times New Roman" pitchFamily="18" charset="0"/>
              </a:rPr>
              <a:t>w</a:t>
            </a:r>
            <a:r>
              <a:rPr lang="en-US" altLang="ja-JP" sz="2100" smtClean="0"/>
              <a:t> = 0.0</a:t>
            </a:r>
          </a:p>
          <a:p>
            <a:pPr eaLnBrk="1" hangingPunct="1">
              <a:lnSpc>
                <a:spcPct val="80000"/>
              </a:lnSpc>
            </a:pPr>
            <a:endParaRPr lang="en-US" altLang="ja-JP" sz="1900" smtClean="0"/>
          </a:p>
        </p:txBody>
      </p:sp>
      <p:graphicFrame>
        <p:nvGraphicFramePr>
          <p:cNvPr id="1026" name="Object 6"/>
          <p:cNvGraphicFramePr>
            <a:graphicFrameLocks noChangeAspect="1"/>
          </p:cNvGraphicFramePr>
          <p:nvPr/>
        </p:nvGraphicFramePr>
        <p:xfrm>
          <a:off x="3779838" y="2224088"/>
          <a:ext cx="1079500" cy="2068512"/>
        </p:xfrm>
        <a:graphic>
          <a:graphicData uri="http://schemas.openxmlformats.org/presentationml/2006/ole">
            <p:oleObj spid="_x0000_s1026" name="Equation" r:id="rId4" imgW="520560" imgH="91440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2655888" y="3500438"/>
          <a:ext cx="3832225" cy="2713037"/>
        </p:xfrm>
        <a:graphic>
          <a:graphicData uri="http://schemas.openxmlformats.org/presentationml/2006/ole">
            <p:oleObj spid="_x0000_s2050" name="Equation" r:id="rId4" imgW="1650960" imgH="1168200" progId="Equation.3">
              <p:embed/>
            </p:oleObj>
          </a:graphicData>
        </a:graphic>
      </p:graphicFrame>
      <p:sp>
        <p:nvSpPr>
          <p:cNvPr id="2052" name="Rectangle 6"/>
          <p:cNvSpPr>
            <a:spLocks noGrp="1" noChangeArrowheads="1"/>
          </p:cNvSpPr>
          <p:nvPr>
            <p:ph type="title"/>
          </p:nvPr>
        </p:nvSpPr>
        <p:spPr/>
        <p:txBody>
          <a:bodyPr/>
          <a:lstStyle/>
          <a:p>
            <a:pPr eaLnBrk="1" hangingPunct="1"/>
            <a:r>
              <a:rPr lang="en-US" altLang="ja-JP" smtClean="0"/>
              <a:t>3D Transformations</a:t>
            </a:r>
          </a:p>
        </p:txBody>
      </p:sp>
      <p:graphicFrame>
        <p:nvGraphicFramePr>
          <p:cNvPr id="2051" name="Object 5"/>
          <p:cNvGraphicFramePr>
            <a:graphicFrameLocks noChangeAspect="1"/>
          </p:cNvGraphicFramePr>
          <p:nvPr/>
        </p:nvGraphicFramePr>
        <p:xfrm>
          <a:off x="6084888" y="3500438"/>
          <a:ext cx="582612" cy="333375"/>
        </p:xfrm>
        <a:graphic>
          <a:graphicData uri="http://schemas.openxmlformats.org/presentationml/2006/ole">
            <p:oleObj spid="_x0000_s2051" name="Equation" r:id="rId5" imgW="419040" imgH="241200" progId="Equation.3">
              <p:embed/>
            </p:oleObj>
          </a:graphicData>
        </a:graphic>
      </p:graphicFrame>
      <p:sp>
        <p:nvSpPr>
          <p:cNvPr id="2053" name="Rectangle 9"/>
          <p:cNvSpPr>
            <a:spLocks noGrp="1" noChangeArrowheads="1"/>
          </p:cNvSpPr>
          <p:nvPr>
            <p:ph type="body" idx="1"/>
          </p:nvPr>
        </p:nvSpPr>
        <p:spPr>
          <a:xfrm>
            <a:off x="566738" y="1752600"/>
            <a:ext cx="8001000" cy="3260725"/>
          </a:xfrm>
        </p:spPr>
        <p:txBody>
          <a:bodyPr/>
          <a:lstStyle/>
          <a:p>
            <a:pPr eaLnBrk="1" hangingPunct="1"/>
            <a:r>
              <a:rPr lang="en-US" altLang="ja-JP" sz="2600" smtClean="0"/>
              <a:t>A vertex is transformed by 4 x 4 matrices</a:t>
            </a:r>
          </a:p>
          <a:p>
            <a:pPr lvl="1" eaLnBrk="1" hangingPunct="1"/>
            <a:r>
              <a:rPr lang="en-US" altLang="ja-JP" sz="2200" smtClean="0"/>
              <a:t>all affine operations are matrix multiplications</a:t>
            </a:r>
          </a:p>
          <a:p>
            <a:pPr lvl="1" eaLnBrk="1" hangingPunct="1"/>
            <a:r>
              <a:rPr lang="en-US" altLang="ja-JP" sz="2200" smtClean="0"/>
              <a:t>all matrices are stored column-major in OpenGL</a:t>
            </a:r>
          </a:p>
          <a:p>
            <a:pPr lvl="1" eaLnBrk="1" hangingPunct="1"/>
            <a:r>
              <a:rPr lang="en-US" altLang="ja-JP" sz="2200" smtClean="0"/>
              <a:t>matrices are always post-multiplied</a:t>
            </a:r>
          </a:p>
          <a:p>
            <a:pPr lvl="1" eaLnBrk="1" hangingPunct="1"/>
            <a:r>
              <a:rPr lang="en-US" altLang="ja-JP" sz="2200" smtClean="0"/>
              <a:t>product of matrix and vector is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2643</TotalTime>
  <Words>2612</Words>
  <Application>Microsoft Office PowerPoint</Application>
  <PresentationFormat>On-screen Show (4:3)</PresentationFormat>
  <Paragraphs>408</Paragraphs>
  <Slides>30</Slides>
  <Notes>25</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30</vt:i4>
      </vt:variant>
    </vt:vector>
  </HeadingPairs>
  <TitlesOfParts>
    <vt:vector size="34" baseType="lpstr">
      <vt:lpstr>Profile</vt:lpstr>
      <vt:lpstr>Equation</vt:lpstr>
      <vt:lpstr>Microsoft 方程式編輯器 3.0</vt:lpstr>
      <vt:lpstr>Adobe Photoshop Elements Image</vt:lpstr>
      <vt:lpstr>Computer Graphics</vt:lpstr>
      <vt:lpstr>Introduction to OpenGL</vt:lpstr>
      <vt:lpstr>Transformations in OpenGL</vt:lpstr>
      <vt:lpstr>Camera Analogy</vt:lpstr>
      <vt:lpstr>Camera Analogy &amp; Transformations</vt:lpstr>
      <vt:lpstr>Coordinate Systems &amp; Transformations</vt:lpstr>
      <vt:lpstr>Affine Transformations</vt:lpstr>
      <vt:lpstr>Homogeneous Coordinates</vt:lpstr>
      <vt:lpstr>3D Transformations</vt:lpstr>
      <vt:lpstr>OpenGL Matrices</vt:lpstr>
      <vt:lpstr>Matrix Operations</vt:lpstr>
      <vt:lpstr>Transformation Pipeline</vt:lpstr>
      <vt:lpstr>Modeling Transformations</vt:lpstr>
      <vt:lpstr>Examples</vt:lpstr>
      <vt:lpstr>Viewing Transformations</vt:lpstr>
      <vt:lpstr>gluLookAt (eye, center, up)</vt:lpstr>
      <vt:lpstr>Projection Transformation</vt:lpstr>
      <vt:lpstr>Projection Transformation</vt:lpstr>
      <vt:lpstr>Viewport Transformation</vt:lpstr>
      <vt:lpstr>Matrix Stacks</vt:lpstr>
      <vt:lpstr>Example</vt:lpstr>
      <vt:lpstr>Slide 22</vt:lpstr>
      <vt:lpstr>Reading Back Matrices</vt:lpstr>
      <vt:lpstr>Projection is left handed</vt:lpstr>
      <vt:lpstr>Reversing Coordinate Projection</vt:lpstr>
      <vt:lpstr>Animation and Depth Buffering</vt:lpstr>
      <vt:lpstr>Double Buffering</vt:lpstr>
      <vt:lpstr>Animation Using Double Buffering</vt:lpstr>
      <vt:lpstr>Depth Buffering and Hidden Surface Removal</vt:lpstr>
      <vt:lpstr>Depth Buffering Using OpenGL</vt:lpstr>
    </vt:vector>
  </TitlesOfParts>
  <Company>University of Tokyo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Graphics</dc:title>
  <dc:creator>Robin Bing-Yu Chen</dc:creator>
  <cp:lastModifiedBy>cmlab</cp:lastModifiedBy>
  <cp:revision>367</cp:revision>
  <dcterms:created xsi:type="dcterms:W3CDTF">2003-09-05T14:57:13Z</dcterms:created>
  <dcterms:modified xsi:type="dcterms:W3CDTF">2010-11-07T20:11:55Z</dcterms:modified>
</cp:coreProperties>
</file>