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28"/>
  </p:notesMasterIdLst>
  <p:sldIdLst>
    <p:sldId id="256" r:id="rId2"/>
    <p:sldId id="476" r:id="rId3"/>
    <p:sldId id="326" r:id="rId4"/>
    <p:sldId id="327" r:id="rId5"/>
    <p:sldId id="328" r:id="rId6"/>
    <p:sldId id="497" r:id="rId7"/>
    <p:sldId id="429" r:id="rId8"/>
    <p:sldId id="330" r:id="rId9"/>
    <p:sldId id="331" r:id="rId10"/>
    <p:sldId id="332" r:id="rId11"/>
    <p:sldId id="333" r:id="rId12"/>
    <p:sldId id="334" r:id="rId13"/>
    <p:sldId id="335" r:id="rId14"/>
    <p:sldId id="336" r:id="rId15"/>
    <p:sldId id="337" r:id="rId16"/>
    <p:sldId id="498" r:id="rId17"/>
    <p:sldId id="338" r:id="rId18"/>
    <p:sldId id="339" r:id="rId19"/>
    <p:sldId id="499" r:id="rId20"/>
    <p:sldId id="503" r:id="rId21"/>
    <p:sldId id="340" r:id="rId22"/>
    <p:sldId id="477" r:id="rId23"/>
    <p:sldId id="489" r:id="rId24"/>
    <p:sldId id="502" r:id="rId25"/>
    <p:sldId id="500" r:id="rId26"/>
    <p:sldId id="493" r:id="rId2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1pPr>
    <a:lvl2pPr marL="4572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2pPr>
    <a:lvl3pPr marL="9144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3pPr>
    <a:lvl4pPr marL="13716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4pPr>
    <a:lvl5pPr marL="1828800" algn="l" rtl="0" fontAlgn="base">
      <a:spcBef>
        <a:spcPct val="0"/>
      </a:spcBef>
      <a:spcAft>
        <a:spcPct val="0"/>
      </a:spcAft>
      <a:defRPr kumimoji="1" kern="1200">
        <a:solidFill>
          <a:schemeClr val="tx1"/>
        </a:solidFill>
        <a:latin typeface="Verdana" pitchFamily="34" charset="0"/>
        <a:ea typeface="ＭＳ Ｐゴシック" pitchFamily="34"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34"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34"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34"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FFFFFF"/>
    <a:srgbClr val="000000"/>
    <a:srgbClr val="0000FF"/>
    <a:srgbClr val="FFFF00"/>
    <a:srgbClr val="00FF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81803" autoAdjust="0"/>
  </p:normalViewPr>
  <p:slideViewPr>
    <p:cSldViewPr>
      <p:cViewPr varScale="1">
        <p:scale>
          <a:sx n="59" d="100"/>
          <a:sy n="59" d="100"/>
        </p:scale>
        <p:origin x="-810" y="-84"/>
      </p:cViewPr>
      <p:guideLst>
        <p:guide orient="horz" pos="2432"/>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endParaRPr lang="en-US" altLang="ja-JP"/>
          </a:p>
        </p:txBody>
      </p:sp>
      <p:sp>
        <p:nvSpPr>
          <p:cNvPr id="294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endParaRPr lang="en-US" altLang="ja-JP"/>
          </a:p>
        </p:txBody>
      </p:sp>
      <p:sp>
        <p:nvSpPr>
          <p:cNvPr id="2949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4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4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endParaRPr lang="en-US" altLang="ja-JP"/>
          </a:p>
        </p:txBody>
      </p:sp>
      <p:sp>
        <p:nvSpPr>
          <p:cNvPr id="294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F4417EC2-C13F-4F96-BC18-A5F632BDB87B}"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vmlDrawing" Target="../drawings/vmlDrawing4.vml"/><Relationship Id="rId4" Type="http://schemas.openxmlformats.org/officeDocument/2006/relationships/oleObject" Target="../embeddings/oleObject4.bin"/></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vmlDrawing" Target="../drawings/vmlDrawing2.vml"/><Relationship Id="rId4" Type="http://schemas.openxmlformats.org/officeDocument/2006/relationships/oleObject" Target="../embeddings/oleObject2.bin"/></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64F5B5-7A28-41E3-BA0A-4BA262700090}" type="slidenum">
              <a:rPr lang="en-US" altLang="ja-JP"/>
              <a:pPr/>
              <a:t>2</a:t>
            </a:fld>
            <a:endParaRPr lang="en-US" altLang="ja-JP"/>
          </a:p>
        </p:txBody>
      </p:sp>
      <p:sp>
        <p:nvSpPr>
          <p:cNvPr id="821250" name="Rectangle 2"/>
          <p:cNvSpPr>
            <a:spLocks noRot="1" noChangeArrowheads="1" noTextEdit="1"/>
          </p:cNvSpPr>
          <p:nvPr>
            <p:ph type="sldImg"/>
          </p:nvPr>
        </p:nvSpPr>
        <p:spPr>
          <a:ln/>
        </p:spPr>
      </p:sp>
      <p:sp>
        <p:nvSpPr>
          <p:cNvPr id="821251"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This course provides a general introduction and overview to the OpenGL API (Application Programming Interface) and its features. OpenGL is a rendering library available on almost any computer which supports a graphics monitor.</a:t>
            </a:r>
          </a:p>
          <a:p>
            <a:r>
              <a:rPr lang="en-US" altLang="ja-JP">
                <a:ea typeface="ＭＳ Ｐゴシック" pitchFamily="34" charset="-128"/>
              </a:rPr>
              <a:t>Today, we</a:t>
            </a:r>
            <a:r>
              <a:rPr lang="en-US" altLang="ja-JP">
                <a:latin typeface="Times New Roman"/>
                <a:ea typeface="ＭＳ Ｐゴシック" pitchFamily="34" charset="-128"/>
              </a:rPr>
              <a:t>’</a:t>
            </a:r>
            <a:r>
              <a:rPr lang="en-US" altLang="ja-JP">
                <a:ea typeface="ＭＳ Ｐゴシック" pitchFamily="34" charset="-128"/>
              </a:rPr>
              <a:t>ll discuss the basic elements of OpenGL: rendering points, lines, polygons and images, as well as more advanced features as lighting and texture mapping.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8B6C4B-137A-4EEF-B90B-1310EFFEE2BC}" type="slidenum">
              <a:rPr lang="en-US" altLang="ja-JP"/>
              <a:pPr/>
              <a:t>12</a:t>
            </a:fld>
            <a:endParaRPr lang="en-US" altLang="ja-JP"/>
          </a:p>
        </p:txBody>
      </p:sp>
      <p:sp>
        <p:nvSpPr>
          <p:cNvPr id="534530" name="Rectangle 2"/>
          <p:cNvSpPr>
            <a:spLocks noRot="1" noChangeArrowheads="1" noTextEdit="1"/>
          </p:cNvSpPr>
          <p:nvPr>
            <p:ph type="sldImg"/>
          </p:nvPr>
        </p:nvSpPr>
        <p:spPr>
          <a:ln/>
        </p:spPr>
      </p:sp>
      <p:sp>
        <p:nvSpPr>
          <p:cNvPr id="534531"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In this tutorial, concentrate on noticing the affects of different material and light properties.  Additionally, compare the results of using a local light versus using an infinite light.</a:t>
            </a:r>
          </a:p>
          <a:p>
            <a:r>
              <a:rPr lang="en-US" altLang="ja-JP">
                <a:ea typeface="ＭＳ Ｐゴシック" pitchFamily="34" charset="-128"/>
              </a:rPr>
              <a:t>In particular, experiment with the </a:t>
            </a:r>
            <a:r>
              <a:rPr lang="en-US" altLang="ja-JP">
                <a:latin typeface="Courier New" pitchFamily="49" charset="0"/>
                <a:ea typeface="ＭＳ Ｐゴシック" pitchFamily="34" charset="-128"/>
              </a:rPr>
              <a:t>GL_SHININESS</a:t>
            </a:r>
            <a:r>
              <a:rPr lang="en-US" altLang="ja-JP">
                <a:ea typeface="ＭＳ Ｐゴシック" pitchFamily="34" charset="-128"/>
              </a:rPr>
              <a:t> parameter to see its affects on highlights.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B8FB0A-76B1-45B8-B261-BE089E3EF95B}" type="slidenum">
              <a:rPr lang="en-US" altLang="ja-JP"/>
              <a:pPr/>
              <a:t>13</a:t>
            </a:fld>
            <a:endParaRPr lang="en-US" altLang="ja-JP"/>
          </a:p>
        </p:txBody>
      </p:sp>
      <p:sp>
        <p:nvSpPr>
          <p:cNvPr id="536578" name="Rectangle 2"/>
          <p:cNvSpPr>
            <a:spLocks noRot="1" noChangeArrowheads="1" noTextEdit="1"/>
          </p:cNvSpPr>
          <p:nvPr>
            <p:ph type="sldImg"/>
          </p:nvPr>
        </p:nvSpPr>
        <p:spPr>
          <a:ln/>
        </p:spPr>
      </p:sp>
      <p:sp>
        <p:nvSpPr>
          <p:cNvPr id="536579"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As mentioned previously, a light</a:t>
            </a:r>
            <a:r>
              <a:rPr lang="en-US" altLang="ja-JP">
                <a:latin typeface="Times New Roman"/>
                <a:ea typeface="ＭＳ Ｐゴシック" pitchFamily="34" charset="-128"/>
              </a:rPr>
              <a:t>’</a:t>
            </a:r>
            <a:r>
              <a:rPr lang="en-US" altLang="ja-JP">
                <a:ea typeface="ＭＳ Ｐゴシック" pitchFamily="34" charset="-128"/>
              </a:rPr>
              <a:t>s position is transformed by the current ModelView matrix when it is specified. As such, depending on when you specify the light</a:t>
            </a:r>
            <a:r>
              <a:rPr lang="en-US" altLang="ja-JP">
                <a:latin typeface="Times New Roman"/>
                <a:ea typeface="ＭＳ Ｐゴシック" pitchFamily="34" charset="-128"/>
              </a:rPr>
              <a:t>’</a:t>
            </a:r>
            <a:r>
              <a:rPr lang="en-US" altLang="ja-JP">
                <a:ea typeface="ＭＳ Ｐゴシック" pitchFamily="34" charset="-128"/>
              </a:rPr>
              <a:t>s position, and what</a:t>
            </a:r>
            <a:r>
              <a:rPr lang="en-US" altLang="ja-JP">
                <a:latin typeface="Times New Roman"/>
                <a:ea typeface="ＭＳ Ｐゴシック" pitchFamily="34" charset="-128"/>
              </a:rPr>
              <a:t>’</a:t>
            </a:r>
            <a:r>
              <a:rPr lang="en-US" altLang="ja-JP">
                <a:ea typeface="ＭＳ Ｐゴシック" pitchFamily="34" charset="-128"/>
              </a:rPr>
              <a:t>s in the ModelView matrix, you can obtain different lighting affects.</a:t>
            </a:r>
          </a:p>
          <a:p>
            <a:r>
              <a:rPr lang="en-US" altLang="ja-JP">
                <a:ea typeface="ＭＳ Ｐゴシック" pitchFamily="34" charset="-128"/>
              </a:rPr>
              <a:t>In general, there are three coordinate systems where you can specify a light</a:t>
            </a:r>
            <a:r>
              <a:rPr lang="en-US" altLang="ja-JP">
                <a:latin typeface="Times New Roman"/>
                <a:ea typeface="ＭＳ Ｐゴシック" pitchFamily="34" charset="-128"/>
              </a:rPr>
              <a:t>’</a:t>
            </a:r>
            <a:r>
              <a:rPr lang="en-US" altLang="ja-JP">
                <a:ea typeface="ＭＳ Ｐゴシック" pitchFamily="34" charset="-128"/>
              </a:rPr>
              <a:t>s position/direction</a:t>
            </a:r>
          </a:p>
          <a:p>
            <a:pPr lvl="1">
              <a:spcAft>
                <a:spcPct val="25000"/>
              </a:spcAft>
            </a:pPr>
            <a:r>
              <a:rPr lang="en-US" altLang="ja-JP">
                <a:ea typeface="ＭＳ Ｐゴシック" pitchFamily="34" charset="-128"/>
              </a:rPr>
              <a:t>1)</a:t>
            </a:r>
            <a:r>
              <a:rPr lang="en-US" altLang="ja-JP" i="1">
                <a:ea typeface="ＭＳ Ｐゴシック" pitchFamily="34" charset="-128"/>
              </a:rPr>
              <a:t> Eye coordinates</a:t>
            </a:r>
            <a:r>
              <a:rPr lang="en-US" altLang="ja-JP">
                <a:ea typeface="ＭＳ Ｐゴシック" pitchFamily="34" charset="-128"/>
              </a:rPr>
              <a:t> - which is represented by an identity matrix in the ModelView. In this case, when the light</a:t>
            </a:r>
            <a:r>
              <a:rPr lang="en-US" altLang="ja-JP">
                <a:latin typeface="Times New Roman"/>
                <a:ea typeface="ＭＳ Ｐゴシック" pitchFamily="34" charset="-128"/>
              </a:rPr>
              <a:t>’</a:t>
            </a:r>
            <a:r>
              <a:rPr lang="en-US" altLang="ja-JP">
                <a:ea typeface="ＭＳ Ｐゴシック" pitchFamily="34" charset="-128"/>
              </a:rPr>
              <a:t>s position/direction is specified, it remains fixed to the imaging plane. As such, regardless of how the objects are manipulated, the highlights remain in the same location relative to the eye.</a:t>
            </a:r>
          </a:p>
          <a:p>
            <a:pPr lvl="1">
              <a:spcAft>
                <a:spcPct val="25000"/>
              </a:spcAft>
            </a:pPr>
            <a:r>
              <a:rPr lang="en-US" altLang="ja-JP">
                <a:ea typeface="ＭＳ Ｐゴシック" pitchFamily="34" charset="-128"/>
              </a:rPr>
              <a:t>2) </a:t>
            </a:r>
            <a:r>
              <a:rPr lang="en-US" altLang="ja-JP" i="1">
                <a:ea typeface="ＭＳ Ｐゴシック" pitchFamily="34" charset="-128"/>
              </a:rPr>
              <a:t>World Coordinates</a:t>
            </a:r>
            <a:r>
              <a:rPr lang="en-US" altLang="ja-JP">
                <a:ea typeface="ＭＳ Ｐゴシック" pitchFamily="34" charset="-128"/>
              </a:rPr>
              <a:t> - when only the viewing transformation is in the ModelView matrix. In this case, a light</a:t>
            </a:r>
            <a:r>
              <a:rPr lang="en-US" altLang="ja-JP">
                <a:latin typeface="Times New Roman"/>
                <a:ea typeface="ＭＳ Ｐゴシック" pitchFamily="34" charset="-128"/>
              </a:rPr>
              <a:t>’</a:t>
            </a:r>
            <a:r>
              <a:rPr lang="en-US" altLang="ja-JP">
                <a:ea typeface="ＭＳ Ｐゴシック" pitchFamily="34" charset="-128"/>
              </a:rPr>
              <a:t>s position/direction appears fixed in the scene, as if the light were on a lamppost.</a:t>
            </a:r>
          </a:p>
          <a:p>
            <a:pPr lvl="1">
              <a:spcAft>
                <a:spcPct val="25000"/>
              </a:spcAft>
            </a:pPr>
            <a:r>
              <a:rPr lang="en-US" altLang="ja-JP">
                <a:ea typeface="ＭＳ Ｐゴシック" pitchFamily="34" charset="-128"/>
              </a:rPr>
              <a:t>3) </a:t>
            </a:r>
            <a:r>
              <a:rPr lang="en-US" altLang="ja-JP" i="1">
                <a:ea typeface="ＭＳ Ｐゴシック" pitchFamily="34" charset="-128"/>
              </a:rPr>
              <a:t>Model Coordinates</a:t>
            </a:r>
            <a:r>
              <a:rPr lang="en-US" altLang="ja-JP">
                <a:ea typeface="ＭＳ Ｐゴシック" pitchFamily="34" charset="-128"/>
              </a:rPr>
              <a:t> - any combination of viewing and modeling transformations is in the ModelView matrix. This method allows arbitrary, and even animated, position of a light using modeling transformations.</a:t>
            </a:r>
          </a:p>
          <a:p>
            <a:endParaRPr lang="en-US" altLang="ja-JP">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D4C0C5-5377-4566-8F81-3E7BE3FC1DAB}" type="slidenum">
              <a:rPr lang="en-US" altLang="ja-JP"/>
              <a:pPr/>
              <a:t>14</a:t>
            </a:fld>
            <a:endParaRPr lang="en-US" altLang="ja-JP"/>
          </a:p>
        </p:txBody>
      </p:sp>
      <p:sp>
        <p:nvSpPr>
          <p:cNvPr id="538626" name="Rectangle 2"/>
          <p:cNvSpPr>
            <a:spLocks noRot="1" noChangeArrowheads="1" noTextEdit="1"/>
          </p:cNvSpPr>
          <p:nvPr>
            <p:ph type="sldImg"/>
          </p:nvPr>
        </p:nvSpPr>
        <p:spPr>
          <a:ln/>
        </p:spPr>
      </p:sp>
      <p:sp>
        <p:nvSpPr>
          <p:cNvPr id="538627"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This tutorial demonstrates the different lighting affects of specifying a light</a:t>
            </a:r>
            <a:r>
              <a:rPr lang="en-US" altLang="ja-JP">
                <a:latin typeface="Times New Roman"/>
                <a:ea typeface="ＭＳ Ｐゴシック" pitchFamily="34" charset="-128"/>
              </a:rPr>
              <a:t>’</a:t>
            </a:r>
            <a:r>
              <a:rPr lang="en-US" altLang="ja-JP">
                <a:ea typeface="ＭＳ Ｐゴシック" pitchFamily="34" charset="-128"/>
              </a:rPr>
              <a:t>s position in eye and world coordinates. Experiment with how highlights and illuminated areas change under the different lighting position specifications.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9D0A5A-9A32-4B65-853E-42215878E44D}" type="slidenum">
              <a:rPr lang="en-US" altLang="ja-JP"/>
              <a:pPr/>
              <a:t>15</a:t>
            </a:fld>
            <a:endParaRPr lang="en-US" altLang="ja-JP"/>
          </a:p>
        </p:txBody>
      </p:sp>
      <p:sp>
        <p:nvSpPr>
          <p:cNvPr id="540674" name="Rectangle 2"/>
          <p:cNvSpPr>
            <a:spLocks noRot="1" noChangeArrowheads="1" noTextEdit="1"/>
          </p:cNvSpPr>
          <p:nvPr>
            <p:ph type="sldImg"/>
          </p:nvPr>
        </p:nvSpPr>
        <p:spPr>
          <a:ln/>
        </p:spPr>
      </p:sp>
      <p:sp>
        <p:nvSpPr>
          <p:cNvPr id="540675"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A local light can also be converted into a spotlight.  By setting the </a:t>
            </a:r>
            <a:r>
              <a:rPr lang="en-US" altLang="ja-JP">
                <a:latin typeface="Courier New" pitchFamily="49" charset="0"/>
                <a:ea typeface="ＭＳ Ｐゴシック" pitchFamily="34" charset="-128"/>
              </a:rPr>
              <a:t>GL_SPOT_DIRECTION</a:t>
            </a:r>
            <a:r>
              <a:rPr lang="en-US" altLang="ja-JP">
                <a:ea typeface="ＭＳ Ｐゴシック" pitchFamily="34" charset="-128"/>
              </a:rPr>
              <a:t>, </a:t>
            </a:r>
            <a:r>
              <a:rPr lang="en-US" altLang="ja-JP">
                <a:latin typeface="Courier New" pitchFamily="49" charset="0"/>
                <a:ea typeface="ＭＳ Ｐゴシック" pitchFamily="34" charset="-128"/>
              </a:rPr>
              <a:t>GL_SPOT_CUTOFF</a:t>
            </a:r>
            <a:r>
              <a:rPr lang="en-US" altLang="ja-JP">
                <a:ea typeface="ＭＳ Ｐゴシック" pitchFamily="34" charset="-128"/>
              </a:rPr>
              <a:t>, and </a:t>
            </a:r>
            <a:r>
              <a:rPr lang="en-US" altLang="ja-JP">
                <a:latin typeface="Courier New" pitchFamily="49" charset="0"/>
                <a:ea typeface="ＭＳ Ｐゴシック" pitchFamily="34" charset="-128"/>
              </a:rPr>
              <a:t>GL_SPOT_EXPONENT</a:t>
            </a:r>
            <a:r>
              <a:rPr lang="en-US" altLang="ja-JP">
                <a:ea typeface="ＭＳ Ｐゴシック" pitchFamily="34" charset="-128"/>
              </a:rPr>
              <a:t>, the local light will shine in a direction and its light will be limited to a cone centered around that direction vector.</a:t>
            </a:r>
          </a:p>
          <a:p>
            <a:endParaRPr lang="en-US" altLang="ja-JP">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F09F3AD-9321-48BF-90BE-227380283EA3}" type="slidenum">
              <a:rPr lang="en-US" altLang="ja-JP"/>
              <a:pPr/>
              <a:t>17</a:t>
            </a:fld>
            <a:endParaRPr lang="en-US" altLang="ja-JP"/>
          </a:p>
        </p:txBody>
      </p:sp>
      <p:sp>
        <p:nvSpPr>
          <p:cNvPr id="542722" name="Rectangle 2"/>
          <p:cNvSpPr>
            <a:spLocks noRot="1" noChangeArrowheads="1" noTextEdit="1"/>
          </p:cNvSpPr>
          <p:nvPr>
            <p:ph type="sldImg"/>
          </p:nvPr>
        </p:nvSpPr>
        <p:spPr>
          <a:ln/>
        </p:spPr>
      </p:sp>
      <p:sp>
        <p:nvSpPr>
          <p:cNvPr id="54272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Each OpenGL light source supports attenuation, which describes how light diminishes with distance. The OpenGL model supports quadratic attenuation, and utilizes the following attenuation factor, </a:t>
            </a:r>
            <a:r>
              <a:rPr lang="en-US" altLang="ja-JP" i="1">
                <a:ea typeface="ＭＳ Ｐゴシック" pitchFamily="34" charset="-128"/>
              </a:rPr>
              <a:t>f</a:t>
            </a:r>
            <a:r>
              <a:rPr lang="en-US" altLang="ja-JP" i="1" baseline="-25000">
                <a:ea typeface="ＭＳ Ｐゴシック" pitchFamily="34" charset="-128"/>
              </a:rPr>
              <a:t>i</a:t>
            </a:r>
            <a:r>
              <a:rPr lang="en-US" altLang="ja-JP">
                <a:ea typeface="ＭＳ Ｐゴシック" pitchFamily="34" charset="-128"/>
              </a:rPr>
              <a:t>, where </a:t>
            </a:r>
            <a:r>
              <a:rPr lang="en-US" altLang="ja-JP" i="1">
                <a:ea typeface="ＭＳ Ｐゴシック" pitchFamily="34" charset="-128"/>
              </a:rPr>
              <a:t>d</a:t>
            </a:r>
            <a:r>
              <a:rPr lang="en-US" altLang="ja-JP">
                <a:ea typeface="ＭＳ Ｐゴシック" pitchFamily="34" charset="-128"/>
              </a:rPr>
              <a:t> is the distance from the eyepoint to the vertex being lit:</a:t>
            </a:r>
          </a:p>
          <a:p>
            <a:endParaRPr lang="en-US" altLang="ja-JP">
              <a:ea typeface="ＭＳ Ｐゴシック" pitchFamily="34" charset="-128"/>
            </a:endParaRPr>
          </a:p>
          <a:p>
            <a:endParaRPr lang="en-US" altLang="ja-JP">
              <a:ea typeface="ＭＳ Ｐゴシック" pitchFamily="34" charset="-128"/>
            </a:endParaRPr>
          </a:p>
          <a:p>
            <a:endParaRPr lang="en-US" altLang="ja-JP">
              <a:ea typeface="ＭＳ Ｐゴシック" pitchFamily="34" charset="-128"/>
            </a:endParaRPr>
          </a:p>
          <a:p>
            <a:r>
              <a:rPr lang="en-US" altLang="ja-JP">
                <a:ea typeface="ＭＳ Ｐゴシック" pitchFamily="34" charset="-128"/>
              </a:rPr>
              <a:t>where:</a:t>
            </a:r>
          </a:p>
          <a:p>
            <a:pPr lvl="1">
              <a:buFontTx/>
              <a:buChar char="•"/>
            </a:pPr>
            <a:r>
              <a:rPr lang="en-US" altLang="ja-JP">
                <a:ea typeface="ＭＳ Ｐゴシック" pitchFamily="34" charset="-128"/>
              </a:rPr>
              <a:t> </a:t>
            </a:r>
            <a:r>
              <a:rPr lang="en-US" altLang="ja-JP" i="1">
                <a:ea typeface="ＭＳ Ｐゴシック" pitchFamily="34" charset="-128"/>
              </a:rPr>
              <a:t>k</a:t>
            </a:r>
            <a:r>
              <a:rPr lang="en-US" altLang="ja-JP" i="1" baseline="-25000">
                <a:ea typeface="ＭＳ Ｐゴシック" pitchFamily="34" charset="-128"/>
              </a:rPr>
              <a:t>c</a:t>
            </a:r>
            <a:r>
              <a:rPr lang="en-US" altLang="ja-JP">
                <a:ea typeface="ＭＳ Ｐゴシック" pitchFamily="34" charset="-128"/>
              </a:rPr>
              <a:t> is the </a:t>
            </a:r>
            <a:r>
              <a:rPr lang="en-US" altLang="ja-JP">
                <a:latin typeface="Courier New" pitchFamily="49" charset="0"/>
                <a:ea typeface="ＭＳ Ｐゴシック" pitchFamily="34" charset="-128"/>
              </a:rPr>
              <a:t>GL_CONSTANT_ATTENUATION</a:t>
            </a:r>
            <a:r>
              <a:rPr lang="en-US" altLang="ja-JP">
                <a:ea typeface="ＭＳ Ｐゴシック" pitchFamily="34" charset="-128"/>
              </a:rPr>
              <a:t> term</a:t>
            </a:r>
          </a:p>
          <a:p>
            <a:pPr lvl="1">
              <a:buFontTx/>
              <a:buChar char="•"/>
            </a:pPr>
            <a:r>
              <a:rPr lang="en-US" altLang="ja-JP">
                <a:ea typeface="ＭＳ Ｐゴシック" pitchFamily="34" charset="-128"/>
              </a:rPr>
              <a:t> </a:t>
            </a:r>
            <a:r>
              <a:rPr lang="en-US" altLang="ja-JP" i="1">
                <a:ea typeface="ＭＳ Ｐゴシック" pitchFamily="34" charset="-128"/>
              </a:rPr>
              <a:t>k</a:t>
            </a:r>
            <a:r>
              <a:rPr lang="en-US" altLang="ja-JP" i="1" baseline="-25000">
                <a:ea typeface="ＭＳ Ｐゴシック" pitchFamily="34" charset="-128"/>
              </a:rPr>
              <a:t>l</a:t>
            </a:r>
            <a:r>
              <a:rPr lang="en-US" altLang="ja-JP">
                <a:ea typeface="ＭＳ Ｐゴシック" pitchFamily="34" charset="-128"/>
              </a:rPr>
              <a:t> is the </a:t>
            </a:r>
            <a:r>
              <a:rPr lang="en-US" altLang="ja-JP">
                <a:latin typeface="Courier New" pitchFamily="49" charset="0"/>
                <a:ea typeface="ＭＳ Ｐゴシック" pitchFamily="34" charset="-128"/>
              </a:rPr>
              <a:t>GL_LINEAR_ATTENUATION</a:t>
            </a:r>
            <a:r>
              <a:rPr lang="en-US" altLang="ja-JP">
                <a:ea typeface="ＭＳ Ｐゴシック" pitchFamily="34" charset="-128"/>
              </a:rPr>
              <a:t> term</a:t>
            </a:r>
          </a:p>
          <a:p>
            <a:pPr lvl="1">
              <a:buFontTx/>
              <a:buChar char="•"/>
            </a:pPr>
            <a:r>
              <a:rPr lang="en-US" altLang="ja-JP">
                <a:ea typeface="ＭＳ Ｐゴシック" pitchFamily="34" charset="-128"/>
              </a:rPr>
              <a:t> </a:t>
            </a:r>
            <a:r>
              <a:rPr lang="en-US" altLang="ja-JP" i="1">
                <a:ea typeface="ＭＳ Ｐゴシック" pitchFamily="34" charset="-128"/>
              </a:rPr>
              <a:t>k</a:t>
            </a:r>
            <a:r>
              <a:rPr lang="en-US" altLang="ja-JP" i="1" baseline="-25000">
                <a:ea typeface="ＭＳ Ｐゴシック" pitchFamily="34" charset="-128"/>
              </a:rPr>
              <a:t>q</a:t>
            </a:r>
            <a:r>
              <a:rPr lang="en-US" altLang="ja-JP">
                <a:ea typeface="ＭＳ Ｐゴシック" pitchFamily="34" charset="-128"/>
              </a:rPr>
              <a:t> is the </a:t>
            </a:r>
            <a:r>
              <a:rPr lang="en-US" altLang="ja-JP">
                <a:latin typeface="Courier New" pitchFamily="49" charset="0"/>
                <a:ea typeface="ＭＳ Ｐゴシック" pitchFamily="34" charset="-128"/>
              </a:rPr>
              <a:t>GL_QUADRATIC_ATTENUATION</a:t>
            </a:r>
            <a:r>
              <a:rPr lang="en-US" altLang="ja-JP">
                <a:ea typeface="ＭＳ Ｐゴシック" pitchFamily="34" charset="-128"/>
              </a:rPr>
              <a:t> term</a:t>
            </a:r>
          </a:p>
          <a:p>
            <a:endParaRPr lang="en-US" altLang="ja-JP">
              <a:ea typeface="ＭＳ Ｐゴシック" pitchFamily="34" charset="-128"/>
            </a:endParaRPr>
          </a:p>
        </p:txBody>
      </p:sp>
      <p:graphicFrame>
        <p:nvGraphicFramePr>
          <p:cNvPr id="542724" name="Object 4"/>
          <p:cNvGraphicFramePr>
            <a:graphicFrameLocks noChangeAspect="1"/>
          </p:cNvGraphicFramePr>
          <p:nvPr/>
        </p:nvGraphicFramePr>
        <p:xfrm>
          <a:off x="2627313" y="5334000"/>
          <a:ext cx="1600200" cy="568325"/>
        </p:xfrm>
        <a:graphic>
          <a:graphicData uri="http://schemas.openxmlformats.org/presentationml/2006/ole">
            <p:oleObj spid="_x0000_s542724" name="Equation" r:id="rId4" imgW="1244520" imgH="444240" progId="Equation.3">
              <p:embed/>
            </p:oleObj>
          </a:graphicData>
        </a:graphic>
      </p:graphicFrame>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8555A7-40FC-4D55-BF04-B78B55CB249F}" type="slidenum">
              <a:rPr lang="en-US" altLang="ja-JP"/>
              <a:pPr/>
              <a:t>18</a:t>
            </a:fld>
            <a:endParaRPr lang="en-US" altLang="ja-JP"/>
          </a:p>
        </p:txBody>
      </p:sp>
      <p:sp>
        <p:nvSpPr>
          <p:cNvPr id="544770" name="Rectangle 2"/>
          <p:cNvSpPr>
            <a:spLocks noRot="1" noChangeArrowheads="1" noTextEdit="1"/>
          </p:cNvSpPr>
          <p:nvPr>
            <p:ph type="sldImg"/>
          </p:nvPr>
        </p:nvSpPr>
        <p:spPr>
          <a:ln/>
        </p:spPr>
      </p:sp>
      <p:sp>
        <p:nvSpPr>
          <p:cNvPr id="544771"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Properties which aren</a:t>
            </a:r>
            <a:r>
              <a:rPr lang="en-US" altLang="ja-JP">
                <a:latin typeface="Times New Roman"/>
                <a:ea typeface="ＭＳ Ｐゴシック" pitchFamily="34" charset="-128"/>
              </a:rPr>
              <a:t>’</a:t>
            </a:r>
            <a:r>
              <a:rPr lang="en-US" altLang="ja-JP">
                <a:ea typeface="ＭＳ Ｐゴシック" pitchFamily="34" charset="-128"/>
              </a:rPr>
              <a:t>t directly connected with materials or lights are grouped into </a:t>
            </a:r>
            <a:r>
              <a:rPr lang="en-US" altLang="ja-JP" i="1">
                <a:ea typeface="ＭＳ Ｐゴシック" pitchFamily="34" charset="-128"/>
              </a:rPr>
              <a:t>light model properties.</a:t>
            </a:r>
            <a:r>
              <a:rPr lang="en-US" altLang="ja-JP">
                <a:ea typeface="ＭＳ Ｐゴシック" pitchFamily="34" charset="-128"/>
              </a:rPr>
              <a:t> With OpenGL 1.2, there are four properties associated with the lighting model:</a:t>
            </a:r>
          </a:p>
          <a:p>
            <a:pPr lvl="1"/>
            <a:r>
              <a:rPr lang="en-US" altLang="ja-JP">
                <a:ea typeface="ＭＳ Ｐゴシック" pitchFamily="34" charset="-128"/>
              </a:rPr>
              <a:t>1) </a:t>
            </a:r>
            <a:r>
              <a:rPr lang="en-US" altLang="ja-JP" i="1">
                <a:ea typeface="ＭＳ Ｐゴシック" pitchFamily="34" charset="-128"/>
              </a:rPr>
              <a:t>Two-sided lighting</a:t>
            </a:r>
            <a:r>
              <a:rPr lang="en-US" altLang="ja-JP">
                <a:ea typeface="ＭＳ Ｐゴシック" pitchFamily="34" charset="-128"/>
              </a:rPr>
              <a:t> uses the front and back material properties for illuminating a primitive.</a:t>
            </a:r>
          </a:p>
          <a:p>
            <a:pPr lvl="1"/>
            <a:r>
              <a:rPr lang="en-US" altLang="ja-JP">
                <a:ea typeface="ＭＳ Ｐゴシック" pitchFamily="34" charset="-128"/>
              </a:rPr>
              <a:t>2) </a:t>
            </a:r>
            <a:r>
              <a:rPr lang="en-US" altLang="ja-JP" i="1">
                <a:ea typeface="ＭＳ Ｐゴシック" pitchFamily="34" charset="-128"/>
              </a:rPr>
              <a:t>Global ambient color</a:t>
            </a:r>
            <a:r>
              <a:rPr lang="en-US" altLang="ja-JP">
                <a:ea typeface="ＭＳ Ｐゴシック" pitchFamily="34" charset="-128"/>
              </a:rPr>
              <a:t> initializes the global ambient contribution of the lighting equation.</a:t>
            </a:r>
          </a:p>
          <a:p>
            <a:pPr lvl="1"/>
            <a:r>
              <a:rPr lang="en-US" altLang="ja-JP">
                <a:ea typeface="ＭＳ Ｐゴシック" pitchFamily="34" charset="-128"/>
              </a:rPr>
              <a:t>3) </a:t>
            </a:r>
            <a:r>
              <a:rPr lang="en-US" altLang="ja-JP" i="1">
                <a:ea typeface="ＭＳ Ｐゴシック" pitchFamily="34" charset="-128"/>
              </a:rPr>
              <a:t>Local viewer mode</a:t>
            </a:r>
            <a:r>
              <a:rPr lang="en-US" altLang="ja-JP">
                <a:ea typeface="ＭＳ Ｐゴシック" pitchFamily="34" charset="-128"/>
              </a:rPr>
              <a:t> disables an optimization which provides faster lighting computations.  With local viewer mode on, you get better light results at a slight performance penalty.</a:t>
            </a:r>
          </a:p>
          <a:p>
            <a:pPr lvl="1"/>
            <a:r>
              <a:rPr lang="en-US" altLang="ja-JP">
                <a:ea typeface="ＭＳ Ｐゴシック" pitchFamily="34" charset="-128"/>
              </a:rPr>
              <a:t>4) </a:t>
            </a:r>
            <a:r>
              <a:rPr lang="en-US" altLang="ja-JP" i="1">
                <a:ea typeface="ＭＳ Ｐゴシック" pitchFamily="34" charset="-128"/>
              </a:rPr>
              <a:t>Separate specular color</a:t>
            </a:r>
            <a:r>
              <a:rPr lang="en-US" altLang="ja-JP">
                <a:ea typeface="ＭＳ Ｐゴシック" pitchFamily="34" charset="-128"/>
              </a:rPr>
              <a:t> is a mode for maintaining better specular highlights in certain texture mapped conditions. This is a new feature for OpenGL 1.2.</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8F3AC2-2D82-41EB-A318-B442910B17D7}" type="slidenum">
              <a:rPr lang="en-US" altLang="ja-JP"/>
              <a:pPr/>
              <a:t>21</a:t>
            </a:fld>
            <a:endParaRPr lang="en-US" altLang="ja-JP"/>
          </a:p>
        </p:txBody>
      </p:sp>
      <p:sp>
        <p:nvSpPr>
          <p:cNvPr id="546818" name="Rectangle 2"/>
          <p:cNvSpPr>
            <a:spLocks noRot="1" noChangeArrowheads="1" noTextEdit="1"/>
          </p:cNvSpPr>
          <p:nvPr>
            <p:ph type="sldImg"/>
          </p:nvPr>
        </p:nvSpPr>
        <p:spPr>
          <a:ln/>
        </p:spPr>
      </p:sp>
      <p:sp>
        <p:nvSpPr>
          <p:cNvPr id="546819"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As with all of computing, time versus space is the continual tradeoff. To get the best results from OpenGL lighting, your models should be finely tessellated to get the best specular highlights and diffuse color boundaries. This yields better results, but usually at a cost of more geometric primitives, which could slow application performance.</a:t>
            </a:r>
          </a:p>
          <a:p>
            <a:r>
              <a:rPr lang="en-US" altLang="ja-JP">
                <a:ea typeface="ＭＳ Ｐゴシック" pitchFamily="34" charset="-128"/>
              </a:rPr>
              <a:t>To achieve maximum performance for lighting in your applications, use a single infinite light source. This minimizes the amount of work that OpenGL has to do to light every vertex.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BB5955-ED0E-4F61-B092-7737837D3FCB}" type="slidenum">
              <a:rPr lang="en-US" altLang="ja-JP"/>
              <a:pPr/>
              <a:t>3</a:t>
            </a:fld>
            <a:endParaRPr lang="en-US" altLang="ja-JP"/>
          </a:p>
        </p:txBody>
      </p:sp>
      <p:sp>
        <p:nvSpPr>
          <p:cNvPr id="518146" name="Rectangle 2"/>
          <p:cNvSpPr>
            <a:spLocks noRot="1" noChangeArrowheads="1" noTextEdit="1"/>
          </p:cNvSpPr>
          <p:nvPr>
            <p:ph type="sldImg"/>
          </p:nvPr>
        </p:nvSpPr>
        <p:spPr>
          <a:ln/>
        </p:spPr>
      </p:sp>
      <p:sp>
        <p:nvSpPr>
          <p:cNvPr id="518147"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Lighting is an important technique in computer graphics. Without lighting, objects tend to look like they</a:t>
            </a:r>
            <a:r>
              <a:rPr lang="en-US" altLang="ja-JP">
                <a:latin typeface="Times New Roman"/>
                <a:ea typeface="ＭＳ Ｐゴシック" pitchFamily="34" charset="-128"/>
              </a:rPr>
              <a:t>’</a:t>
            </a:r>
            <a:r>
              <a:rPr lang="en-US" altLang="ja-JP">
                <a:ea typeface="ＭＳ Ｐゴシック" pitchFamily="34" charset="-128"/>
              </a:rPr>
              <a:t>re made out of plastic.</a:t>
            </a:r>
          </a:p>
          <a:p>
            <a:r>
              <a:rPr lang="en-US" altLang="ja-JP">
                <a:ea typeface="ＭＳ Ｐゴシック" pitchFamily="34" charset="-128"/>
              </a:rPr>
              <a:t>OpenGL divides lighting into three parts: material properties, light properties and global lighting parameters.</a:t>
            </a:r>
          </a:p>
          <a:p>
            <a:r>
              <a:rPr lang="en-US" altLang="ja-JP">
                <a:ea typeface="ＭＳ Ｐゴシック" pitchFamily="34" charset="-128"/>
              </a:rPr>
              <a:t>Lighting is available in both RGBA mode and color index mode. RGBA is more flexible and less restrictive than color index mode lighting.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16051E-8328-4C88-960C-5E79B1E5D1E2}" type="slidenum">
              <a:rPr lang="en-US" altLang="ja-JP"/>
              <a:pPr/>
              <a:t>4</a:t>
            </a:fld>
            <a:endParaRPr lang="en-US" altLang="ja-JP"/>
          </a:p>
        </p:txBody>
      </p:sp>
      <p:sp>
        <p:nvSpPr>
          <p:cNvPr id="520194" name="Rectangle 2"/>
          <p:cNvSpPr>
            <a:spLocks noRot="1" noChangeArrowheads="1" noTextEdit="1"/>
          </p:cNvSpPr>
          <p:nvPr>
            <p:ph type="sldImg"/>
          </p:nvPr>
        </p:nvSpPr>
        <p:spPr>
          <a:ln/>
        </p:spPr>
      </p:sp>
      <p:sp>
        <p:nvSpPr>
          <p:cNvPr id="520195"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OpenGL lighting is based on the Phong lighting model. At each vertex in the primitive, a color is computed using that primitives material properties along with the light settings.</a:t>
            </a:r>
          </a:p>
          <a:p>
            <a:r>
              <a:rPr lang="en-US" altLang="ja-JP">
                <a:ea typeface="ＭＳ Ｐゴシック" pitchFamily="34" charset="-128"/>
              </a:rPr>
              <a:t>The color for the vertex is computed by adding four computed colors for the final vertex color. The four contributors to the vertex color are:</a:t>
            </a:r>
          </a:p>
          <a:p>
            <a:pPr lvl="1">
              <a:buFontTx/>
              <a:buChar char="•"/>
            </a:pPr>
            <a:r>
              <a:rPr lang="en-US" altLang="ja-JP">
                <a:ea typeface="ＭＳ Ｐゴシック" pitchFamily="34" charset="-128"/>
              </a:rPr>
              <a:t> </a:t>
            </a:r>
            <a:r>
              <a:rPr lang="en-US" altLang="ja-JP" i="1">
                <a:ea typeface="ＭＳ Ｐゴシック" pitchFamily="34" charset="-128"/>
              </a:rPr>
              <a:t>Ambient</a:t>
            </a:r>
            <a:r>
              <a:rPr lang="en-US" altLang="ja-JP">
                <a:ea typeface="ＭＳ Ｐゴシック" pitchFamily="34" charset="-128"/>
              </a:rPr>
              <a:t> is color of the object from all the undirected light in a scene.</a:t>
            </a:r>
          </a:p>
          <a:p>
            <a:pPr lvl="1">
              <a:buFontTx/>
              <a:buChar char="•"/>
            </a:pPr>
            <a:r>
              <a:rPr lang="en-US" altLang="ja-JP">
                <a:ea typeface="ＭＳ Ｐゴシック" pitchFamily="34" charset="-128"/>
              </a:rPr>
              <a:t> </a:t>
            </a:r>
            <a:r>
              <a:rPr lang="en-US" altLang="ja-JP" i="1">
                <a:ea typeface="ＭＳ Ｐゴシック" pitchFamily="34" charset="-128"/>
              </a:rPr>
              <a:t>Diffuse</a:t>
            </a:r>
            <a:r>
              <a:rPr lang="en-US" altLang="ja-JP">
                <a:ea typeface="ＭＳ Ｐゴシック" pitchFamily="34" charset="-128"/>
              </a:rPr>
              <a:t> is the base color of the object under current lighting. There must be a light shining on the object to get a diffuse contribution.</a:t>
            </a:r>
          </a:p>
          <a:p>
            <a:pPr lvl="1">
              <a:buFontTx/>
              <a:buChar char="•"/>
            </a:pPr>
            <a:r>
              <a:rPr lang="en-US" altLang="ja-JP">
                <a:ea typeface="ＭＳ Ｐゴシック" pitchFamily="34" charset="-128"/>
              </a:rPr>
              <a:t> </a:t>
            </a:r>
            <a:r>
              <a:rPr lang="en-US" altLang="ja-JP" i="1">
                <a:ea typeface="ＭＳ Ｐゴシック" pitchFamily="34" charset="-128"/>
              </a:rPr>
              <a:t>Specular</a:t>
            </a:r>
            <a:r>
              <a:rPr lang="en-US" altLang="ja-JP">
                <a:ea typeface="ＭＳ Ｐゴシック" pitchFamily="34" charset="-128"/>
              </a:rPr>
              <a:t> is the contribution of the shiny highlights on the object.</a:t>
            </a:r>
          </a:p>
          <a:p>
            <a:pPr lvl="1">
              <a:buFontTx/>
              <a:buChar char="•"/>
            </a:pPr>
            <a:r>
              <a:rPr lang="en-US" altLang="ja-JP">
                <a:ea typeface="ＭＳ Ｐゴシック" pitchFamily="34" charset="-128"/>
              </a:rPr>
              <a:t> </a:t>
            </a:r>
            <a:r>
              <a:rPr lang="en-US" altLang="ja-JP" i="1">
                <a:ea typeface="ＭＳ Ｐゴシック" pitchFamily="34" charset="-128"/>
              </a:rPr>
              <a:t>Emission</a:t>
            </a:r>
            <a:r>
              <a:rPr lang="en-US" altLang="ja-JP">
                <a:ea typeface="ＭＳ Ｐゴシック" pitchFamily="34" charset="-128"/>
              </a:rPr>
              <a:t> is the contribution added in if the object emits light (i.e. glows)</a:t>
            </a:r>
          </a:p>
          <a:p>
            <a:endParaRPr lang="en-US" altLang="ja-JP">
              <a:ea typeface="ＭＳ Ｐゴシック" pitchFamily="34" charset="-128"/>
            </a:endParaRPr>
          </a:p>
          <a:p>
            <a:endParaRPr lang="en-US" altLang="ja-JP">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65AD29-AADC-4711-9BF3-89D427196694}" type="slidenum">
              <a:rPr lang="en-US" altLang="ja-JP"/>
              <a:pPr/>
              <a:t>5</a:t>
            </a:fld>
            <a:endParaRPr lang="en-US" altLang="ja-JP"/>
          </a:p>
        </p:txBody>
      </p:sp>
      <p:sp>
        <p:nvSpPr>
          <p:cNvPr id="522242" name="Rectangle 2"/>
          <p:cNvSpPr>
            <a:spLocks noRot="1" noChangeArrowheads="1" noTextEdit="1"/>
          </p:cNvSpPr>
          <p:nvPr>
            <p:ph type="sldImg"/>
          </p:nvPr>
        </p:nvSpPr>
        <p:spPr>
          <a:ln/>
        </p:spPr>
      </p:sp>
      <p:sp>
        <p:nvSpPr>
          <p:cNvPr id="52224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The lighting normal tells OpenGL how the object reflects light around a vertex. If you imagine that there is a small mirror at the vertex, the lighting normal describes how the mirror is oriented, and consequently how light is reflected.</a:t>
            </a:r>
          </a:p>
          <a:p>
            <a:r>
              <a:rPr lang="en-US" altLang="ja-JP">
                <a:latin typeface="Courier New" pitchFamily="49" charset="0"/>
                <a:ea typeface="ＭＳ Ｐゴシック" pitchFamily="34" charset="-128"/>
              </a:rPr>
              <a:t>glNormal*()</a:t>
            </a:r>
            <a:r>
              <a:rPr lang="en-US" altLang="ja-JP">
                <a:ea typeface="ＭＳ Ｐゴシック" pitchFamily="34" charset="-128"/>
              </a:rPr>
              <a:t> sets the current normal, which is used in the lighting computation for all vertices until a new normal is provided.</a:t>
            </a:r>
          </a:p>
          <a:p>
            <a:r>
              <a:rPr lang="en-US" altLang="ja-JP">
                <a:ea typeface="ＭＳ Ｐゴシック" pitchFamily="34" charset="-128"/>
              </a:rPr>
              <a:t>Lighting normals should be normalized to unit length for correct lighting results. </a:t>
            </a:r>
            <a:r>
              <a:rPr lang="en-US" altLang="ja-JP">
                <a:latin typeface="Courier New" pitchFamily="49" charset="0"/>
                <a:ea typeface="ＭＳ Ｐゴシック" pitchFamily="34" charset="-128"/>
              </a:rPr>
              <a:t>glScale*()</a:t>
            </a:r>
            <a:r>
              <a:rPr lang="en-US" altLang="ja-JP">
                <a:ea typeface="ＭＳ Ｐゴシック" pitchFamily="34" charset="-128"/>
              </a:rPr>
              <a:t> affects normals as well as vertices, which can change the normal</a:t>
            </a:r>
            <a:r>
              <a:rPr lang="en-US" altLang="ja-JP">
                <a:latin typeface="Times New Roman"/>
                <a:ea typeface="ＭＳ Ｐゴシック" pitchFamily="34" charset="-128"/>
              </a:rPr>
              <a:t>’</a:t>
            </a:r>
            <a:r>
              <a:rPr lang="en-US" altLang="ja-JP">
                <a:ea typeface="ＭＳ Ｐゴシック" pitchFamily="34" charset="-128"/>
              </a:rPr>
              <a:t>s length, and cause it to no longer be normalized. OpenGL can automatically normalize normals, by enabling </a:t>
            </a:r>
            <a:r>
              <a:rPr lang="en-US" altLang="ja-JP">
                <a:latin typeface="Courier New" pitchFamily="49" charset="0"/>
                <a:ea typeface="ＭＳ Ｐゴシック" pitchFamily="34" charset="-128"/>
              </a:rPr>
              <a:t>glEnable(</a:t>
            </a:r>
            <a:r>
              <a:rPr lang="en-US" altLang="ja-JP" sz="1100">
                <a:latin typeface="Courier New" pitchFamily="49" charset="0"/>
                <a:ea typeface="ＭＳ Ｐゴシック" pitchFamily="34" charset="-128"/>
              </a:rPr>
              <a:t>GL_NORMALIZE</a:t>
            </a:r>
            <a:r>
              <a:rPr lang="en-US" altLang="ja-JP">
                <a:latin typeface="Courier New" pitchFamily="49" charset="0"/>
                <a:ea typeface="ＭＳ Ｐゴシック" pitchFamily="34" charset="-128"/>
              </a:rPr>
              <a:t>)</a:t>
            </a:r>
            <a:r>
              <a:rPr lang="en-US" altLang="ja-JP">
                <a:ea typeface="ＭＳ Ｐゴシック" pitchFamily="34" charset="-128"/>
              </a:rPr>
              <a:t>. or </a:t>
            </a:r>
            <a:r>
              <a:rPr lang="en-US" altLang="ja-JP">
                <a:latin typeface="Courier New" pitchFamily="49" charset="0"/>
                <a:ea typeface="ＭＳ Ｐゴシック" pitchFamily="34" charset="-128"/>
              </a:rPr>
              <a:t>glEnable(GL_RESCALE_NORMAL). GL_RESCALE_NORMAL</a:t>
            </a:r>
            <a:r>
              <a:rPr lang="en-US" altLang="ja-JP">
                <a:ea typeface="ＭＳ Ｐゴシック" pitchFamily="34" charset="-128"/>
              </a:rPr>
              <a:t> is a special mode for when your normals are uniformly scaled. If not, use </a:t>
            </a:r>
            <a:r>
              <a:rPr lang="en-US" altLang="ja-JP">
                <a:latin typeface="Courier New" pitchFamily="49" charset="0"/>
                <a:ea typeface="ＭＳ Ｐゴシック" pitchFamily="34" charset="-128"/>
              </a:rPr>
              <a:t>GL_NORMALIZE</a:t>
            </a:r>
            <a:r>
              <a:rPr lang="en-US" altLang="ja-JP">
                <a:ea typeface="ＭＳ Ｐゴシック" pitchFamily="34" charset="-128"/>
              </a:rPr>
              <a:t> which handles all normalization situations, but requires the computation of a square root, which can potentially lower performance</a:t>
            </a:r>
          </a:p>
          <a:p>
            <a:r>
              <a:rPr lang="en-US" altLang="ja-JP">
                <a:ea typeface="ＭＳ Ｐゴシック" pitchFamily="34" charset="-128"/>
              </a:rPr>
              <a:t>OpenGL evaluators and NURBS can provide lighting normals for generated vertices automatically.</a:t>
            </a:r>
          </a:p>
          <a:p>
            <a:endParaRPr lang="en-US" altLang="ja-JP">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A825C1-974B-4FCE-9793-D98198475398}" type="slidenum">
              <a:rPr lang="en-US" altLang="ja-JP"/>
              <a:pPr/>
              <a:t>7</a:t>
            </a:fld>
            <a:endParaRPr lang="en-US" altLang="ja-JP"/>
          </a:p>
        </p:txBody>
      </p:sp>
      <p:sp>
        <p:nvSpPr>
          <p:cNvPr id="732162" name="Rectangle 2"/>
          <p:cNvSpPr>
            <a:spLocks noRot="1" noChangeArrowheads="1" noTextEdit="1"/>
          </p:cNvSpPr>
          <p:nvPr>
            <p:ph type="sldImg"/>
          </p:nvPr>
        </p:nvSpPr>
        <p:spPr>
          <a:ln/>
        </p:spPr>
      </p:sp>
      <p:sp>
        <p:nvSpPr>
          <p:cNvPr id="732163" name="Rectangle 3"/>
          <p:cNvSpPr>
            <a:spLocks noGrp="1" noChangeArrowheads="1"/>
          </p:cNvSpPr>
          <p:nvPr>
            <p:ph type="body" idx="1"/>
          </p:nvPr>
        </p:nvSpPr>
        <p:spPr/>
        <p:txBody>
          <a:bodyPr/>
          <a:lstStyle/>
          <a:p>
            <a:r>
              <a:rPr lang="en-US" altLang="ja-JP">
                <a:ea typeface="ＭＳ Ｐゴシック" pitchFamily="34" charset="-128"/>
              </a:rPr>
              <a:t>Material properties describe the color and surface properties of a material (dull, shiny, etc.).  OpenGL supports material properties for both the front and back of objects, as described by their vertex winding.</a:t>
            </a:r>
          </a:p>
          <a:p>
            <a:r>
              <a:rPr lang="en-US" altLang="ja-JP">
                <a:ea typeface="ＭＳ Ｐゴシック" pitchFamily="34" charset="-128"/>
              </a:rPr>
              <a:t>The OpenGL material properties are:</a:t>
            </a:r>
          </a:p>
          <a:p>
            <a:pPr lvl="1">
              <a:buFontTx/>
              <a:buChar char="•"/>
            </a:pPr>
            <a:r>
              <a:rPr lang="en-US" altLang="ja-JP">
                <a:ea typeface="ＭＳ Ｐゴシック" pitchFamily="34" charset="-128"/>
              </a:rPr>
              <a:t> </a:t>
            </a:r>
            <a:r>
              <a:rPr lang="en-US" altLang="ja-JP">
                <a:latin typeface="Courier New" pitchFamily="49" charset="0"/>
                <a:ea typeface="ＭＳ Ｐゴシック" pitchFamily="34" charset="-128"/>
              </a:rPr>
              <a:t>GL_DIFFUSE</a:t>
            </a:r>
            <a:r>
              <a:rPr lang="en-US" altLang="ja-JP">
                <a:ea typeface="ＭＳ Ｐゴシック" pitchFamily="34" charset="-128"/>
              </a:rPr>
              <a:t>  - base color of object</a:t>
            </a:r>
          </a:p>
          <a:p>
            <a:pPr lvl="1">
              <a:buFontTx/>
              <a:buChar char="•"/>
            </a:pPr>
            <a:r>
              <a:rPr lang="en-US" altLang="ja-JP">
                <a:ea typeface="ＭＳ Ｐゴシック" pitchFamily="34" charset="-128"/>
              </a:rPr>
              <a:t> </a:t>
            </a:r>
            <a:r>
              <a:rPr lang="en-US" altLang="ja-JP">
                <a:latin typeface="Courier New" pitchFamily="49" charset="0"/>
                <a:ea typeface="ＭＳ Ｐゴシック" pitchFamily="34" charset="-128"/>
              </a:rPr>
              <a:t>GL_SPECULAR</a:t>
            </a:r>
            <a:r>
              <a:rPr lang="en-US" altLang="ja-JP">
                <a:ea typeface="ＭＳ Ｐゴシック" pitchFamily="34" charset="-128"/>
              </a:rPr>
              <a:t> - color of highlights on object</a:t>
            </a:r>
            <a:endParaRPr lang="en-US" altLang="ja-JP">
              <a:latin typeface="Courier New" pitchFamily="49" charset="0"/>
              <a:ea typeface="ＭＳ Ｐゴシック" pitchFamily="34" charset="-128"/>
            </a:endParaRPr>
          </a:p>
          <a:p>
            <a:pPr lvl="1">
              <a:buFontTx/>
              <a:buChar char="•"/>
            </a:pPr>
            <a:r>
              <a:rPr lang="en-US" altLang="ja-JP">
                <a:ea typeface="ＭＳ Ｐゴシック" pitchFamily="34" charset="-128"/>
              </a:rPr>
              <a:t> </a:t>
            </a:r>
            <a:r>
              <a:rPr lang="en-US" altLang="ja-JP">
                <a:latin typeface="Courier New" pitchFamily="49" charset="0"/>
                <a:ea typeface="ＭＳ Ｐゴシック" pitchFamily="34" charset="-128"/>
              </a:rPr>
              <a:t>GL_AMBIENT</a:t>
            </a:r>
            <a:r>
              <a:rPr lang="en-US" altLang="ja-JP">
                <a:ea typeface="ＭＳ Ｐゴシック" pitchFamily="34" charset="-128"/>
              </a:rPr>
              <a:t> - color of object when not directly illuminated</a:t>
            </a:r>
          </a:p>
          <a:p>
            <a:pPr lvl="1">
              <a:buFontTx/>
              <a:buChar char="•"/>
            </a:pPr>
            <a:r>
              <a:rPr lang="en-US" altLang="ja-JP">
                <a:ea typeface="ＭＳ Ｐゴシック" pitchFamily="34" charset="-128"/>
              </a:rPr>
              <a:t> </a:t>
            </a:r>
            <a:r>
              <a:rPr lang="en-US" altLang="ja-JP">
                <a:latin typeface="Courier New" pitchFamily="49" charset="0"/>
                <a:ea typeface="ＭＳ Ｐゴシック" pitchFamily="34" charset="-128"/>
              </a:rPr>
              <a:t>GL_EMISSION</a:t>
            </a:r>
            <a:r>
              <a:rPr lang="en-US" altLang="ja-JP">
                <a:ea typeface="ＭＳ Ｐゴシック" pitchFamily="34" charset="-128"/>
              </a:rPr>
              <a:t> - color emitted from the object  (think of a firefly)</a:t>
            </a:r>
          </a:p>
          <a:p>
            <a:pPr lvl="1">
              <a:buFontTx/>
              <a:buChar char="•"/>
            </a:pPr>
            <a:r>
              <a:rPr lang="en-US" altLang="ja-JP">
                <a:ea typeface="ＭＳ Ｐゴシック" pitchFamily="34" charset="-128"/>
              </a:rPr>
              <a:t> </a:t>
            </a:r>
            <a:r>
              <a:rPr lang="en-US" altLang="ja-JP">
                <a:latin typeface="Courier New" pitchFamily="49" charset="0"/>
                <a:ea typeface="ＭＳ Ｐゴシック" pitchFamily="34" charset="-128"/>
              </a:rPr>
              <a:t>GL_SHININESS</a:t>
            </a:r>
            <a:r>
              <a:rPr lang="en-US" altLang="ja-JP">
                <a:ea typeface="ＭＳ Ｐゴシック" pitchFamily="34" charset="-128"/>
              </a:rPr>
              <a:t> - concentration of highlights on objects. Values</a:t>
            </a:r>
            <a:br>
              <a:rPr lang="en-US" altLang="ja-JP">
                <a:ea typeface="ＭＳ Ｐゴシック" pitchFamily="34" charset="-128"/>
              </a:rPr>
            </a:br>
            <a:r>
              <a:rPr lang="en-US" altLang="ja-JP">
                <a:ea typeface="ＭＳ Ｐゴシック" pitchFamily="34" charset="-128"/>
              </a:rPr>
              <a:t>      range from 0 (very rough surface - no highlight) to 128 (very shiny)</a:t>
            </a:r>
          </a:p>
          <a:p>
            <a:r>
              <a:rPr lang="en-US" altLang="ja-JP">
                <a:ea typeface="ＭＳ Ｐゴシック" pitchFamily="34" charset="-128"/>
              </a:rPr>
              <a:t>Material properties can be set for each face separately by specifying either </a:t>
            </a:r>
            <a:r>
              <a:rPr lang="en-US" altLang="ja-JP">
                <a:latin typeface="Courier New" pitchFamily="49" charset="0"/>
                <a:ea typeface="ＭＳ Ｐゴシック" pitchFamily="34" charset="-128"/>
              </a:rPr>
              <a:t>GL_FRONT</a:t>
            </a:r>
            <a:r>
              <a:rPr lang="en-US" altLang="ja-JP">
                <a:ea typeface="ＭＳ Ｐゴシック" pitchFamily="34" charset="-128"/>
              </a:rPr>
              <a:t> or </a:t>
            </a:r>
            <a:r>
              <a:rPr lang="en-US" altLang="ja-JP">
                <a:latin typeface="Courier New" pitchFamily="49" charset="0"/>
                <a:ea typeface="ＭＳ Ｐゴシック" pitchFamily="34" charset="-128"/>
              </a:rPr>
              <a:t>GL_BACK</a:t>
            </a:r>
            <a:r>
              <a:rPr lang="en-US" altLang="ja-JP">
                <a:ea typeface="ＭＳ Ｐゴシック" pitchFamily="34" charset="-128"/>
              </a:rPr>
              <a:t>, or for both faces simultaneously using </a:t>
            </a:r>
            <a:r>
              <a:rPr lang="en-US" altLang="ja-JP">
                <a:latin typeface="Courier New" pitchFamily="49" charset="0"/>
                <a:ea typeface="ＭＳ Ｐゴシック" pitchFamily="34" charset="-128"/>
              </a:rPr>
              <a:t>GL_FRONT_AND_BACK</a:t>
            </a:r>
            <a:r>
              <a:rPr lang="en-US" altLang="ja-JP">
                <a:ea typeface="ＭＳ Ｐゴシック" pitchFamily="34" charset="-128"/>
              </a:rPr>
              <a:t>.</a:t>
            </a:r>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31F560-1C80-433C-9048-D326479E3ADA}" type="slidenum">
              <a:rPr lang="en-US" altLang="ja-JP"/>
              <a:pPr/>
              <a:t>8</a:t>
            </a:fld>
            <a:endParaRPr lang="en-US" altLang="ja-JP"/>
          </a:p>
        </p:txBody>
      </p:sp>
      <p:sp>
        <p:nvSpPr>
          <p:cNvPr id="526338" name="Rectangle 2"/>
          <p:cNvSpPr>
            <a:spLocks noRot="1" noChangeArrowheads="1" noTextEdit="1"/>
          </p:cNvSpPr>
          <p:nvPr>
            <p:ph type="sldImg"/>
          </p:nvPr>
        </p:nvSpPr>
        <p:spPr>
          <a:ln/>
        </p:spPr>
      </p:sp>
      <p:sp>
        <p:nvSpPr>
          <p:cNvPr id="526339"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The </a:t>
            </a:r>
            <a:r>
              <a:rPr lang="en-US" altLang="ja-JP">
                <a:latin typeface="Courier New" pitchFamily="49" charset="0"/>
                <a:ea typeface="ＭＳ Ｐゴシック" pitchFamily="34" charset="-128"/>
              </a:rPr>
              <a:t>glLight()</a:t>
            </a:r>
            <a:r>
              <a:rPr lang="en-US" altLang="ja-JP">
                <a:ea typeface="ＭＳ Ｐゴシック" pitchFamily="34" charset="-128"/>
              </a:rPr>
              <a:t> call is used to set the parameters for a light. OpenGL implementations must support at least eight lights, which are named </a:t>
            </a:r>
            <a:r>
              <a:rPr lang="en-US" altLang="ja-JP">
                <a:latin typeface="Courier New" pitchFamily="49" charset="0"/>
                <a:ea typeface="ＭＳ Ｐゴシック" pitchFamily="34" charset="-128"/>
              </a:rPr>
              <a:t>GL_LIGHT0</a:t>
            </a:r>
            <a:r>
              <a:rPr lang="en-US" altLang="ja-JP">
                <a:ea typeface="ＭＳ Ｐゴシック" pitchFamily="34" charset="-128"/>
              </a:rPr>
              <a:t> through </a:t>
            </a:r>
            <a:r>
              <a:rPr lang="en-US" altLang="ja-JP">
                <a:latin typeface="Courier New" pitchFamily="49" charset="0"/>
                <a:ea typeface="ＭＳ Ｐゴシック" pitchFamily="34" charset="-128"/>
              </a:rPr>
              <a:t>GL_LIGHT</a:t>
            </a:r>
            <a:r>
              <a:rPr lang="en-US" altLang="ja-JP" i="1">
                <a:ea typeface="ＭＳ Ｐゴシック" pitchFamily="34" charset="-128"/>
              </a:rPr>
              <a:t>n</a:t>
            </a:r>
            <a:r>
              <a:rPr lang="en-US" altLang="ja-JP">
                <a:ea typeface="ＭＳ Ｐゴシック" pitchFamily="34" charset="-128"/>
              </a:rPr>
              <a:t>, where </a:t>
            </a:r>
            <a:r>
              <a:rPr lang="en-US" altLang="ja-JP" i="1">
                <a:ea typeface="ＭＳ Ｐゴシック" pitchFamily="34" charset="-128"/>
              </a:rPr>
              <a:t>n</a:t>
            </a:r>
            <a:r>
              <a:rPr lang="en-US" altLang="ja-JP">
                <a:ea typeface="ＭＳ Ｐゴシック" pitchFamily="34" charset="-128"/>
              </a:rPr>
              <a:t> is one less than the maximum number supported by an implementation.</a:t>
            </a:r>
          </a:p>
          <a:p>
            <a:r>
              <a:rPr lang="en-US" altLang="ja-JP">
                <a:ea typeface="ＭＳ Ｐゴシック" pitchFamily="34" charset="-128"/>
              </a:rPr>
              <a:t>OpenGL lights have a number of characteristics which can be changed from their default values. Color properties allow separate interactions with the different material properties. Position properties control the location and type of the light and attenuation controls the natural tendency of light to decay over distance.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8BBCDC-543B-4EB3-B136-55B6008CC582}" type="slidenum">
              <a:rPr lang="en-US" altLang="ja-JP"/>
              <a:pPr/>
              <a:t>9</a:t>
            </a:fld>
            <a:endParaRPr lang="en-US" altLang="ja-JP"/>
          </a:p>
        </p:txBody>
      </p:sp>
      <p:sp>
        <p:nvSpPr>
          <p:cNvPr id="528386" name="Rectangle 2"/>
          <p:cNvSpPr>
            <a:spLocks noGrp="1" noChangeArrowheads="1"/>
          </p:cNvSpPr>
          <p:nvPr>
            <p:ph type="body" idx="1"/>
          </p:nvPr>
        </p:nvSpPr>
        <p:spPr>
          <a:xfrm>
            <a:off x="895350" y="4371975"/>
            <a:ext cx="5067300" cy="4117975"/>
          </a:xfrm>
          <a:noFill/>
          <a:ln/>
        </p:spPr>
        <p:txBody>
          <a:bodyPr lIns="90847" tIns="45423" rIns="90847" bIns="45423"/>
          <a:lstStyle/>
          <a:p>
            <a:r>
              <a:rPr lang="en-US" altLang="ja-JP">
                <a:ea typeface="ＭＳ Ｐゴシック" pitchFamily="34" charset="-128"/>
              </a:rPr>
              <a:t>OpenGL lights can emit different colors for each of a materials properties. For example, a light</a:t>
            </a:r>
            <a:r>
              <a:rPr lang="en-US" altLang="ja-JP">
                <a:latin typeface="Times New Roman"/>
                <a:ea typeface="ＭＳ Ｐゴシック" pitchFamily="34" charset="-128"/>
              </a:rPr>
              <a:t>’</a:t>
            </a:r>
            <a:r>
              <a:rPr lang="en-US" altLang="ja-JP">
                <a:ea typeface="ＭＳ Ｐゴシック" pitchFamily="34" charset="-128"/>
              </a:rPr>
              <a:t>s </a:t>
            </a:r>
            <a:r>
              <a:rPr lang="en-US" altLang="ja-JP">
                <a:latin typeface="Courier New" pitchFamily="49" charset="0"/>
                <a:ea typeface="ＭＳ Ｐゴシック" pitchFamily="34" charset="-128"/>
              </a:rPr>
              <a:t>GL_AMBIENT</a:t>
            </a:r>
            <a:r>
              <a:rPr lang="en-US" altLang="ja-JP">
                <a:ea typeface="ＭＳ Ｐゴシック" pitchFamily="34" charset="-128"/>
              </a:rPr>
              <a:t> color is combined with a material</a:t>
            </a:r>
            <a:r>
              <a:rPr lang="en-US" altLang="ja-JP">
                <a:latin typeface="Times New Roman"/>
                <a:ea typeface="ＭＳ Ｐゴシック" pitchFamily="34" charset="-128"/>
              </a:rPr>
              <a:t>’</a:t>
            </a:r>
            <a:r>
              <a:rPr lang="en-US" altLang="ja-JP">
                <a:ea typeface="ＭＳ Ｐゴシック" pitchFamily="34" charset="-128"/>
              </a:rPr>
              <a:t>s </a:t>
            </a:r>
            <a:r>
              <a:rPr lang="en-US" altLang="ja-JP">
                <a:latin typeface="Courier New" pitchFamily="49" charset="0"/>
                <a:ea typeface="ＭＳ Ｐゴシック" pitchFamily="34" charset="-128"/>
              </a:rPr>
              <a:t>GL_AMBIENT</a:t>
            </a:r>
            <a:r>
              <a:rPr lang="en-US" altLang="ja-JP">
                <a:ea typeface="ＭＳ Ｐゴシック" pitchFamily="34" charset="-128"/>
              </a:rPr>
              <a:t> color to produce the ambient contribution to the color - Likewise for the diffuse and specular colors.</a:t>
            </a:r>
          </a:p>
        </p:txBody>
      </p:sp>
      <p:sp>
        <p:nvSpPr>
          <p:cNvPr id="528387" name="Rectangle 3"/>
          <p:cNvSpPr>
            <a:spLocks noRot="1" noChangeArrowheads="1" noTextEdit="1"/>
          </p:cNvSpPr>
          <p:nvPr>
            <p:ph type="sldImg"/>
          </p:nvPr>
        </p:nvSpPr>
        <p:spPr>
          <a:xfrm>
            <a:off x="1162050" y="660400"/>
            <a:ext cx="4535488" cy="3402013"/>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2E5769B-6BD6-4505-9AB9-E6E3DE354D96}" type="slidenum">
              <a:rPr lang="en-US" altLang="ja-JP"/>
              <a:pPr/>
              <a:t>10</a:t>
            </a:fld>
            <a:endParaRPr lang="en-US" altLang="ja-JP"/>
          </a:p>
        </p:txBody>
      </p:sp>
      <p:sp>
        <p:nvSpPr>
          <p:cNvPr id="530434" name="Rectangle 2"/>
          <p:cNvSpPr>
            <a:spLocks noRot="1" noChangeArrowheads="1" noTextEdit="1"/>
          </p:cNvSpPr>
          <p:nvPr>
            <p:ph type="sldImg"/>
          </p:nvPr>
        </p:nvSpPr>
        <p:spPr>
          <a:ln/>
        </p:spPr>
      </p:sp>
      <p:sp>
        <p:nvSpPr>
          <p:cNvPr id="530435"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OpenGL supports two types of lights: infinite (directional) and local (point) light sources. The type of light is determined by the </a:t>
            </a:r>
            <a:r>
              <a:rPr lang="en-US" altLang="ja-JP" i="1">
                <a:ea typeface="ＭＳ Ｐゴシック" pitchFamily="34" charset="-128"/>
              </a:rPr>
              <a:t>w</a:t>
            </a:r>
            <a:r>
              <a:rPr lang="en-US" altLang="ja-JP">
                <a:ea typeface="ＭＳ Ｐゴシック" pitchFamily="34" charset="-128"/>
              </a:rPr>
              <a:t> coordinate of the light</a:t>
            </a:r>
            <a:r>
              <a:rPr lang="en-US" altLang="ja-JP">
                <a:latin typeface="Times New Roman"/>
                <a:ea typeface="ＭＳ Ｐゴシック" pitchFamily="34" charset="-128"/>
              </a:rPr>
              <a:t>’</a:t>
            </a:r>
            <a:r>
              <a:rPr lang="en-US" altLang="ja-JP">
                <a:ea typeface="ＭＳ Ｐゴシック" pitchFamily="34" charset="-128"/>
              </a:rPr>
              <a:t>s position. </a:t>
            </a:r>
          </a:p>
          <a:p>
            <a:endParaRPr lang="en-US" altLang="ja-JP">
              <a:ea typeface="ＭＳ Ｐゴシック" pitchFamily="34" charset="-128"/>
            </a:endParaRPr>
          </a:p>
          <a:p>
            <a:endParaRPr lang="en-US" altLang="ja-JP">
              <a:ea typeface="ＭＳ Ｐゴシック" pitchFamily="34" charset="-128"/>
            </a:endParaRPr>
          </a:p>
          <a:p>
            <a:endParaRPr lang="en-US" altLang="ja-JP">
              <a:ea typeface="ＭＳ Ｐゴシック" pitchFamily="34" charset="-128"/>
            </a:endParaRPr>
          </a:p>
          <a:p>
            <a:r>
              <a:rPr lang="en-US" altLang="ja-JP">
                <a:ea typeface="ＭＳ Ｐゴシック" pitchFamily="34" charset="-128"/>
              </a:rPr>
              <a:t>A light</a:t>
            </a:r>
            <a:r>
              <a:rPr lang="en-US" altLang="ja-JP">
                <a:latin typeface="Times New Roman"/>
                <a:ea typeface="ＭＳ Ｐゴシック" pitchFamily="34" charset="-128"/>
              </a:rPr>
              <a:t>’</a:t>
            </a:r>
            <a:r>
              <a:rPr lang="en-US" altLang="ja-JP">
                <a:ea typeface="ＭＳ Ｐゴシック" pitchFamily="34" charset="-128"/>
              </a:rPr>
              <a:t>s position is transformed by the current ModelView matrix when it is specified. As such, you can achieve different effects by when you specify the position.</a:t>
            </a:r>
          </a:p>
        </p:txBody>
      </p:sp>
      <p:graphicFrame>
        <p:nvGraphicFramePr>
          <p:cNvPr id="530436" name="Object 4"/>
          <p:cNvGraphicFramePr>
            <a:graphicFrameLocks noChangeAspect="1"/>
          </p:cNvGraphicFramePr>
          <p:nvPr/>
        </p:nvGraphicFramePr>
        <p:xfrm>
          <a:off x="1498600" y="4978400"/>
          <a:ext cx="3859213" cy="671513"/>
        </p:xfrm>
        <a:graphic>
          <a:graphicData uri="http://schemas.openxmlformats.org/presentationml/2006/ole">
            <p:oleObj spid="_x0000_s530436" name="Equation" r:id="rId4" imgW="2400120" imgH="419040" progId="Equation.3">
              <p:embed/>
            </p:oleObj>
          </a:graphicData>
        </a:graphic>
      </p:graphicFrame>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0FF631-2E5E-4EE1-A08C-7B54D1E3B3AB}" type="slidenum">
              <a:rPr lang="en-US" altLang="ja-JP"/>
              <a:pPr/>
              <a:t>11</a:t>
            </a:fld>
            <a:endParaRPr lang="en-US" altLang="ja-JP"/>
          </a:p>
        </p:txBody>
      </p:sp>
      <p:sp>
        <p:nvSpPr>
          <p:cNvPr id="532482" name="Rectangle 2"/>
          <p:cNvSpPr>
            <a:spLocks noRot="1" noChangeArrowheads="1" noTextEdit="1"/>
          </p:cNvSpPr>
          <p:nvPr>
            <p:ph type="sldImg"/>
          </p:nvPr>
        </p:nvSpPr>
        <p:spPr>
          <a:ln/>
        </p:spPr>
      </p:sp>
      <p:sp>
        <p:nvSpPr>
          <p:cNvPr id="53248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34" charset="-128"/>
              </a:rPr>
              <a:t>Each OpenGL light is controllable separately, using </a:t>
            </a:r>
            <a:r>
              <a:rPr lang="en-US" altLang="ja-JP">
                <a:latin typeface="Courier New" pitchFamily="49" charset="0"/>
                <a:ea typeface="ＭＳ Ｐゴシック" pitchFamily="34" charset="-128"/>
              </a:rPr>
              <a:t>glEnable()</a:t>
            </a:r>
            <a:r>
              <a:rPr lang="en-US" altLang="ja-JP">
                <a:ea typeface="ＭＳ Ｐゴシック" pitchFamily="34" charset="-128"/>
              </a:rPr>
              <a:t> and the respective light constant </a:t>
            </a:r>
            <a:r>
              <a:rPr lang="en-US" altLang="ja-JP">
                <a:latin typeface="Courier New" pitchFamily="49" charset="0"/>
                <a:ea typeface="ＭＳ Ｐゴシック" pitchFamily="34" charset="-128"/>
              </a:rPr>
              <a:t>GL_LIGHT</a:t>
            </a:r>
            <a:r>
              <a:rPr lang="en-US" altLang="ja-JP" i="1">
                <a:ea typeface="ＭＳ Ｐゴシック" pitchFamily="34" charset="-128"/>
              </a:rPr>
              <a:t>n</a:t>
            </a:r>
            <a:r>
              <a:rPr lang="en-US" altLang="ja-JP">
                <a:ea typeface="ＭＳ Ｐゴシック" pitchFamily="34" charset="-128"/>
              </a:rPr>
              <a:t>. Additionally, global control over whether lighting will be used to compute primitive colors is controlled by passing </a:t>
            </a:r>
            <a:r>
              <a:rPr lang="en-US" altLang="ja-JP">
                <a:latin typeface="Courier New" pitchFamily="49" charset="0"/>
                <a:ea typeface="ＭＳ Ｐゴシック" pitchFamily="34" charset="-128"/>
              </a:rPr>
              <a:t>GL_LIGHTING</a:t>
            </a:r>
            <a:r>
              <a:rPr lang="en-US" altLang="ja-JP">
                <a:ea typeface="ＭＳ Ｐゴシック" pitchFamily="34" charset="-128"/>
              </a:rPr>
              <a:t> to </a:t>
            </a:r>
            <a:r>
              <a:rPr lang="en-US" altLang="ja-JP">
                <a:latin typeface="Courier New" pitchFamily="49" charset="0"/>
                <a:ea typeface="ＭＳ Ｐゴシック" pitchFamily="34" charset="-128"/>
              </a:rPr>
              <a:t>glEnable().</a:t>
            </a:r>
            <a:r>
              <a:rPr lang="en-US" altLang="ja-JP">
                <a:ea typeface="ＭＳ Ｐゴシック" pitchFamily="34" charset="-128"/>
              </a:rPr>
              <a:t> This provides a handy way to enable and disable lighting without turning on or off all of the separate components.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按一下以編輯母片標題樣式</a:t>
            </a:r>
          </a:p>
        </p:txBody>
      </p:sp>
      <p:sp>
        <p:nvSpPr>
          <p:cNvPr id="634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按一下以編輯母片副標題樣式</a:t>
            </a:r>
          </a:p>
        </p:txBody>
      </p:sp>
      <p:sp>
        <p:nvSpPr>
          <p:cNvPr id="63492" name="Rectangle 4"/>
          <p:cNvSpPr>
            <a:spLocks noGrp="1" noChangeArrowheads="1"/>
          </p:cNvSpPr>
          <p:nvPr>
            <p:ph type="dt" sz="half" idx="2"/>
          </p:nvPr>
        </p:nvSpPr>
        <p:spPr>
          <a:xfrm>
            <a:off x="685800" y="6248400"/>
            <a:ext cx="1905000" cy="457200"/>
          </a:xfrm>
        </p:spPr>
        <p:txBody>
          <a:bodyPr/>
          <a:lstStyle>
            <a:lvl1pPr>
              <a:defRPr/>
            </a:lvl1pPr>
          </a:lstStyle>
          <a:p>
            <a:endParaRPr lang="en-US" altLang="ja-JP"/>
          </a:p>
        </p:txBody>
      </p:sp>
      <p:sp>
        <p:nvSpPr>
          <p:cNvPr id="63493" name="Rectangle 5"/>
          <p:cNvSpPr>
            <a:spLocks noGrp="1" noChangeArrowheads="1"/>
          </p:cNvSpPr>
          <p:nvPr>
            <p:ph type="ftr" sz="quarter" idx="3"/>
          </p:nvPr>
        </p:nvSpPr>
        <p:spPr>
          <a:xfrm>
            <a:off x="3124200" y="6248400"/>
            <a:ext cx="2895600" cy="457200"/>
          </a:xfrm>
        </p:spPr>
        <p:txBody>
          <a:bodyPr/>
          <a:lstStyle>
            <a:lvl1pPr>
              <a:defRPr/>
            </a:lvl1pPr>
          </a:lstStyle>
          <a:p>
            <a:endParaRPr lang="en-US" altLang="ja-JP"/>
          </a:p>
        </p:txBody>
      </p:sp>
      <p:sp>
        <p:nvSpPr>
          <p:cNvPr id="63494" name="Rectangle 6"/>
          <p:cNvSpPr>
            <a:spLocks noGrp="1" noChangeArrowheads="1"/>
          </p:cNvSpPr>
          <p:nvPr>
            <p:ph type="sldNum" sz="quarter" idx="4"/>
          </p:nvPr>
        </p:nvSpPr>
        <p:spPr>
          <a:xfrm>
            <a:off x="6553200" y="6248400"/>
            <a:ext cx="1905000" cy="457200"/>
          </a:xfrm>
        </p:spPr>
        <p:txBody>
          <a:bodyPr/>
          <a:lstStyle>
            <a:lvl1pPr>
              <a:defRPr/>
            </a:lvl1pPr>
          </a:lstStyle>
          <a:p>
            <a:fld id="{680B504E-D4D9-45DD-BC3F-FDC499B75908}" type="slidenum">
              <a:rPr lang="en-US" altLang="ja-JP"/>
              <a:pPr/>
              <a:t>‹#›</a:t>
            </a:fld>
            <a:endParaRPr lang="en-US" altLang="ja-JP"/>
          </a:p>
        </p:txBody>
      </p:sp>
      <p:sp>
        <p:nvSpPr>
          <p:cNvPr id="63495"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en-US"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59C3E3ED-B96D-45CC-8325-CE695F57BF52}"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6A8C5E4E-E679-4BF2-8F3C-930EF46E5A55}"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8EA963FF-DBD0-4761-9C77-F9E0365EF3EC}"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DDA97742-AD28-4F3E-9C6D-E3AA3BB3B46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213C80B1-9D07-4D40-AD95-16505CE02964}"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603ED749-ABCB-43A5-B04E-B62128B50BB7}"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67841C6D-17BB-4245-BC2A-2FE9019F6B4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0411C8CF-F005-4757-907E-7F13750037BC}"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ECD50EE4-FF0A-4091-A539-4364AAE50714}"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555D2D2D-D3B6-45E5-8389-F2F3DBF73C77}"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smtClean="0"/>
              <a:t>按一下以編輯母片標題樣式</a:t>
            </a:r>
          </a:p>
        </p:txBody>
      </p:sp>
      <p:sp>
        <p:nvSpPr>
          <p:cNvPr id="6246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按一下以編輯母片</a:t>
            </a:r>
          </a:p>
          <a:p>
            <a:pPr lvl="1"/>
            <a:r>
              <a:rPr lang="ja-JP" altLang="en-US" smtClean="0"/>
              <a:t>第二層</a:t>
            </a:r>
          </a:p>
          <a:p>
            <a:pPr lvl="2"/>
            <a:r>
              <a:rPr lang="ja-JP" altLang="en-US" smtClean="0"/>
              <a:t>第三層</a:t>
            </a:r>
          </a:p>
          <a:p>
            <a:pPr lvl="3"/>
            <a:r>
              <a:rPr lang="ja-JP" altLang="en-US" smtClean="0"/>
              <a:t>第四層</a:t>
            </a:r>
          </a:p>
          <a:p>
            <a:pPr lvl="4"/>
            <a:r>
              <a:rPr lang="ja-JP" altLang="en-US" smtClean="0"/>
              <a:t>第五層</a:t>
            </a:r>
          </a:p>
        </p:txBody>
      </p:sp>
      <p:sp>
        <p:nvSpPr>
          <p:cNvPr id="6246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en-US" sz="2400">
              <a:latin typeface="Times New Roman" pitchFamily="18" charset="0"/>
            </a:endParaRPr>
          </a:p>
        </p:txBody>
      </p:sp>
      <p:sp>
        <p:nvSpPr>
          <p:cNvPr id="6246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n-US"/>
          </a:p>
        </p:txBody>
      </p:sp>
      <p:sp>
        <p:nvSpPr>
          <p:cNvPr id="624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endParaRPr lang="en-US" altLang="ja-JP"/>
          </a:p>
        </p:txBody>
      </p:sp>
      <p:sp>
        <p:nvSpPr>
          <p:cNvPr id="624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endParaRPr lang="en-US" altLang="ja-JP"/>
          </a:p>
        </p:txBody>
      </p:sp>
      <p:sp>
        <p:nvSpPr>
          <p:cNvPr id="624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fld id="{D433AF31-7E7C-4D17-AF67-0C658DC3A3EB}"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iming>
    <p:tnLst>
      <p:par>
        <p:cTn id="1" dur="indefinite" restart="never" nodeType="tmRoot"/>
      </p:par>
    </p:tnLst>
  </p:timing>
  <p:txStyles>
    <p:titleStyle>
      <a:lvl1pPr algn="l" rtl="0" fontAlgn="base">
        <a:spcBef>
          <a:spcPct val="0"/>
        </a:spcBef>
        <a:spcAft>
          <a:spcPct val="0"/>
        </a:spcAft>
        <a:defRPr kumimoji="1" sz="3800">
          <a:solidFill>
            <a:schemeClr val="tx2"/>
          </a:solidFill>
          <a:latin typeface="+mj-lt"/>
          <a:ea typeface="+mj-ea"/>
          <a:cs typeface="+mj-cs"/>
        </a:defRPr>
      </a:lvl1pPr>
      <a:lvl2pPr algn="l" rtl="0" fontAlgn="base">
        <a:spcBef>
          <a:spcPct val="0"/>
        </a:spcBef>
        <a:spcAft>
          <a:spcPct val="0"/>
        </a:spcAft>
        <a:defRPr kumimoji="1" sz="3800">
          <a:solidFill>
            <a:schemeClr val="tx2"/>
          </a:solidFill>
          <a:latin typeface="Verdana" pitchFamily="34" charset="0"/>
          <a:ea typeface="ＭＳ Ｐゴシック" pitchFamily="34" charset="-128"/>
        </a:defRPr>
      </a:lvl2pPr>
      <a:lvl3pPr algn="l" rtl="0" fontAlgn="base">
        <a:spcBef>
          <a:spcPct val="0"/>
        </a:spcBef>
        <a:spcAft>
          <a:spcPct val="0"/>
        </a:spcAft>
        <a:defRPr kumimoji="1" sz="3800">
          <a:solidFill>
            <a:schemeClr val="tx2"/>
          </a:solidFill>
          <a:latin typeface="Verdana" pitchFamily="34" charset="0"/>
          <a:ea typeface="ＭＳ Ｐゴシック" pitchFamily="34" charset="-128"/>
        </a:defRPr>
      </a:lvl3pPr>
      <a:lvl4pPr algn="l" rtl="0" fontAlgn="base">
        <a:spcBef>
          <a:spcPct val="0"/>
        </a:spcBef>
        <a:spcAft>
          <a:spcPct val="0"/>
        </a:spcAft>
        <a:defRPr kumimoji="1" sz="3800">
          <a:solidFill>
            <a:schemeClr val="tx2"/>
          </a:solidFill>
          <a:latin typeface="Verdana" pitchFamily="34" charset="0"/>
          <a:ea typeface="ＭＳ Ｐゴシック" pitchFamily="34" charset="-128"/>
        </a:defRPr>
      </a:lvl4pPr>
      <a:lvl5pPr algn="l" rtl="0" fontAlgn="base">
        <a:spcBef>
          <a:spcPct val="0"/>
        </a:spcBef>
        <a:spcAft>
          <a:spcPct val="0"/>
        </a:spcAft>
        <a:defRPr kumimoji="1" sz="3800">
          <a:solidFill>
            <a:schemeClr val="tx2"/>
          </a:solidFill>
          <a:latin typeface="Verdana" pitchFamily="34" charset="0"/>
          <a:ea typeface="ＭＳ Ｐゴシック" pitchFamily="34"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34"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34"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34"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34" charset="-128"/>
        </a:defRPr>
      </a:lvl9pPr>
    </p:titleStyle>
    <p:bodyStyle>
      <a:lvl1pPr marL="469900" indent="-469900" algn="l" rtl="0" fontAlgn="base">
        <a:spcBef>
          <a:spcPct val="20000"/>
        </a:spcBef>
        <a:spcAft>
          <a:spcPct val="0"/>
        </a:spcAft>
        <a:buClr>
          <a:schemeClr val="accent2"/>
        </a:buClr>
        <a:buFont typeface="Wingdings" pitchFamily="2" charset="2"/>
        <a:buChar char="o"/>
        <a:defRPr kumimoji="1"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kumimoji="1" sz="2600">
          <a:solidFill>
            <a:schemeClr val="tx1"/>
          </a:solidFill>
          <a:latin typeface="+mn-lt"/>
          <a:ea typeface="+mn-ea"/>
        </a:defRPr>
      </a:lvl2pPr>
      <a:lvl3pPr marL="1304925" indent="-395288" algn="l" rtl="0" fontAlgn="base">
        <a:spcBef>
          <a:spcPct val="20000"/>
        </a:spcBef>
        <a:spcAft>
          <a:spcPct val="0"/>
        </a:spcAft>
        <a:buClr>
          <a:schemeClr val="accent2"/>
        </a:buClr>
        <a:buFont typeface="Wingdings" pitchFamily="2" charset="2"/>
        <a:buChar char="o"/>
        <a:defRPr kumimoji="1" sz="2300">
          <a:solidFill>
            <a:schemeClr val="tx1"/>
          </a:solidFill>
          <a:latin typeface="+mn-lt"/>
          <a:ea typeface="+mn-ea"/>
        </a:defRPr>
      </a:lvl3pPr>
      <a:lvl4pPr marL="1693863" indent="-387350" algn="l" rtl="0" fontAlgn="base">
        <a:spcBef>
          <a:spcPct val="20000"/>
        </a:spcBef>
        <a:spcAft>
          <a:spcPct val="0"/>
        </a:spcAft>
        <a:buClr>
          <a:schemeClr val="accent2"/>
        </a:buClr>
        <a:buFont typeface="Wingdings" pitchFamily="2" charset="2"/>
        <a:buChar char="n"/>
        <a:defRPr kumimoji="1" sz="2000">
          <a:solidFill>
            <a:schemeClr val="tx1"/>
          </a:solidFill>
          <a:latin typeface="+mn-lt"/>
          <a:ea typeface="+mn-ea"/>
        </a:defRPr>
      </a:lvl4pPr>
      <a:lvl5pPr marL="20939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a:t>Computer Graphics</a:t>
            </a:r>
          </a:p>
        </p:txBody>
      </p:sp>
      <p:sp>
        <p:nvSpPr>
          <p:cNvPr id="2051" name="Rectangle 3"/>
          <p:cNvSpPr>
            <a:spLocks noGrp="1" noChangeArrowheads="1"/>
          </p:cNvSpPr>
          <p:nvPr>
            <p:ph type="subTitle" idx="1"/>
          </p:nvPr>
        </p:nvSpPr>
        <p:spPr/>
        <p:txBody>
          <a:bodyPr/>
          <a:lstStyle/>
          <a:p>
            <a:r>
              <a:rPr lang="en-US" altLang="ja-JP"/>
              <a:t>Bing-Yu Chen</a:t>
            </a:r>
            <a:br>
              <a:rPr lang="en-US" altLang="ja-JP"/>
            </a:br>
            <a:r>
              <a:rPr lang="en-US" altLang="ja-JP"/>
              <a:t>National Taiwan University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3" name="Rectangle 5"/>
          <p:cNvSpPr>
            <a:spLocks noGrp="1" noChangeArrowheads="1"/>
          </p:cNvSpPr>
          <p:nvPr>
            <p:ph type="title"/>
          </p:nvPr>
        </p:nvSpPr>
        <p:spPr/>
        <p:txBody>
          <a:bodyPr/>
          <a:lstStyle/>
          <a:p>
            <a:r>
              <a:rPr lang="en-US" altLang="ja-JP"/>
              <a:t>Types of Lights</a:t>
            </a:r>
          </a:p>
        </p:txBody>
      </p:sp>
      <p:sp>
        <p:nvSpPr>
          <p:cNvPr id="529414" name="Rectangle 6"/>
          <p:cNvSpPr>
            <a:spLocks noGrp="1" noChangeArrowheads="1"/>
          </p:cNvSpPr>
          <p:nvPr>
            <p:ph type="body" idx="1"/>
          </p:nvPr>
        </p:nvSpPr>
        <p:spPr>
          <a:xfrm>
            <a:off x="566738" y="1752600"/>
            <a:ext cx="8253412" cy="4267200"/>
          </a:xfrm>
        </p:spPr>
        <p:txBody>
          <a:bodyPr/>
          <a:lstStyle/>
          <a:p>
            <a:r>
              <a:rPr lang="en-US" altLang="ja-JP"/>
              <a:t>OpenGL supports two types of Lights</a:t>
            </a:r>
          </a:p>
          <a:p>
            <a:pPr lvl="1"/>
            <a:r>
              <a:rPr lang="en-US" altLang="ja-JP"/>
              <a:t>Local (Point) light sources</a:t>
            </a:r>
          </a:p>
          <a:p>
            <a:pPr lvl="1"/>
            <a:r>
              <a:rPr lang="en-US" altLang="ja-JP"/>
              <a:t>Infinite (Directional) light sources</a:t>
            </a:r>
          </a:p>
          <a:p>
            <a:r>
              <a:rPr lang="en-US" altLang="ja-JP"/>
              <a:t>Type of light controlled by </a:t>
            </a:r>
            <a:r>
              <a:rPr lang="en-US" altLang="ja-JP" i="1">
                <a:latin typeface="Times New Roman" pitchFamily="18" charset="0"/>
              </a:rPr>
              <a:t>w</a:t>
            </a:r>
            <a:r>
              <a:rPr lang="en-US" altLang="ja-JP"/>
              <a:t> coordinate</a:t>
            </a:r>
          </a:p>
          <a:p>
            <a:pPr lvl="1"/>
            <a:endParaRPr lang="en-US" altLang="ja-JP"/>
          </a:p>
        </p:txBody>
      </p:sp>
      <p:graphicFrame>
        <p:nvGraphicFramePr>
          <p:cNvPr id="529412" name="Object 4"/>
          <p:cNvGraphicFramePr>
            <a:graphicFrameLocks noChangeAspect="1"/>
          </p:cNvGraphicFramePr>
          <p:nvPr/>
        </p:nvGraphicFramePr>
        <p:xfrm>
          <a:off x="1187450" y="3933825"/>
          <a:ext cx="6018213" cy="906463"/>
        </p:xfrm>
        <a:graphic>
          <a:graphicData uri="http://schemas.openxmlformats.org/presentationml/2006/ole">
            <p:oleObj spid="_x0000_s529412" name="Equation" r:id="rId4" imgW="2857320" imgH="431640" progId="Equation.3">
              <p:embed/>
            </p:oleObj>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60" name="Rectangle 4"/>
          <p:cNvSpPr>
            <a:spLocks noGrp="1" noChangeArrowheads="1"/>
          </p:cNvSpPr>
          <p:nvPr>
            <p:ph type="title"/>
          </p:nvPr>
        </p:nvSpPr>
        <p:spPr/>
        <p:txBody>
          <a:bodyPr/>
          <a:lstStyle/>
          <a:p>
            <a:r>
              <a:rPr lang="en-US" altLang="ja-JP"/>
              <a:t>Turning on the Lights</a:t>
            </a:r>
          </a:p>
        </p:txBody>
      </p:sp>
      <p:sp>
        <p:nvSpPr>
          <p:cNvPr id="531461" name="Rectangle 5"/>
          <p:cNvSpPr>
            <a:spLocks noGrp="1" noChangeArrowheads="1"/>
          </p:cNvSpPr>
          <p:nvPr>
            <p:ph type="body" idx="1"/>
          </p:nvPr>
        </p:nvSpPr>
        <p:spPr/>
        <p:txBody>
          <a:bodyPr/>
          <a:lstStyle/>
          <a:p>
            <a:r>
              <a:rPr lang="en-US" altLang="ja-JP"/>
              <a:t>Flip each light</a:t>
            </a:r>
            <a:r>
              <a:rPr lang="en-US" altLang="ja-JP">
                <a:latin typeface="Arial"/>
              </a:rPr>
              <a:t>’</a:t>
            </a:r>
            <a:r>
              <a:rPr lang="en-US" altLang="ja-JP"/>
              <a:t>s switch</a:t>
            </a:r>
          </a:p>
          <a:p>
            <a:pPr lvl="1">
              <a:buFont typeface="Wingdings" pitchFamily="2" charset="2"/>
              <a:buNone/>
            </a:pPr>
            <a:r>
              <a:rPr lang="en-US" altLang="ja-JP" b="1">
                <a:solidFill>
                  <a:schemeClr val="accent2"/>
                </a:solidFill>
                <a:latin typeface="Courier New" pitchFamily="49" charset="0"/>
              </a:rPr>
              <a:t>glEnable( </a:t>
            </a:r>
            <a:r>
              <a:rPr lang="en-US" altLang="ja-JP" b="1" i="1">
                <a:solidFill>
                  <a:schemeClr val="accent2"/>
                </a:solidFill>
                <a:latin typeface="Courier New" pitchFamily="49" charset="0"/>
              </a:rPr>
              <a:t>GL_LIGHTn</a:t>
            </a:r>
            <a:r>
              <a:rPr lang="en-US" altLang="ja-JP" b="1">
                <a:solidFill>
                  <a:schemeClr val="accent2"/>
                </a:solidFill>
                <a:latin typeface="Courier New" pitchFamily="49" charset="0"/>
              </a:rPr>
              <a:t> );</a:t>
            </a:r>
          </a:p>
          <a:p>
            <a:r>
              <a:rPr lang="en-US" altLang="ja-JP"/>
              <a:t>Turn on the power</a:t>
            </a:r>
          </a:p>
          <a:p>
            <a:pPr lvl="1">
              <a:buFont typeface="Wingdings" pitchFamily="2" charset="2"/>
              <a:buNone/>
            </a:pPr>
            <a:r>
              <a:rPr lang="en-US" altLang="ja-JP" b="1">
                <a:solidFill>
                  <a:schemeClr val="accent2"/>
                </a:solidFill>
                <a:latin typeface="Courier New" pitchFamily="49" charset="0"/>
              </a:rPr>
              <a:t>glEnable( </a:t>
            </a:r>
            <a:r>
              <a:rPr lang="en-US" altLang="ja-JP" b="1" i="1">
                <a:solidFill>
                  <a:schemeClr val="accent2"/>
                </a:solidFill>
                <a:latin typeface="Courier New" pitchFamily="49" charset="0"/>
              </a:rPr>
              <a:t>GL_LIGHTING</a:t>
            </a:r>
            <a:r>
              <a:rPr lang="en-US" altLang="ja-JP" b="1">
                <a:solidFill>
                  <a:schemeClr val="accent2"/>
                </a:solidFill>
                <a:latin typeface="Courier New" pitchFamily="49" charset="0"/>
              </a:rPr>
              <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2"/>
          <p:cNvSpPr>
            <a:spLocks noGrp="1" noChangeArrowheads="1"/>
          </p:cNvSpPr>
          <p:nvPr>
            <p:ph type="title"/>
          </p:nvPr>
        </p:nvSpPr>
        <p:spPr/>
        <p:txBody>
          <a:bodyPr/>
          <a:lstStyle/>
          <a:p>
            <a:r>
              <a:rPr lang="en-US" altLang="ja-JP"/>
              <a:t>Light Material Tutorial</a:t>
            </a:r>
          </a:p>
        </p:txBody>
      </p:sp>
      <p:pic>
        <p:nvPicPr>
          <p:cNvPr id="533507" name="Picture 3"/>
          <p:cNvPicPr>
            <a:picLocks noChangeAspect="1" noChangeArrowheads="1"/>
          </p:cNvPicPr>
          <p:nvPr/>
        </p:nvPicPr>
        <p:blipFill>
          <a:blip r:embed="rId3" cstate="print"/>
          <a:srcRect/>
          <a:stretch>
            <a:fillRect/>
          </a:stretch>
        </p:blipFill>
        <p:spPr bwMode="auto">
          <a:xfrm>
            <a:off x="1295400" y="1635125"/>
            <a:ext cx="6551613" cy="4530725"/>
          </a:xfrm>
          <a:prstGeom prst="rect">
            <a:avLst/>
          </a:prstGeom>
          <a:noFill/>
          <a:ln w="12700">
            <a:noFill/>
            <a:miter lim="800000"/>
            <a:headEnd/>
            <a:tailEnd/>
          </a:ln>
          <a:effec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6" name="Rectangle 4"/>
          <p:cNvSpPr>
            <a:spLocks noGrp="1" noChangeArrowheads="1"/>
          </p:cNvSpPr>
          <p:nvPr>
            <p:ph type="title"/>
          </p:nvPr>
        </p:nvSpPr>
        <p:spPr/>
        <p:txBody>
          <a:bodyPr/>
          <a:lstStyle/>
          <a:p>
            <a:r>
              <a:rPr lang="en-US" altLang="ja-JP"/>
              <a:t>Controlling a Light</a:t>
            </a:r>
            <a:r>
              <a:rPr lang="en-US" altLang="ja-JP">
                <a:latin typeface="Arial"/>
              </a:rPr>
              <a:t>’</a:t>
            </a:r>
            <a:r>
              <a:rPr lang="en-US" altLang="ja-JP"/>
              <a:t>s Position</a:t>
            </a:r>
          </a:p>
        </p:txBody>
      </p:sp>
      <p:sp>
        <p:nvSpPr>
          <p:cNvPr id="535557" name="Rectangle 5"/>
          <p:cNvSpPr>
            <a:spLocks noGrp="1" noChangeArrowheads="1"/>
          </p:cNvSpPr>
          <p:nvPr>
            <p:ph type="body" idx="1"/>
          </p:nvPr>
        </p:nvSpPr>
        <p:spPr/>
        <p:txBody>
          <a:bodyPr/>
          <a:lstStyle/>
          <a:p>
            <a:r>
              <a:rPr lang="en-US" altLang="ja-JP" sz="2600"/>
              <a:t>Modelview matrix affects a light</a:t>
            </a:r>
            <a:r>
              <a:rPr lang="en-US" altLang="ja-JP" sz="2600">
                <a:latin typeface="Arial"/>
              </a:rPr>
              <a:t>’</a:t>
            </a:r>
            <a:r>
              <a:rPr lang="en-US" altLang="ja-JP" sz="2600"/>
              <a:t>s position</a:t>
            </a:r>
          </a:p>
          <a:p>
            <a:pPr lvl="1"/>
            <a:r>
              <a:rPr lang="en-US" altLang="ja-JP"/>
              <a:t>Different effects based on </a:t>
            </a:r>
            <a:r>
              <a:rPr lang="en-US" altLang="ja-JP" u="sng"/>
              <a:t>when</a:t>
            </a:r>
            <a:r>
              <a:rPr lang="en-US" altLang="ja-JP"/>
              <a:t> position is specified</a:t>
            </a:r>
          </a:p>
          <a:p>
            <a:pPr lvl="2"/>
            <a:r>
              <a:rPr lang="en-US" altLang="ja-JP"/>
              <a:t>eye coordinates</a:t>
            </a:r>
          </a:p>
          <a:p>
            <a:pPr lvl="2"/>
            <a:r>
              <a:rPr lang="en-US" altLang="ja-JP"/>
              <a:t>world coordinates</a:t>
            </a:r>
          </a:p>
          <a:p>
            <a:pPr lvl="2"/>
            <a:r>
              <a:rPr lang="en-US" altLang="ja-JP"/>
              <a:t>model coordinates</a:t>
            </a:r>
          </a:p>
          <a:p>
            <a:pPr lvl="1"/>
            <a:r>
              <a:rPr lang="en-US" altLang="ja-JP"/>
              <a:t>Push and pop matrices to uniquely control a light</a:t>
            </a:r>
            <a:r>
              <a:rPr lang="en-US" altLang="ja-JP">
                <a:latin typeface="Arial"/>
              </a:rPr>
              <a:t>’</a:t>
            </a:r>
            <a:r>
              <a:rPr lang="en-US" altLang="ja-JP"/>
              <a:t>s position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p:txBody>
          <a:bodyPr/>
          <a:lstStyle/>
          <a:p>
            <a:r>
              <a:rPr lang="en-US" altLang="ja-JP"/>
              <a:t>Light Position Tutorial</a:t>
            </a:r>
          </a:p>
        </p:txBody>
      </p:sp>
      <p:pic>
        <p:nvPicPr>
          <p:cNvPr id="537603" name="Picture 3"/>
          <p:cNvPicPr>
            <a:picLocks noChangeAspect="1" noChangeArrowheads="1"/>
          </p:cNvPicPr>
          <p:nvPr/>
        </p:nvPicPr>
        <p:blipFill>
          <a:blip r:embed="rId3" cstate="print"/>
          <a:srcRect/>
          <a:stretch>
            <a:fillRect/>
          </a:stretch>
        </p:blipFill>
        <p:spPr bwMode="auto">
          <a:xfrm>
            <a:off x="2195513" y="1557338"/>
            <a:ext cx="4752975" cy="4905375"/>
          </a:xfrm>
          <a:prstGeom prst="rect">
            <a:avLst/>
          </a:prstGeom>
          <a:noFill/>
          <a:ln w="12700">
            <a:noFill/>
            <a:miter lim="800000"/>
            <a:headEnd/>
            <a:tailEnd/>
          </a:ln>
          <a:effec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2" name="Rectangle 4"/>
          <p:cNvSpPr>
            <a:spLocks noGrp="1" noChangeArrowheads="1"/>
          </p:cNvSpPr>
          <p:nvPr>
            <p:ph type="title"/>
          </p:nvPr>
        </p:nvSpPr>
        <p:spPr/>
        <p:txBody>
          <a:bodyPr/>
          <a:lstStyle/>
          <a:p>
            <a:r>
              <a:rPr lang="en-US" altLang="ja-JP"/>
              <a:t>Advanced Lighting Features</a:t>
            </a:r>
          </a:p>
        </p:txBody>
      </p:sp>
      <p:sp>
        <p:nvSpPr>
          <p:cNvPr id="539653" name="Rectangle 5"/>
          <p:cNvSpPr>
            <a:spLocks noGrp="1" noChangeArrowheads="1"/>
          </p:cNvSpPr>
          <p:nvPr>
            <p:ph type="body" idx="1"/>
          </p:nvPr>
        </p:nvSpPr>
        <p:spPr/>
        <p:txBody>
          <a:bodyPr/>
          <a:lstStyle/>
          <a:p>
            <a:r>
              <a:rPr lang="en-US" altLang="ja-JP"/>
              <a:t>Spotlights</a:t>
            </a:r>
          </a:p>
          <a:p>
            <a:pPr lvl="1"/>
            <a:r>
              <a:rPr lang="en-US" altLang="ja-JP"/>
              <a:t>localize lighting affects</a:t>
            </a:r>
          </a:p>
          <a:p>
            <a:pPr lvl="2"/>
            <a:r>
              <a:rPr lang="en-US" altLang="ja-JP" b="1" i="1">
                <a:solidFill>
                  <a:schemeClr val="accent2"/>
                </a:solidFill>
                <a:latin typeface="Courier New" pitchFamily="49" charset="0"/>
              </a:rPr>
              <a:t>GL_SPOT_DIRECTION</a:t>
            </a:r>
          </a:p>
          <a:p>
            <a:pPr lvl="2"/>
            <a:r>
              <a:rPr lang="en-US" altLang="ja-JP" b="1" i="1">
                <a:solidFill>
                  <a:schemeClr val="accent2"/>
                </a:solidFill>
                <a:latin typeface="Courier New" pitchFamily="49" charset="0"/>
              </a:rPr>
              <a:t>GL_SPOT_CUTOFF</a:t>
            </a:r>
          </a:p>
          <a:p>
            <a:pPr lvl="2"/>
            <a:r>
              <a:rPr lang="en-US" altLang="ja-JP" b="1" i="1">
                <a:solidFill>
                  <a:schemeClr val="accent2"/>
                </a:solidFill>
                <a:latin typeface="Courier New" pitchFamily="49" charset="0"/>
              </a:rPr>
              <a:t>GL_SPOT_EXPONENT</a:t>
            </a:r>
          </a:p>
          <a:p>
            <a:endParaRPr lang="en-US" altLang="ja-JP" b="1" i="1">
              <a:solidFill>
                <a:schemeClr val="accent2"/>
              </a:solidFill>
              <a:latin typeface="Courier New" pitchFamily="49" charset="0"/>
            </a:endParaRPr>
          </a:p>
          <a:p>
            <a:pPr lvl="1"/>
            <a:endParaRPr lang="en-US" altLang="ja-JP"/>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6" name="Rectangle 2"/>
          <p:cNvSpPr>
            <a:spLocks noGrp="1" noChangeArrowheads="1"/>
          </p:cNvSpPr>
          <p:nvPr>
            <p:ph type="title"/>
          </p:nvPr>
        </p:nvSpPr>
        <p:spPr/>
        <p:txBody>
          <a:bodyPr/>
          <a:lstStyle/>
          <a:p>
            <a:r>
              <a:rPr lang="en-US" altLang="ja-JP"/>
              <a:t>Spotlights</a:t>
            </a:r>
          </a:p>
        </p:txBody>
      </p:sp>
      <p:sp>
        <p:nvSpPr>
          <p:cNvPr id="845827" name="Rectangle 3"/>
          <p:cNvSpPr>
            <a:spLocks noGrp="1" noChangeArrowheads="1"/>
          </p:cNvSpPr>
          <p:nvPr>
            <p:ph type="body" idx="1"/>
          </p:nvPr>
        </p:nvSpPr>
        <p:spPr>
          <a:xfrm>
            <a:off x="566738" y="1752600"/>
            <a:ext cx="5803900" cy="4267200"/>
          </a:xfrm>
        </p:spPr>
        <p:txBody>
          <a:bodyPr/>
          <a:lstStyle/>
          <a:p>
            <a:r>
              <a:rPr lang="en-US" altLang="ja-JP"/>
              <a:t>Use </a:t>
            </a:r>
            <a:r>
              <a:rPr lang="en-US" altLang="ja-JP" sz="2600" b="1">
                <a:solidFill>
                  <a:schemeClr val="accent2"/>
                </a:solidFill>
                <a:latin typeface="Courier New" pitchFamily="49" charset="0"/>
              </a:rPr>
              <a:t>glLightv</a:t>
            </a:r>
            <a:r>
              <a:rPr lang="en-US" altLang="ja-JP"/>
              <a:t> to set </a:t>
            </a:r>
          </a:p>
          <a:p>
            <a:pPr lvl="1"/>
            <a:r>
              <a:rPr lang="en-US" altLang="ja-JP"/>
              <a:t>Direction </a:t>
            </a:r>
            <a:r>
              <a:rPr lang="en-US" altLang="ja-JP" sz="2200" b="1">
                <a:solidFill>
                  <a:schemeClr val="accent2"/>
                </a:solidFill>
                <a:latin typeface="Courier New" pitchFamily="49" charset="0"/>
              </a:rPr>
              <a:t>GL_SPOT_DIRECTION</a:t>
            </a:r>
          </a:p>
          <a:p>
            <a:pPr lvl="1"/>
            <a:r>
              <a:rPr lang="en-US" altLang="ja-JP"/>
              <a:t>Cutoff</a:t>
            </a:r>
            <a:r>
              <a:rPr lang="en-US" altLang="ja-JP" sz="2200" b="1">
                <a:latin typeface="Courier New" pitchFamily="49" charset="0"/>
              </a:rPr>
              <a:t> </a:t>
            </a:r>
            <a:r>
              <a:rPr lang="en-US" altLang="ja-JP" sz="2200" b="1">
                <a:solidFill>
                  <a:schemeClr val="accent2"/>
                </a:solidFill>
                <a:latin typeface="Courier New" pitchFamily="49" charset="0"/>
              </a:rPr>
              <a:t>GL_SPOT_CUTOFF</a:t>
            </a:r>
          </a:p>
          <a:p>
            <a:pPr lvl="1"/>
            <a:r>
              <a:rPr lang="en-US" altLang="ja-JP"/>
              <a:t>Attenuation</a:t>
            </a:r>
            <a:r>
              <a:rPr lang="en-US" altLang="ja-JP" sz="2200" b="1">
                <a:latin typeface="Courier New" pitchFamily="49" charset="0"/>
              </a:rPr>
              <a:t> </a:t>
            </a:r>
            <a:r>
              <a:rPr lang="en-US" altLang="ja-JP" sz="2200" b="1">
                <a:solidFill>
                  <a:schemeClr val="accent2"/>
                </a:solidFill>
                <a:latin typeface="Courier New" pitchFamily="49" charset="0"/>
              </a:rPr>
              <a:t>GL_SPOT_EXPONENT</a:t>
            </a:r>
          </a:p>
          <a:p>
            <a:pPr lvl="2"/>
            <a:r>
              <a:rPr lang="en-US" altLang="ja-JP" sz="2800"/>
              <a:t>Proportional to cos</a:t>
            </a:r>
            <a:r>
              <a:rPr lang="en-US" altLang="ja-JP" sz="2800" baseline="30000">
                <a:latin typeface="Symbol" pitchFamily="18" charset="2"/>
              </a:rPr>
              <a:t>a</a:t>
            </a:r>
            <a:r>
              <a:rPr lang="en-US" altLang="ja-JP" sz="2800">
                <a:latin typeface="Symbol" pitchFamily="18" charset="2"/>
              </a:rPr>
              <a:t>f</a:t>
            </a:r>
          </a:p>
        </p:txBody>
      </p:sp>
      <p:pic>
        <p:nvPicPr>
          <p:cNvPr id="845828" name="Picture 4" descr="AN06F0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705600" y="1981200"/>
            <a:ext cx="1619250" cy="1624013"/>
          </a:xfrm>
          <a:prstGeom prst="rect">
            <a:avLst/>
          </a:prstGeom>
          <a:noFill/>
        </p:spPr>
      </p:pic>
      <p:pic>
        <p:nvPicPr>
          <p:cNvPr id="845829" name="Picture 5" descr="AN06F10"/>
          <p:cNvPicPr>
            <a:picLocks noChangeAspect="1" noChangeArrowheads="1"/>
          </p:cNvPicPr>
          <p:nvPr/>
        </p:nvPicPr>
        <p:blipFill>
          <a:blip r:embed="rId3" cstate="print">
            <a:clrChange>
              <a:clrFrom>
                <a:srgbClr val="FFFFFF"/>
              </a:clrFrom>
              <a:clrTo>
                <a:srgbClr val="FFFFFF">
                  <a:alpha val="0"/>
                </a:srgbClr>
              </a:clrTo>
            </a:clrChange>
          </a:blip>
          <a:srcRect b="22643"/>
          <a:stretch>
            <a:fillRect/>
          </a:stretch>
        </p:blipFill>
        <p:spPr bwMode="auto">
          <a:xfrm>
            <a:off x="6400800" y="3810000"/>
            <a:ext cx="2027238" cy="1524000"/>
          </a:xfrm>
          <a:prstGeom prst="rect">
            <a:avLst/>
          </a:prstGeom>
          <a:noFill/>
        </p:spPr>
      </p:pic>
      <p:sp>
        <p:nvSpPr>
          <p:cNvPr id="845830" name="Text Box 6"/>
          <p:cNvSpPr txBox="1">
            <a:spLocks noChangeArrowheads="1"/>
          </p:cNvSpPr>
          <p:nvPr/>
        </p:nvSpPr>
        <p:spPr bwMode="auto">
          <a:xfrm>
            <a:off x="7905750" y="5292725"/>
            <a:ext cx="342900"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a:latin typeface="Symbol" pitchFamily="18" charset="2"/>
              </a:rPr>
              <a:t>q</a:t>
            </a:r>
          </a:p>
        </p:txBody>
      </p:sp>
      <p:sp>
        <p:nvSpPr>
          <p:cNvPr id="845831" name="Text Box 7"/>
          <p:cNvSpPr txBox="1">
            <a:spLocks noChangeArrowheads="1"/>
          </p:cNvSpPr>
          <p:nvPr/>
        </p:nvSpPr>
        <p:spPr bwMode="auto">
          <a:xfrm>
            <a:off x="6318250" y="5334000"/>
            <a:ext cx="509588"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a:latin typeface="Symbol" pitchFamily="18" charset="2"/>
              </a:rPr>
              <a:t>-q</a:t>
            </a:r>
          </a:p>
        </p:txBody>
      </p:sp>
      <p:sp>
        <p:nvSpPr>
          <p:cNvPr id="845832" name="Text Box 8"/>
          <p:cNvSpPr txBox="1">
            <a:spLocks noChangeArrowheads="1"/>
          </p:cNvSpPr>
          <p:nvPr/>
        </p:nvSpPr>
        <p:spPr bwMode="auto">
          <a:xfrm>
            <a:off x="7162800" y="5257800"/>
            <a:ext cx="415925" cy="625475"/>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3500">
                <a:latin typeface="Symbol" pitchFamily="18" charset="2"/>
              </a:rPr>
              <a:t>f</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701" name="Rectangle 5"/>
          <p:cNvSpPr>
            <a:spLocks noGrp="1" noChangeArrowheads="1"/>
          </p:cNvSpPr>
          <p:nvPr>
            <p:ph type="title"/>
          </p:nvPr>
        </p:nvSpPr>
        <p:spPr/>
        <p:txBody>
          <a:bodyPr/>
          <a:lstStyle/>
          <a:p>
            <a:r>
              <a:rPr lang="en-US" altLang="ja-JP"/>
              <a:t>Advanced Lighting Features	</a:t>
            </a:r>
          </a:p>
        </p:txBody>
      </p:sp>
      <p:sp>
        <p:nvSpPr>
          <p:cNvPr id="541702" name="Rectangle 6"/>
          <p:cNvSpPr>
            <a:spLocks noGrp="1" noChangeArrowheads="1"/>
          </p:cNvSpPr>
          <p:nvPr>
            <p:ph type="body" idx="1"/>
          </p:nvPr>
        </p:nvSpPr>
        <p:spPr/>
        <p:txBody>
          <a:bodyPr/>
          <a:lstStyle/>
          <a:p>
            <a:r>
              <a:rPr lang="en-US" altLang="ja-JP"/>
              <a:t>Light attenuation</a:t>
            </a:r>
          </a:p>
          <a:p>
            <a:pPr lvl="1"/>
            <a:r>
              <a:rPr lang="en-US" altLang="ja-JP"/>
              <a:t>decrease light intensity with distance</a:t>
            </a:r>
          </a:p>
          <a:p>
            <a:pPr lvl="2"/>
            <a:r>
              <a:rPr lang="en-US" altLang="ja-JP" b="1" i="1">
                <a:solidFill>
                  <a:schemeClr val="accent2"/>
                </a:solidFill>
                <a:latin typeface="Courier New" pitchFamily="49" charset="0"/>
              </a:rPr>
              <a:t>GL_CONSTANT_ATTENUATION</a:t>
            </a:r>
          </a:p>
          <a:p>
            <a:pPr lvl="2"/>
            <a:r>
              <a:rPr lang="en-US" altLang="ja-JP" b="1" i="1">
                <a:solidFill>
                  <a:schemeClr val="accent2"/>
                </a:solidFill>
                <a:latin typeface="Courier New" pitchFamily="49" charset="0"/>
              </a:rPr>
              <a:t>GL_LINEAR_ATTENUATION</a:t>
            </a:r>
          </a:p>
          <a:p>
            <a:pPr lvl="2"/>
            <a:r>
              <a:rPr lang="en-US" altLang="ja-JP" b="1" i="1">
                <a:solidFill>
                  <a:schemeClr val="accent2"/>
                </a:solidFill>
                <a:latin typeface="Courier New" pitchFamily="49" charset="0"/>
              </a:rPr>
              <a:t>GL_QUADRATIC_ATTENUATION</a:t>
            </a:r>
          </a:p>
          <a:p>
            <a:pPr lvl="1"/>
            <a:endParaRPr lang="en-US" altLang="ja-JP" b="1" i="1">
              <a:solidFill>
                <a:schemeClr val="accent2"/>
              </a:solidFill>
              <a:latin typeface="Courier New" pitchFamily="49" charset="0"/>
            </a:endParaRPr>
          </a:p>
        </p:txBody>
      </p:sp>
      <p:graphicFrame>
        <p:nvGraphicFramePr>
          <p:cNvPr id="541700" name="Object 4"/>
          <p:cNvGraphicFramePr>
            <a:graphicFrameLocks noChangeAspect="1"/>
          </p:cNvGraphicFramePr>
          <p:nvPr/>
        </p:nvGraphicFramePr>
        <p:xfrm>
          <a:off x="2932113" y="4281488"/>
          <a:ext cx="3276600" cy="1163637"/>
        </p:xfrm>
        <a:graphic>
          <a:graphicData uri="http://schemas.openxmlformats.org/presentationml/2006/ole">
            <p:oleObj spid="_x0000_s541700" name="Equation" r:id="rId4" imgW="1244520" imgH="444240" progId="Equation.3">
              <p:embed/>
            </p:oleObj>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8" name="Rectangle 4"/>
          <p:cNvSpPr>
            <a:spLocks noGrp="1" noChangeArrowheads="1"/>
          </p:cNvSpPr>
          <p:nvPr>
            <p:ph type="title"/>
          </p:nvPr>
        </p:nvSpPr>
        <p:spPr/>
        <p:txBody>
          <a:bodyPr/>
          <a:lstStyle/>
          <a:p>
            <a:r>
              <a:rPr lang="en-US" altLang="ja-JP"/>
              <a:t>Light Model Properties</a:t>
            </a:r>
          </a:p>
        </p:txBody>
      </p:sp>
      <p:sp>
        <p:nvSpPr>
          <p:cNvPr id="543749" name="Rectangle 5"/>
          <p:cNvSpPr>
            <a:spLocks noGrp="1" noChangeArrowheads="1"/>
          </p:cNvSpPr>
          <p:nvPr>
            <p:ph type="body" idx="1"/>
          </p:nvPr>
        </p:nvSpPr>
        <p:spPr/>
        <p:txBody>
          <a:bodyPr/>
          <a:lstStyle/>
          <a:p>
            <a:pPr algn="ctr">
              <a:lnSpc>
                <a:spcPct val="90000"/>
              </a:lnSpc>
              <a:buFont typeface="Wingdings" pitchFamily="2" charset="2"/>
              <a:buNone/>
            </a:pPr>
            <a:r>
              <a:rPr lang="en-US" altLang="ja-JP" sz="2800" b="1">
                <a:solidFill>
                  <a:schemeClr val="accent2"/>
                </a:solidFill>
                <a:latin typeface="Courier New" pitchFamily="49" charset="0"/>
              </a:rPr>
              <a:t>glLightModelfv( </a:t>
            </a:r>
            <a:r>
              <a:rPr lang="en-US" altLang="ja-JP" sz="2800" b="1" i="1">
                <a:solidFill>
                  <a:schemeClr val="accent2"/>
                </a:solidFill>
                <a:latin typeface="Courier New" pitchFamily="49" charset="0"/>
              </a:rPr>
              <a:t>property</a:t>
            </a:r>
            <a:r>
              <a:rPr lang="en-US" altLang="ja-JP" sz="2800" b="1">
                <a:solidFill>
                  <a:schemeClr val="accent2"/>
                </a:solidFill>
                <a:latin typeface="Courier New" pitchFamily="49" charset="0"/>
              </a:rPr>
              <a:t>, </a:t>
            </a:r>
            <a:r>
              <a:rPr lang="en-US" altLang="ja-JP" sz="2800" b="1" i="1">
                <a:solidFill>
                  <a:schemeClr val="accent2"/>
                </a:solidFill>
                <a:latin typeface="Courier New" pitchFamily="49" charset="0"/>
              </a:rPr>
              <a:t>value</a:t>
            </a:r>
            <a:r>
              <a:rPr lang="en-US" altLang="ja-JP" sz="2800" b="1">
                <a:solidFill>
                  <a:schemeClr val="accent2"/>
                </a:solidFill>
                <a:latin typeface="Courier New" pitchFamily="49" charset="0"/>
              </a:rPr>
              <a:t> );</a:t>
            </a:r>
          </a:p>
          <a:p>
            <a:pPr>
              <a:lnSpc>
                <a:spcPct val="90000"/>
              </a:lnSpc>
            </a:pPr>
            <a:r>
              <a:rPr lang="en-US" altLang="ja-JP" sz="2800"/>
              <a:t>Enabling two sided lighting</a:t>
            </a:r>
          </a:p>
          <a:p>
            <a:pPr lvl="1">
              <a:lnSpc>
                <a:spcPct val="90000"/>
              </a:lnSpc>
            </a:pPr>
            <a:r>
              <a:rPr lang="en-US" altLang="ja-JP" b="1" i="1">
                <a:solidFill>
                  <a:schemeClr val="accent2"/>
                </a:solidFill>
                <a:latin typeface="Courier New" pitchFamily="49" charset="0"/>
              </a:rPr>
              <a:t>GL_LIGHT_MODEL_TWO_SIDE</a:t>
            </a:r>
          </a:p>
          <a:p>
            <a:pPr>
              <a:lnSpc>
                <a:spcPct val="90000"/>
              </a:lnSpc>
            </a:pPr>
            <a:r>
              <a:rPr lang="en-US" altLang="ja-JP" sz="2800"/>
              <a:t>Global ambient color</a:t>
            </a:r>
          </a:p>
          <a:p>
            <a:pPr lvl="1">
              <a:lnSpc>
                <a:spcPct val="90000"/>
              </a:lnSpc>
            </a:pPr>
            <a:r>
              <a:rPr lang="en-US" altLang="ja-JP" b="1" i="1">
                <a:solidFill>
                  <a:schemeClr val="accent2"/>
                </a:solidFill>
                <a:latin typeface="Courier New" pitchFamily="49" charset="0"/>
              </a:rPr>
              <a:t>GL_LIGHT_MODEL_AMBIENT</a:t>
            </a:r>
          </a:p>
          <a:p>
            <a:pPr>
              <a:lnSpc>
                <a:spcPct val="90000"/>
              </a:lnSpc>
            </a:pPr>
            <a:r>
              <a:rPr lang="en-US" altLang="ja-JP" sz="2800"/>
              <a:t>Local viewer mode</a:t>
            </a:r>
          </a:p>
          <a:p>
            <a:pPr lvl="1">
              <a:lnSpc>
                <a:spcPct val="90000"/>
              </a:lnSpc>
            </a:pPr>
            <a:r>
              <a:rPr lang="en-US" altLang="ja-JP" b="1" i="1">
                <a:solidFill>
                  <a:schemeClr val="accent2"/>
                </a:solidFill>
                <a:latin typeface="Courier New" pitchFamily="49" charset="0"/>
              </a:rPr>
              <a:t>GL_LIGHT_MODEL_LOCAL_VIEWER</a:t>
            </a:r>
          </a:p>
          <a:p>
            <a:pPr>
              <a:lnSpc>
                <a:spcPct val="90000"/>
              </a:lnSpc>
            </a:pPr>
            <a:r>
              <a:rPr lang="en-US" altLang="ja-JP" sz="2800"/>
              <a:t>Separate specular color</a:t>
            </a:r>
          </a:p>
          <a:p>
            <a:pPr lvl="1">
              <a:lnSpc>
                <a:spcPct val="90000"/>
              </a:lnSpc>
            </a:pPr>
            <a:r>
              <a:rPr lang="en-US" altLang="ja-JP" b="1" i="1">
                <a:solidFill>
                  <a:schemeClr val="accent2"/>
                </a:solidFill>
                <a:latin typeface="Courier New" pitchFamily="49" charset="0"/>
              </a:rPr>
              <a:t>GL_LIGHT_MODEL_COLOR_CONTROL</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p:txBody>
          <a:bodyPr/>
          <a:lstStyle/>
          <a:p>
            <a:r>
              <a:rPr lang="en-US" altLang="ja-JP"/>
              <a:t>Front and Back Faces</a:t>
            </a:r>
          </a:p>
        </p:txBody>
      </p:sp>
      <p:sp>
        <p:nvSpPr>
          <p:cNvPr id="846851" name="Rectangle 3"/>
          <p:cNvSpPr>
            <a:spLocks noGrp="1" noChangeArrowheads="1"/>
          </p:cNvSpPr>
          <p:nvPr>
            <p:ph type="body" idx="1"/>
          </p:nvPr>
        </p:nvSpPr>
        <p:spPr/>
        <p:txBody>
          <a:bodyPr/>
          <a:lstStyle/>
          <a:p>
            <a:r>
              <a:rPr lang="en-US" altLang="ja-JP" sz="2600"/>
              <a:t>The default is shade only front faces which works correct for convex objects</a:t>
            </a:r>
          </a:p>
          <a:p>
            <a:r>
              <a:rPr lang="en-US" altLang="ja-JP" sz="2600"/>
              <a:t>If we set two sided lighting, OpenGL will shaded both sides of a surface</a:t>
            </a:r>
          </a:p>
          <a:p>
            <a:r>
              <a:rPr lang="en-US" altLang="ja-JP" sz="2600"/>
              <a:t>Each side can have its own properties which are set by using </a:t>
            </a:r>
            <a:r>
              <a:rPr lang="en-US" altLang="ja-JP" sz="2200" b="1">
                <a:solidFill>
                  <a:schemeClr val="accent2"/>
                </a:solidFill>
                <a:latin typeface="Courier New" pitchFamily="49" charset="0"/>
              </a:rPr>
              <a:t>GL_FRONT</a:t>
            </a:r>
            <a:r>
              <a:rPr lang="en-US" altLang="ja-JP" sz="2600"/>
              <a:t>, </a:t>
            </a:r>
            <a:r>
              <a:rPr lang="en-US" altLang="ja-JP" sz="2200" b="1">
                <a:solidFill>
                  <a:schemeClr val="accent2"/>
                </a:solidFill>
                <a:latin typeface="Courier New" pitchFamily="49" charset="0"/>
              </a:rPr>
              <a:t>GL_BACK</a:t>
            </a:r>
            <a:r>
              <a:rPr lang="en-US" altLang="ja-JP" sz="2600"/>
              <a:t>, or </a:t>
            </a:r>
            <a:r>
              <a:rPr lang="en-US" altLang="ja-JP" sz="2200" b="1">
                <a:solidFill>
                  <a:schemeClr val="accent2"/>
                </a:solidFill>
                <a:latin typeface="Courier New" pitchFamily="49" charset="0"/>
              </a:rPr>
              <a:t>GL_FRONT_AND_BACK</a:t>
            </a:r>
            <a:r>
              <a:rPr lang="en-US" altLang="ja-JP" sz="2600"/>
              <a:t> in </a:t>
            </a:r>
            <a:r>
              <a:rPr lang="en-US" altLang="ja-JP" sz="2200" b="1">
                <a:solidFill>
                  <a:schemeClr val="accent2"/>
                </a:solidFill>
                <a:latin typeface="Courier New" pitchFamily="49" charset="0"/>
              </a:rPr>
              <a:t>glMaterialf</a:t>
            </a:r>
          </a:p>
        </p:txBody>
      </p:sp>
      <p:pic>
        <p:nvPicPr>
          <p:cNvPr id="846852" name="Picture 4" descr="AN06F3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762000" y="5000625"/>
            <a:ext cx="3105150" cy="963613"/>
          </a:xfrm>
          <a:prstGeom prst="rect">
            <a:avLst/>
          </a:prstGeom>
          <a:noFill/>
        </p:spPr>
      </p:pic>
      <p:pic>
        <p:nvPicPr>
          <p:cNvPr id="846853" name="Picture 5" descr="AN06F38"/>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800600" y="4848225"/>
            <a:ext cx="3733800" cy="1133475"/>
          </a:xfrm>
          <a:prstGeom prst="rect">
            <a:avLst/>
          </a:prstGeom>
          <a:noFill/>
        </p:spPr>
      </p:pic>
      <p:sp>
        <p:nvSpPr>
          <p:cNvPr id="846854" name="Text Box 6"/>
          <p:cNvSpPr txBox="1">
            <a:spLocks noChangeArrowheads="1"/>
          </p:cNvSpPr>
          <p:nvPr/>
        </p:nvSpPr>
        <p:spPr bwMode="auto">
          <a:xfrm>
            <a:off x="762000" y="6067425"/>
            <a:ext cx="3082925"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a:latin typeface="Arial" pitchFamily="34" charset="0"/>
              </a:rPr>
              <a:t>back faces not visible</a:t>
            </a:r>
          </a:p>
        </p:txBody>
      </p:sp>
      <p:sp>
        <p:nvSpPr>
          <p:cNvPr id="846855" name="Text Box 7"/>
          <p:cNvSpPr txBox="1">
            <a:spLocks noChangeArrowheads="1"/>
          </p:cNvSpPr>
          <p:nvPr/>
        </p:nvSpPr>
        <p:spPr bwMode="auto">
          <a:xfrm>
            <a:off x="5359400" y="6067425"/>
            <a:ext cx="2574925"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a:latin typeface="Arial" pitchFamily="34" charset="0"/>
              </a:rPr>
              <a:t>back faces visible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Rectangle 2"/>
          <p:cNvSpPr>
            <a:spLocks noGrp="1" noChangeArrowheads="1"/>
          </p:cNvSpPr>
          <p:nvPr>
            <p:ph type="title"/>
          </p:nvPr>
        </p:nvSpPr>
        <p:spPr/>
        <p:txBody>
          <a:bodyPr/>
          <a:lstStyle/>
          <a:p>
            <a:r>
              <a:rPr lang="en-US" altLang="ja-JP"/>
              <a:t>Introduction to OpenGL</a:t>
            </a:r>
          </a:p>
        </p:txBody>
      </p:sp>
      <p:sp>
        <p:nvSpPr>
          <p:cNvPr id="820227" name="Rectangle 3"/>
          <p:cNvSpPr>
            <a:spLocks noGrp="1" noChangeArrowheads="1"/>
          </p:cNvSpPr>
          <p:nvPr>
            <p:ph type="body" idx="1"/>
          </p:nvPr>
        </p:nvSpPr>
        <p:spPr>
          <a:xfrm>
            <a:off x="566738" y="1752600"/>
            <a:ext cx="8001000" cy="4413250"/>
          </a:xfrm>
        </p:spPr>
        <p:txBody>
          <a:bodyPr/>
          <a:lstStyle/>
          <a:p>
            <a:pPr>
              <a:lnSpc>
                <a:spcPct val="90000"/>
              </a:lnSpc>
              <a:buClr>
                <a:schemeClr val="accent1"/>
              </a:buClr>
            </a:pPr>
            <a:r>
              <a:rPr lang="en-US" altLang="ja-JP" sz="2600">
                <a:solidFill>
                  <a:schemeClr val="accent1"/>
                </a:solidFill>
              </a:rPr>
              <a:t>General OpenGL Introduction</a:t>
            </a:r>
          </a:p>
          <a:p>
            <a:pPr>
              <a:lnSpc>
                <a:spcPct val="90000"/>
              </a:lnSpc>
              <a:buClr>
                <a:schemeClr val="accent1"/>
              </a:buClr>
            </a:pPr>
            <a:r>
              <a:rPr lang="en-US" altLang="ja-JP" sz="2600">
                <a:solidFill>
                  <a:schemeClr val="accent1"/>
                </a:solidFill>
              </a:rPr>
              <a:t>An Example OpenGL Program</a:t>
            </a:r>
          </a:p>
          <a:p>
            <a:pPr>
              <a:lnSpc>
                <a:spcPct val="90000"/>
              </a:lnSpc>
              <a:buClr>
                <a:schemeClr val="accent1"/>
              </a:buClr>
            </a:pPr>
            <a:r>
              <a:rPr lang="en-US" altLang="ja-JP" sz="2600">
                <a:solidFill>
                  <a:schemeClr val="accent1"/>
                </a:solidFill>
              </a:rPr>
              <a:t>Drawing with OpenGL</a:t>
            </a:r>
          </a:p>
          <a:p>
            <a:pPr>
              <a:lnSpc>
                <a:spcPct val="90000"/>
              </a:lnSpc>
              <a:buClr>
                <a:schemeClr val="accent1"/>
              </a:buClr>
            </a:pPr>
            <a:r>
              <a:rPr lang="en-US" altLang="ja-JP" sz="2600">
                <a:solidFill>
                  <a:schemeClr val="accent1"/>
                </a:solidFill>
              </a:rPr>
              <a:t>Transformations</a:t>
            </a:r>
          </a:p>
          <a:p>
            <a:pPr>
              <a:lnSpc>
                <a:spcPct val="90000"/>
              </a:lnSpc>
              <a:buClr>
                <a:schemeClr val="accent1"/>
              </a:buClr>
            </a:pPr>
            <a:r>
              <a:rPr lang="en-US" altLang="ja-JP" sz="2600">
                <a:solidFill>
                  <a:schemeClr val="accent1"/>
                </a:solidFill>
              </a:rPr>
              <a:t>Animation and Depth Buffering</a:t>
            </a:r>
          </a:p>
          <a:p>
            <a:pPr>
              <a:lnSpc>
                <a:spcPct val="90000"/>
              </a:lnSpc>
            </a:pPr>
            <a:r>
              <a:rPr lang="en-US" altLang="ja-JP" sz="2600"/>
              <a:t>Lighting</a:t>
            </a:r>
          </a:p>
          <a:p>
            <a:pPr>
              <a:lnSpc>
                <a:spcPct val="90000"/>
              </a:lnSpc>
              <a:buClr>
                <a:schemeClr val="accent1"/>
              </a:buClr>
            </a:pPr>
            <a:r>
              <a:rPr lang="en-US" altLang="ja-JP" sz="2600">
                <a:solidFill>
                  <a:schemeClr val="accent1"/>
                </a:solidFill>
              </a:rPr>
              <a:t>Evaluation and NURBS</a:t>
            </a:r>
          </a:p>
          <a:p>
            <a:pPr>
              <a:lnSpc>
                <a:spcPct val="90000"/>
              </a:lnSpc>
              <a:buClr>
                <a:schemeClr val="accent1"/>
              </a:buClr>
            </a:pPr>
            <a:r>
              <a:rPr lang="en-US" altLang="ja-JP" sz="2600">
                <a:solidFill>
                  <a:schemeClr val="accent1"/>
                </a:solidFill>
              </a:rPr>
              <a:t>Texture Mapping</a:t>
            </a:r>
          </a:p>
          <a:p>
            <a:pPr>
              <a:lnSpc>
                <a:spcPct val="90000"/>
              </a:lnSpc>
              <a:buClr>
                <a:schemeClr val="accent1"/>
              </a:buClr>
            </a:pPr>
            <a:r>
              <a:rPr lang="en-US" altLang="ja-JP" sz="2600">
                <a:solidFill>
                  <a:schemeClr val="accent1"/>
                </a:solidFill>
              </a:rPr>
              <a:t>Advanced OpenGL Topics</a:t>
            </a:r>
          </a:p>
          <a:p>
            <a:pPr>
              <a:lnSpc>
                <a:spcPct val="90000"/>
              </a:lnSpc>
              <a:buClr>
                <a:schemeClr val="accent1"/>
              </a:buClr>
            </a:pPr>
            <a:r>
              <a:rPr lang="en-US" altLang="ja-JP" sz="2600">
                <a:solidFill>
                  <a:schemeClr val="accent1"/>
                </a:solidFill>
              </a:rPr>
              <a:t>Imaging</a:t>
            </a:r>
          </a:p>
        </p:txBody>
      </p:sp>
      <p:sp>
        <p:nvSpPr>
          <p:cNvPr id="820228" name="Text Box 4"/>
          <p:cNvSpPr txBox="1">
            <a:spLocks noChangeArrowheads="1"/>
          </p:cNvSpPr>
          <p:nvPr/>
        </p:nvSpPr>
        <p:spPr bwMode="auto">
          <a:xfrm>
            <a:off x="3508375" y="5702300"/>
            <a:ext cx="5635625" cy="1155700"/>
          </a:xfrm>
          <a:prstGeom prst="rect">
            <a:avLst/>
          </a:prstGeom>
          <a:noFill/>
          <a:ln w="9525">
            <a:noFill/>
            <a:miter lim="800000"/>
            <a:headEnd/>
            <a:tailEnd/>
          </a:ln>
          <a:effectLst/>
        </p:spPr>
        <p:txBody>
          <a:bodyPr wrap="none">
            <a:spAutoFit/>
          </a:bodyPr>
          <a:lstStyle/>
          <a:p>
            <a:pPr algn="r"/>
            <a:r>
              <a:rPr lang="en-US" altLang="ja-JP" sz="1400" b="1"/>
              <a:t>modified from</a:t>
            </a:r>
            <a:br>
              <a:rPr lang="en-US" altLang="ja-JP" sz="1400" b="1"/>
            </a:br>
            <a:r>
              <a:rPr lang="en-US" altLang="ja-JP" sz="1400" b="1"/>
              <a:t>Dave Shreiner, Ed Angel, and Vicki Shreiner.</a:t>
            </a:r>
            <a:br>
              <a:rPr lang="en-US" altLang="ja-JP" sz="1400" b="1"/>
            </a:br>
            <a:r>
              <a:rPr lang="en-US" altLang="ja-JP" sz="1400" b="1"/>
              <a:t>An Interactive Introduction to OpenGL Programming.</a:t>
            </a:r>
            <a:br>
              <a:rPr lang="en-US" altLang="ja-JP" sz="1400" b="1"/>
            </a:br>
            <a:r>
              <a:rPr lang="en-US" altLang="ja-JP" sz="1400" b="1" i="1"/>
              <a:t>ACM SIGGRAPH 2001 Conference Course Notes #54</a:t>
            </a:r>
            <a:r>
              <a:rPr lang="en-US" altLang="ja-JP" sz="1400" b="1"/>
              <a:t>.</a:t>
            </a:r>
            <a:br>
              <a:rPr lang="en-US" altLang="ja-JP" sz="1400" b="1"/>
            </a:br>
            <a:r>
              <a:rPr lang="en-US" altLang="ja-JP" sz="1400" b="1"/>
              <a:t>&amp; </a:t>
            </a:r>
            <a:r>
              <a:rPr lang="en-US" altLang="ja-JP" sz="1400" b="1" i="1"/>
              <a:t>ACM SIGGRAPH 2004 Conference Course Notes #29</a:t>
            </a:r>
            <a:r>
              <a:rPr lang="en-US" altLang="ja-JP" sz="1400" b="1"/>
              <a:t>.</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Rectangle 2"/>
          <p:cNvSpPr>
            <a:spLocks noGrp="1" noChangeArrowheads="1"/>
          </p:cNvSpPr>
          <p:nvPr>
            <p:ph type="title"/>
          </p:nvPr>
        </p:nvSpPr>
        <p:spPr/>
        <p:txBody>
          <a:bodyPr/>
          <a:lstStyle/>
          <a:p>
            <a:r>
              <a:rPr lang="en-US" altLang="ja-JP"/>
              <a:t>Efficiency</a:t>
            </a:r>
          </a:p>
        </p:txBody>
      </p:sp>
      <p:sp>
        <p:nvSpPr>
          <p:cNvPr id="850947" name="Rectangle 3"/>
          <p:cNvSpPr>
            <a:spLocks noGrp="1" noChangeArrowheads="1"/>
          </p:cNvSpPr>
          <p:nvPr>
            <p:ph type="body" idx="1"/>
          </p:nvPr>
        </p:nvSpPr>
        <p:spPr>
          <a:xfrm>
            <a:off x="566738" y="1752600"/>
            <a:ext cx="8001000" cy="4556125"/>
          </a:xfrm>
        </p:spPr>
        <p:txBody>
          <a:bodyPr/>
          <a:lstStyle/>
          <a:p>
            <a:pPr>
              <a:lnSpc>
                <a:spcPct val="90000"/>
              </a:lnSpc>
            </a:pPr>
            <a:r>
              <a:rPr lang="en-US" altLang="ja-JP" sz="2600"/>
              <a:t>Because material properties are part of the state, if we change materials for many surfaces, we can affect performance</a:t>
            </a:r>
          </a:p>
          <a:p>
            <a:pPr>
              <a:lnSpc>
                <a:spcPct val="90000"/>
              </a:lnSpc>
            </a:pPr>
            <a:r>
              <a:rPr lang="en-US" altLang="ja-JP" sz="2600"/>
              <a:t>We can make the code cleaner by defining a material structure and setting all materials during initialization</a:t>
            </a:r>
          </a:p>
          <a:p>
            <a:pPr>
              <a:lnSpc>
                <a:spcPct val="90000"/>
              </a:lnSpc>
            </a:pPr>
            <a:endParaRPr lang="en-US" altLang="ja-JP" sz="2600"/>
          </a:p>
          <a:p>
            <a:pPr>
              <a:lnSpc>
                <a:spcPct val="90000"/>
              </a:lnSpc>
            </a:pPr>
            <a:endParaRPr lang="en-US" altLang="ja-JP" sz="2600"/>
          </a:p>
          <a:p>
            <a:pPr>
              <a:lnSpc>
                <a:spcPct val="90000"/>
              </a:lnSpc>
            </a:pPr>
            <a:endParaRPr lang="en-US" altLang="ja-JP" sz="2600"/>
          </a:p>
          <a:p>
            <a:pPr>
              <a:lnSpc>
                <a:spcPct val="90000"/>
              </a:lnSpc>
            </a:pPr>
            <a:endParaRPr lang="en-US" altLang="ja-JP" sz="2600"/>
          </a:p>
          <a:p>
            <a:pPr>
              <a:lnSpc>
                <a:spcPct val="90000"/>
              </a:lnSpc>
            </a:pPr>
            <a:r>
              <a:rPr lang="en-US" altLang="ja-JP" sz="2600"/>
              <a:t>We can then select a material by a pointer</a:t>
            </a:r>
          </a:p>
        </p:txBody>
      </p:sp>
      <p:sp>
        <p:nvSpPr>
          <p:cNvPr id="850948" name="Text Box 4"/>
          <p:cNvSpPr txBox="1">
            <a:spLocks noChangeArrowheads="1"/>
          </p:cNvSpPr>
          <p:nvPr/>
        </p:nvSpPr>
        <p:spPr bwMode="auto">
          <a:xfrm>
            <a:off x="2133600" y="3956050"/>
            <a:ext cx="4908550" cy="1920875"/>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000" b="1">
                <a:latin typeface="Courier New" pitchFamily="49" charset="0"/>
              </a:rPr>
              <a:t>typedef struct materialStruct {</a:t>
            </a:r>
          </a:p>
          <a:p>
            <a:pPr eaLnBrk="0" hangingPunct="0"/>
            <a:r>
              <a:rPr kumimoji="0" lang="en-US" altLang="ja-JP" sz="2000" b="1">
                <a:latin typeface="Courier New" pitchFamily="49" charset="0"/>
              </a:rPr>
              <a:t>   GLfloat ambient[4];</a:t>
            </a:r>
          </a:p>
          <a:p>
            <a:pPr eaLnBrk="0" hangingPunct="0"/>
            <a:r>
              <a:rPr kumimoji="0" lang="en-US" altLang="ja-JP" sz="2000" b="1">
                <a:latin typeface="Courier New" pitchFamily="49" charset="0"/>
              </a:rPr>
              <a:t>   GLfloat diffuse[4];</a:t>
            </a:r>
          </a:p>
          <a:p>
            <a:pPr eaLnBrk="0" hangingPunct="0"/>
            <a:r>
              <a:rPr kumimoji="0" lang="en-US" altLang="ja-JP" sz="2000" b="1">
                <a:latin typeface="Courier New" pitchFamily="49" charset="0"/>
              </a:rPr>
              <a:t>   GLfloat specular[4];</a:t>
            </a:r>
          </a:p>
          <a:p>
            <a:pPr eaLnBrk="0" hangingPunct="0"/>
            <a:r>
              <a:rPr kumimoji="0" lang="en-US" altLang="ja-JP" sz="2000" b="1">
                <a:latin typeface="Courier New" pitchFamily="49" charset="0"/>
              </a:rPr>
              <a:t>   GLfloat shineness;</a:t>
            </a:r>
          </a:p>
          <a:p>
            <a:pPr eaLnBrk="0" hangingPunct="0"/>
            <a:r>
              <a:rPr kumimoji="0" lang="en-US" altLang="ja-JP" sz="2000" b="1">
                <a:latin typeface="Courier New" pitchFamily="49" charset="0"/>
              </a:rPr>
              <a:t>} MaterialStruct;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6" name="Rectangle 4"/>
          <p:cNvSpPr>
            <a:spLocks noGrp="1" noChangeArrowheads="1"/>
          </p:cNvSpPr>
          <p:nvPr>
            <p:ph type="title"/>
          </p:nvPr>
        </p:nvSpPr>
        <p:spPr/>
        <p:txBody>
          <a:bodyPr/>
          <a:lstStyle/>
          <a:p>
            <a:r>
              <a:rPr lang="en-US" altLang="ja-JP"/>
              <a:t>Tips for Better Lighting</a:t>
            </a:r>
          </a:p>
        </p:txBody>
      </p:sp>
      <p:sp>
        <p:nvSpPr>
          <p:cNvPr id="545797" name="Rectangle 5"/>
          <p:cNvSpPr>
            <a:spLocks noGrp="1" noChangeArrowheads="1"/>
          </p:cNvSpPr>
          <p:nvPr>
            <p:ph type="body" idx="1"/>
          </p:nvPr>
        </p:nvSpPr>
        <p:spPr>
          <a:xfrm>
            <a:off x="566738" y="1752600"/>
            <a:ext cx="8181975" cy="4267200"/>
          </a:xfrm>
        </p:spPr>
        <p:txBody>
          <a:bodyPr/>
          <a:lstStyle/>
          <a:p>
            <a:r>
              <a:rPr lang="en-US" altLang="ja-JP" sz="2800"/>
              <a:t>Recall lighting computed only at vertices</a:t>
            </a:r>
          </a:p>
          <a:p>
            <a:pPr lvl="1"/>
            <a:r>
              <a:rPr lang="en-US" altLang="ja-JP"/>
              <a:t>model tessellation heavily affects lighting results</a:t>
            </a:r>
          </a:p>
          <a:p>
            <a:pPr lvl="2"/>
            <a:r>
              <a:rPr lang="en-US" altLang="ja-JP"/>
              <a:t>better results but more geometry to process</a:t>
            </a:r>
          </a:p>
          <a:p>
            <a:r>
              <a:rPr lang="en-US" altLang="ja-JP" sz="2800"/>
              <a:t>Use a single infinite light for fastest lighting</a:t>
            </a:r>
          </a:p>
          <a:p>
            <a:pPr lvl="1"/>
            <a:r>
              <a:rPr lang="en-US" altLang="ja-JP"/>
              <a:t>minimal computation per vertex</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title"/>
          </p:nvPr>
        </p:nvSpPr>
        <p:spPr/>
        <p:txBody>
          <a:bodyPr/>
          <a:lstStyle/>
          <a:p>
            <a:r>
              <a:rPr lang="en-US" altLang="ja-JP"/>
              <a:t>Steps in OpenGL shading</a:t>
            </a:r>
          </a:p>
        </p:txBody>
      </p:sp>
      <p:sp>
        <p:nvSpPr>
          <p:cNvPr id="822275" name="Rectangle 3"/>
          <p:cNvSpPr>
            <a:spLocks noGrp="1" noChangeArrowheads="1"/>
          </p:cNvSpPr>
          <p:nvPr>
            <p:ph type="body" idx="1"/>
          </p:nvPr>
        </p:nvSpPr>
        <p:spPr/>
        <p:txBody>
          <a:bodyPr/>
          <a:lstStyle/>
          <a:p>
            <a:pPr marL="590550" indent="-590550">
              <a:buFontTx/>
              <a:buAutoNum type="arabicPeriod"/>
            </a:pPr>
            <a:r>
              <a:rPr lang="en-US" altLang="ja-JP"/>
              <a:t>Enable shading and select model</a:t>
            </a:r>
          </a:p>
          <a:p>
            <a:pPr marL="590550" indent="-590550">
              <a:buFontTx/>
              <a:buAutoNum type="arabicPeriod"/>
            </a:pPr>
            <a:r>
              <a:rPr lang="en-US" altLang="ja-JP"/>
              <a:t>Specify normals</a:t>
            </a:r>
          </a:p>
          <a:p>
            <a:pPr marL="590550" indent="-590550">
              <a:buFontTx/>
              <a:buAutoNum type="arabicPeriod"/>
            </a:pPr>
            <a:r>
              <a:rPr lang="en-US" altLang="ja-JP"/>
              <a:t>Specify material properties</a:t>
            </a:r>
          </a:p>
          <a:p>
            <a:pPr marL="590550" indent="-590550">
              <a:buFontTx/>
              <a:buAutoNum type="arabicPeriod"/>
            </a:pPr>
            <a:r>
              <a:rPr lang="en-US" altLang="ja-JP"/>
              <a:t>Specify lights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Rectangle 2"/>
          <p:cNvSpPr>
            <a:spLocks noGrp="1" noChangeArrowheads="1"/>
          </p:cNvSpPr>
          <p:nvPr>
            <p:ph type="title"/>
          </p:nvPr>
        </p:nvSpPr>
        <p:spPr/>
        <p:txBody>
          <a:bodyPr/>
          <a:lstStyle/>
          <a:p>
            <a:r>
              <a:rPr lang="en-US" altLang="ja-JP"/>
              <a:t>Transparency</a:t>
            </a:r>
          </a:p>
        </p:txBody>
      </p:sp>
      <p:sp>
        <p:nvSpPr>
          <p:cNvPr id="834563" name="Rectangle 3"/>
          <p:cNvSpPr>
            <a:spLocks noGrp="1" noChangeArrowheads="1"/>
          </p:cNvSpPr>
          <p:nvPr>
            <p:ph type="body" idx="1"/>
          </p:nvPr>
        </p:nvSpPr>
        <p:spPr/>
        <p:txBody>
          <a:bodyPr/>
          <a:lstStyle/>
          <a:p>
            <a:r>
              <a:rPr lang="en-US" altLang="ja-JP"/>
              <a:t>Material properties are specified as RGBA values</a:t>
            </a:r>
          </a:p>
          <a:p>
            <a:r>
              <a:rPr lang="en-US" altLang="ja-JP"/>
              <a:t>The A value can be used to make the surface translucent</a:t>
            </a:r>
          </a:p>
          <a:p>
            <a:r>
              <a:rPr lang="en-US" altLang="ja-JP"/>
              <a:t>The default is that all surfaces are opaque regardless of 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2" name="Rectangle 2"/>
          <p:cNvSpPr>
            <a:spLocks noGrp="1" noChangeArrowheads="1"/>
          </p:cNvSpPr>
          <p:nvPr>
            <p:ph type="title"/>
          </p:nvPr>
        </p:nvSpPr>
        <p:spPr/>
        <p:txBody>
          <a:bodyPr/>
          <a:lstStyle/>
          <a:p>
            <a:r>
              <a:rPr lang="en-US" altLang="ja-JP"/>
              <a:t>Polygonal Shading</a:t>
            </a:r>
          </a:p>
        </p:txBody>
      </p:sp>
      <p:sp>
        <p:nvSpPr>
          <p:cNvPr id="849923" name="Rectangle 3"/>
          <p:cNvSpPr>
            <a:spLocks noGrp="1" noChangeArrowheads="1"/>
          </p:cNvSpPr>
          <p:nvPr>
            <p:ph type="body" idx="1"/>
          </p:nvPr>
        </p:nvSpPr>
        <p:spPr/>
        <p:txBody>
          <a:bodyPr/>
          <a:lstStyle/>
          <a:p>
            <a:pPr>
              <a:lnSpc>
                <a:spcPct val="90000"/>
              </a:lnSpc>
            </a:pPr>
            <a:r>
              <a:rPr lang="en-US" altLang="ja-JP"/>
              <a:t>Shading calculations are done for each vertex</a:t>
            </a:r>
          </a:p>
          <a:p>
            <a:pPr lvl="1">
              <a:lnSpc>
                <a:spcPct val="90000"/>
              </a:lnSpc>
            </a:pPr>
            <a:r>
              <a:rPr lang="en-US" altLang="ja-JP"/>
              <a:t>Vertex colors become vertex shades</a:t>
            </a:r>
          </a:p>
          <a:p>
            <a:pPr>
              <a:lnSpc>
                <a:spcPct val="90000"/>
              </a:lnSpc>
            </a:pPr>
            <a:r>
              <a:rPr lang="en-US" altLang="ja-JP"/>
              <a:t>By default, vertex colors are interpolated across the polygon</a:t>
            </a:r>
          </a:p>
          <a:p>
            <a:pPr lvl="1">
              <a:lnSpc>
                <a:spcPct val="90000"/>
              </a:lnSpc>
            </a:pPr>
            <a:r>
              <a:rPr lang="en-US" altLang="ja-JP" b="1">
                <a:solidFill>
                  <a:schemeClr val="accent2"/>
                </a:solidFill>
                <a:latin typeface="Courier New" pitchFamily="49" charset="0"/>
              </a:rPr>
              <a:t>glShadeModel(GL_SMOOTH);</a:t>
            </a:r>
          </a:p>
          <a:p>
            <a:pPr>
              <a:lnSpc>
                <a:spcPct val="90000"/>
              </a:lnSpc>
            </a:pPr>
            <a:r>
              <a:rPr lang="en-US" altLang="ja-JP"/>
              <a:t>If we use </a:t>
            </a:r>
            <a:r>
              <a:rPr lang="en-US" altLang="ja-JP" sz="2600" b="1">
                <a:solidFill>
                  <a:schemeClr val="accent2"/>
                </a:solidFill>
                <a:latin typeface="Courier New" pitchFamily="49" charset="0"/>
              </a:rPr>
              <a:t>glShadeModel(GL_FLAT);</a:t>
            </a:r>
            <a:r>
              <a:rPr lang="en-US" altLang="ja-JP"/>
              <a:t> the color at the first vertex will determine the color of the whole polygon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7874" name="Rectangle 2"/>
          <p:cNvSpPr>
            <a:spLocks noGrp="1" noChangeArrowheads="1"/>
          </p:cNvSpPr>
          <p:nvPr>
            <p:ph type="title"/>
          </p:nvPr>
        </p:nvSpPr>
        <p:spPr/>
        <p:txBody>
          <a:bodyPr/>
          <a:lstStyle/>
          <a:p>
            <a:r>
              <a:rPr lang="en-US" altLang="ja-JP"/>
              <a:t>Polygon Normals</a:t>
            </a:r>
          </a:p>
        </p:txBody>
      </p:sp>
      <p:sp>
        <p:nvSpPr>
          <p:cNvPr id="847875" name="Rectangle 3"/>
          <p:cNvSpPr>
            <a:spLocks noGrp="1" noChangeArrowheads="1"/>
          </p:cNvSpPr>
          <p:nvPr>
            <p:ph type="body" idx="1"/>
          </p:nvPr>
        </p:nvSpPr>
        <p:spPr/>
        <p:txBody>
          <a:bodyPr/>
          <a:lstStyle/>
          <a:p>
            <a:pPr>
              <a:lnSpc>
                <a:spcPct val="90000"/>
              </a:lnSpc>
            </a:pPr>
            <a:r>
              <a:rPr lang="en-US" altLang="ja-JP" sz="2600"/>
              <a:t>Polygons have a single normal</a:t>
            </a:r>
          </a:p>
          <a:p>
            <a:pPr lvl="1">
              <a:lnSpc>
                <a:spcPct val="90000"/>
              </a:lnSpc>
            </a:pPr>
            <a:r>
              <a:rPr lang="en-US" altLang="ja-JP"/>
              <a:t>Shades at the vertices as computed by the Phong model can be almost same </a:t>
            </a:r>
          </a:p>
          <a:p>
            <a:pPr lvl="1">
              <a:lnSpc>
                <a:spcPct val="90000"/>
              </a:lnSpc>
            </a:pPr>
            <a:r>
              <a:rPr lang="en-US" altLang="ja-JP"/>
              <a:t>Identical for a distant viewer (default) or if there is no specular component </a:t>
            </a:r>
          </a:p>
          <a:p>
            <a:pPr>
              <a:lnSpc>
                <a:spcPct val="90000"/>
              </a:lnSpc>
            </a:pPr>
            <a:r>
              <a:rPr lang="en-US" altLang="ja-JP" sz="2600"/>
              <a:t>Consider model of sphere</a:t>
            </a:r>
          </a:p>
          <a:p>
            <a:pPr>
              <a:lnSpc>
                <a:spcPct val="90000"/>
              </a:lnSpc>
            </a:pPr>
            <a:r>
              <a:rPr lang="en-US" altLang="ja-JP" sz="2600"/>
              <a:t>Want different normals at</a:t>
            </a:r>
            <a:br>
              <a:rPr lang="en-US" altLang="ja-JP" sz="2600"/>
            </a:br>
            <a:r>
              <a:rPr lang="en-US" altLang="ja-JP" sz="2600"/>
              <a:t>each vertex even though this</a:t>
            </a:r>
            <a:br>
              <a:rPr lang="en-US" altLang="ja-JP" sz="2600"/>
            </a:br>
            <a:r>
              <a:rPr lang="en-US" altLang="ja-JP" sz="2600"/>
              <a:t>concept is not quite correct</a:t>
            </a:r>
            <a:br>
              <a:rPr lang="en-US" altLang="ja-JP" sz="2600"/>
            </a:br>
            <a:r>
              <a:rPr lang="en-US" altLang="ja-JP" sz="2600"/>
              <a:t>mathematically</a:t>
            </a:r>
          </a:p>
        </p:txBody>
      </p:sp>
      <p:pic>
        <p:nvPicPr>
          <p:cNvPr id="847876" name="Picture 4" descr="AN06F39"/>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054725" y="3716338"/>
            <a:ext cx="2981325" cy="2967037"/>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title"/>
          </p:nvPr>
        </p:nvSpPr>
        <p:spPr/>
        <p:txBody>
          <a:bodyPr/>
          <a:lstStyle/>
          <a:p>
            <a:r>
              <a:rPr lang="en-US" altLang="ja-JP"/>
              <a:t>Smooth Shading</a:t>
            </a:r>
          </a:p>
        </p:txBody>
      </p:sp>
      <p:sp>
        <p:nvSpPr>
          <p:cNvPr id="838659" name="Rectangle 3"/>
          <p:cNvSpPr>
            <a:spLocks noGrp="1" noChangeArrowheads="1"/>
          </p:cNvSpPr>
          <p:nvPr>
            <p:ph type="body" idx="1"/>
          </p:nvPr>
        </p:nvSpPr>
        <p:spPr>
          <a:xfrm>
            <a:off x="566738" y="1752600"/>
            <a:ext cx="5373687" cy="4267200"/>
          </a:xfrm>
        </p:spPr>
        <p:txBody>
          <a:bodyPr/>
          <a:lstStyle/>
          <a:p>
            <a:r>
              <a:rPr lang="en-US" altLang="ja-JP"/>
              <a:t>We can set a new normal at each vertex</a:t>
            </a:r>
          </a:p>
          <a:p>
            <a:r>
              <a:rPr lang="en-US" altLang="ja-JP"/>
              <a:t>Easy for sphere model </a:t>
            </a:r>
          </a:p>
          <a:p>
            <a:pPr lvl="1"/>
            <a:r>
              <a:rPr lang="en-US" altLang="ja-JP"/>
              <a:t>If centered at origin</a:t>
            </a:r>
            <a:r>
              <a:rPr lang="en-US" altLang="ja-JP" b="1">
                <a:latin typeface="Times New Roman" pitchFamily="18" charset="0"/>
              </a:rPr>
              <a:t> n</a:t>
            </a:r>
            <a:r>
              <a:rPr lang="en-US" altLang="ja-JP">
                <a:latin typeface="Times New Roman" pitchFamily="18" charset="0"/>
              </a:rPr>
              <a:t> = </a:t>
            </a:r>
            <a:r>
              <a:rPr lang="en-US" altLang="ja-JP" b="1">
                <a:latin typeface="Times New Roman" pitchFamily="18" charset="0"/>
              </a:rPr>
              <a:t>p</a:t>
            </a:r>
            <a:r>
              <a:rPr lang="en-US" altLang="ja-JP"/>
              <a:t> </a:t>
            </a:r>
          </a:p>
          <a:p>
            <a:r>
              <a:rPr lang="en-US" altLang="ja-JP"/>
              <a:t>Now smooth shading works</a:t>
            </a:r>
          </a:p>
          <a:p>
            <a:r>
              <a:rPr lang="en-US" altLang="ja-JP"/>
              <a:t>Note </a:t>
            </a:r>
            <a:r>
              <a:rPr lang="en-US" altLang="ja-JP" i="1"/>
              <a:t>silhouette edge</a:t>
            </a:r>
          </a:p>
        </p:txBody>
      </p:sp>
      <p:pic>
        <p:nvPicPr>
          <p:cNvPr id="838660" name="Picture 4" descr="AN06F40"/>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795963" y="2057400"/>
            <a:ext cx="3198812" cy="3198813"/>
          </a:xfrm>
          <a:prstGeom prst="rect">
            <a:avLst/>
          </a:prstGeom>
          <a:noFill/>
        </p:spPr>
      </p:pic>
      <p:sp>
        <p:nvSpPr>
          <p:cNvPr id="838661" name="Line 5"/>
          <p:cNvSpPr>
            <a:spLocks noChangeShapeType="1"/>
          </p:cNvSpPr>
          <p:nvPr/>
        </p:nvSpPr>
        <p:spPr bwMode="auto">
          <a:xfrm flipV="1">
            <a:off x="4932363" y="4508500"/>
            <a:ext cx="1066800" cy="381000"/>
          </a:xfrm>
          <a:prstGeom prst="line">
            <a:avLst/>
          </a:prstGeom>
          <a:noFill/>
          <a:ln w="12700">
            <a:solidFill>
              <a:srgbClr val="FF0000"/>
            </a:solidFill>
            <a:round/>
            <a:headEnd type="none" w="sm" len="sm"/>
            <a:tailEnd type="triangle" w="med" len="med"/>
          </a:ln>
          <a:effectLst/>
        </p:spPr>
        <p:txBody>
          <a:bodyPr anchor="ctr" anchorCtr="1"/>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6" name="Rectangle 6"/>
          <p:cNvSpPr>
            <a:spLocks noGrp="1" noChangeArrowheads="1"/>
          </p:cNvSpPr>
          <p:nvPr>
            <p:ph type="title"/>
          </p:nvPr>
        </p:nvSpPr>
        <p:spPr/>
        <p:txBody>
          <a:bodyPr/>
          <a:lstStyle/>
          <a:p>
            <a:r>
              <a:rPr lang="en-US" altLang="ja-JP"/>
              <a:t>Lighting Principles</a:t>
            </a:r>
          </a:p>
        </p:txBody>
      </p:sp>
      <p:sp>
        <p:nvSpPr>
          <p:cNvPr id="517127" name="Rectangle 7"/>
          <p:cNvSpPr>
            <a:spLocks noGrp="1" noChangeArrowheads="1"/>
          </p:cNvSpPr>
          <p:nvPr>
            <p:ph type="body" idx="1"/>
          </p:nvPr>
        </p:nvSpPr>
        <p:spPr>
          <a:xfrm>
            <a:off x="566738" y="1752600"/>
            <a:ext cx="8181975" cy="4267200"/>
          </a:xfrm>
        </p:spPr>
        <p:txBody>
          <a:bodyPr/>
          <a:lstStyle/>
          <a:p>
            <a:r>
              <a:rPr lang="en-US" altLang="ja-JP" sz="2700"/>
              <a:t>Lighting simulates how objects reflect light</a:t>
            </a:r>
          </a:p>
          <a:p>
            <a:pPr lvl="1"/>
            <a:r>
              <a:rPr lang="en-US" altLang="ja-JP"/>
              <a:t>material composition of object</a:t>
            </a:r>
          </a:p>
          <a:p>
            <a:pPr lvl="1"/>
            <a:r>
              <a:rPr lang="en-US" altLang="ja-JP"/>
              <a:t>light</a:t>
            </a:r>
            <a:r>
              <a:rPr lang="en-US" altLang="ja-JP">
                <a:latin typeface="Arial"/>
              </a:rPr>
              <a:t>’</a:t>
            </a:r>
            <a:r>
              <a:rPr lang="en-US" altLang="ja-JP"/>
              <a:t>s color and position</a:t>
            </a:r>
          </a:p>
          <a:p>
            <a:pPr lvl="1"/>
            <a:r>
              <a:rPr lang="en-US" altLang="ja-JP"/>
              <a:t>global lighting parameters</a:t>
            </a:r>
          </a:p>
          <a:p>
            <a:pPr lvl="2"/>
            <a:r>
              <a:rPr lang="en-US" altLang="ja-JP"/>
              <a:t>ambient light</a:t>
            </a:r>
          </a:p>
          <a:p>
            <a:pPr lvl="2"/>
            <a:r>
              <a:rPr lang="en-US" altLang="ja-JP"/>
              <a:t>two sided lighting</a:t>
            </a:r>
          </a:p>
          <a:p>
            <a:pPr lvl="1"/>
            <a:r>
              <a:rPr lang="en-US" altLang="ja-JP"/>
              <a:t>available in both color index</a:t>
            </a:r>
            <a:br>
              <a:rPr lang="en-US" altLang="ja-JP"/>
            </a:br>
            <a:r>
              <a:rPr lang="en-US" altLang="ja-JP"/>
              <a:t>and RGBA mode</a:t>
            </a:r>
          </a:p>
        </p:txBody>
      </p:sp>
      <p:pic>
        <p:nvPicPr>
          <p:cNvPr id="517124" name="Picture 4" descr="litObjects"/>
          <p:cNvPicPr>
            <a:picLocks noChangeAspect="1" noChangeArrowheads="1"/>
          </p:cNvPicPr>
          <p:nvPr/>
        </p:nvPicPr>
        <p:blipFill>
          <a:blip r:embed="rId3" cstate="print">
            <a:clrChange>
              <a:clrFrom>
                <a:srgbClr val="BDC6C6"/>
              </a:clrFrom>
              <a:clrTo>
                <a:srgbClr val="BDC6C6">
                  <a:alpha val="0"/>
                </a:srgbClr>
              </a:clrTo>
            </a:clrChange>
          </a:blip>
          <a:srcRect/>
          <a:stretch>
            <a:fillRect/>
          </a:stretch>
        </p:blipFill>
        <p:spPr bwMode="auto">
          <a:xfrm>
            <a:off x="5549900" y="2420938"/>
            <a:ext cx="2647950" cy="2209800"/>
          </a:xfrm>
          <a:prstGeom prst="rect">
            <a:avLst/>
          </a:prstGeom>
          <a:noFill/>
        </p:spPr>
      </p:pic>
      <p:pic>
        <p:nvPicPr>
          <p:cNvPr id="517125" name="Picture 5" descr="unlitObjects"/>
          <p:cNvPicPr>
            <a:picLocks noChangeAspect="1" noChangeArrowheads="1"/>
          </p:cNvPicPr>
          <p:nvPr/>
        </p:nvPicPr>
        <p:blipFill>
          <a:blip r:embed="rId4" cstate="print">
            <a:clrChange>
              <a:clrFrom>
                <a:srgbClr val="BDC6C6"/>
              </a:clrFrom>
              <a:clrTo>
                <a:srgbClr val="BDC6C6">
                  <a:alpha val="0"/>
                </a:srgbClr>
              </a:clrTo>
            </a:clrChange>
          </a:blip>
          <a:srcRect/>
          <a:stretch>
            <a:fillRect/>
          </a:stretch>
        </p:blipFill>
        <p:spPr bwMode="auto">
          <a:xfrm>
            <a:off x="6532563" y="3538538"/>
            <a:ext cx="2647950" cy="2209800"/>
          </a:xfrm>
          <a:prstGeom prst="rect">
            <a:avLst/>
          </a:prstGeom>
          <a:noFill/>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4" name="Rectangle 6"/>
          <p:cNvSpPr>
            <a:spLocks noGrp="1" noChangeArrowheads="1"/>
          </p:cNvSpPr>
          <p:nvPr>
            <p:ph type="title"/>
          </p:nvPr>
        </p:nvSpPr>
        <p:spPr/>
        <p:txBody>
          <a:bodyPr/>
          <a:lstStyle/>
          <a:p>
            <a:r>
              <a:rPr lang="en-US" altLang="ja-JP"/>
              <a:t>How OpenGL Simulates Lights</a:t>
            </a:r>
          </a:p>
        </p:txBody>
      </p:sp>
      <p:sp>
        <p:nvSpPr>
          <p:cNvPr id="519175" name="Rectangle 7"/>
          <p:cNvSpPr>
            <a:spLocks noGrp="1" noChangeArrowheads="1"/>
          </p:cNvSpPr>
          <p:nvPr>
            <p:ph type="body" idx="1"/>
          </p:nvPr>
        </p:nvSpPr>
        <p:spPr/>
        <p:txBody>
          <a:bodyPr/>
          <a:lstStyle/>
          <a:p>
            <a:r>
              <a:rPr lang="en-US" altLang="ja-JP"/>
              <a:t>Phong lighting model</a:t>
            </a:r>
          </a:p>
          <a:p>
            <a:pPr lvl="1"/>
            <a:r>
              <a:rPr lang="en-US" altLang="ja-JP"/>
              <a:t>Computed at vertices</a:t>
            </a:r>
          </a:p>
          <a:p>
            <a:r>
              <a:rPr lang="en-US" altLang="ja-JP"/>
              <a:t>Lighting contributors</a:t>
            </a:r>
          </a:p>
          <a:p>
            <a:pPr lvl="1"/>
            <a:r>
              <a:rPr lang="en-US" altLang="ja-JP"/>
              <a:t>Surface material properties</a:t>
            </a:r>
          </a:p>
          <a:p>
            <a:pPr lvl="1"/>
            <a:r>
              <a:rPr lang="en-US" altLang="ja-JP"/>
              <a:t>Light properties</a:t>
            </a:r>
          </a:p>
          <a:p>
            <a:pPr lvl="1"/>
            <a:r>
              <a:rPr lang="en-US" altLang="ja-JP"/>
              <a:t>Lighting model properties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46" name="Rectangle 30"/>
          <p:cNvSpPr>
            <a:spLocks noGrp="1" noChangeArrowheads="1"/>
          </p:cNvSpPr>
          <p:nvPr>
            <p:ph type="title"/>
          </p:nvPr>
        </p:nvSpPr>
        <p:spPr/>
        <p:txBody>
          <a:bodyPr/>
          <a:lstStyle/>
          <a:p>
            <a:r>
              <a:rPr lang="en-US" altLang="ja-JP"/>
              <a:t>Surface</a:t>
            </a:r>
            <a:br>
              <a:rPr lang="en-US" altLang="ja-JP"/>
            </a:br>
            <a:r>
              <a:rPr lang="en-US" altLang="ja-JP"/>
              <a:t>Normals</a:t>
            </a:r>
          </a:p>
        </p:txBody>
      </p:sp>
      <p:sp>
        <p:nvSpPr>
          <p:cNvPr id="521247" name="Rectangle 31"/>
          <p:cNvSpPr>
            <a:spLocks noGrp="1" noChangeArrowheads="1"/>
          </p:cNvSpPr>
          <p:nvPr>
            <p:ph type="body" idx="1"/>
          </p:nvPr>
        </p:nvSpPr>
        <p:spPr/>
        <p:txBody>
          <a:bodyPr/>
          <a:lstStyle/>
          <a:p>
            <a:r>
              <a:rPr lang="en-US" altLang="ja-JP" sz="2600"/>
              <a:t>Normals define how a surface reflects light</a:t>
            </a:r>
          </a:p>
          <a:p>
            <a:pPr algn="ctr">
              <a:buFont typeface="Wingdings" pitchFamily="2" charset="2"/>
              <a:buNone/>
            </a:pPr>
            <a:r>
              <a:rPr lang="en-US" altLang="ja-JP" sz="2600" b="1">
                <a:solidFill>
                  <a:schemeClr val="accent2"/>
                </a:solidFill>
                <a:latin typeface="Tahoma" pitchFamily="34" charset="0"/>
              </a:rPr>
              <a:t>glNormal3f( x, y, z )</a:t>
            </a:r>
          </a:p>
          <a:p>
            <a:pPr lvl="1"/>
            <a:r>
              <a:rPr lang="en-US" altLang="ja-JP"/>
              <a:t>Current normal is used to compute vertex</a:t>
            </a:r>
            <a:r>
              <a:rPr lang="en-US" altLang="ja-JP">
                <a:latin typeface="Arial"/>
              </a:rPr>
              <a:t>’</a:t>
            </a:r>
            <a:r>
              <a:rPr lang="en-US" altLang="ja-JP"/>
              <a:t>s color</a:t>
            </a:r>
          </a:p>
          <a:p>
            <a:pPr lvl="1"/>
            <a:r>
              <a:rPr lang="en-US" altLang="ja-JP"/>
              <a:t>Use </a:t>
            </a:r>
            <a:r>
              <a:rPr lang="en-US" altLang="ja-JP" i="1"/>
              <a:t>unit</a:t>
            </a:r>
            <a:r>
              <a:rPr lang="en-US" altLang="ja-JP"/>
              <a:t> normals for proper lighting</a:t>
            </a:r>
          </a:p>
          <a:p>
            <a:pPr lvl="2"/>
            <a:r>
              <a:rPr lang="en-US" altLang="ja-JP"/>
              <a:t>scaling affects a normal</a:t>
            </a:r>
            <a:r>
              <a:rPr lang="en-US" altLang="ja-JP">
                <a:latin typeface="Arial"/>
              </a:rPr>
              <a:t>’</a:t>
            </a:r>
            <a:r>
              <a:rPr lang="en-US" altLang="ja-JP"/>
              <a:t>s length</a:t>
            </a:r>
          </a:p>
          <a:p>
            <a:pPr lvl="2"/>
            <a:r>
              <a:rPr lang="en-US" altLang="ja-JP"/>
              <a:t> </a:t>
            </a:r>
            <a:r>
              <a:rPr lang="en-US" altLang="ja-JP" b="1">
                <a:latin typeface="Courier New" pitchFamily="49" charset="0"/>
              </a:rPr>
              <a:t>glEnable( </a:t>
            </a:r>
            <a:r>
              <a:rPr lang="en-US" altLang="ja-JP" b="1" i="1">
                <a:latin typeface="Courier New" pitchFamily="49" charset="0"/>
              </a:rPr>
              <a:t>GL_NORMALIZE</a:t>
            </a:r>
            <a:r>
              <a:rPr lang="en-US" altLang="ja-JP" b="1">
                <a:latin typeface="Courier New" pitchFamily="49" charset="0"/>
              </a:rPr>
              <a:t> )</a:t>
            </a:r>
            <a:r>
              <a:rPr lang="en-US" altLang="ja-JP"/>
              <a:t/>
            </a:r>
            <a:br>
              <a:rPr lang="en-US" altLang="ja-JP"/>
            </a:br>
            <a:r>
              <a:rPr lang="en-US" altLang="ja-JP"/>
              <a:t>		or</a:t>
            </a:r>
            <a:br>
              <a:rPr lang="en-US" altLang="ja-JP"/>
            </a:br>
            <a:r>
              <a:rPr lang="en-US" altLang="ja-JP" b="1">
                <a:latin typeface="Courier New" pitchFamily="49" charset="0"/>
              </a:rPr>
              <a:t>glEnable( </a:t>
            </a:r>
            <a:r>
              <a:rPr lang="en-US" altLang="ja-JP" b="1" i="1">
                <a:latin typeface="Courier New" pitchFamily="49" charset="0"/>
              </a:rPr>
              <a:t>GL_RESCALE_NORMAL</a:t>
            </a:r>
            <a:r>
              <a:rPr lang="en-US" altLang="ja-JP" b="1">
                <a:latin typeface="Courier New" pitchFamily="49" charset="0"/>
              </a:rPr>
              <a:t> )</a:t>
            </a:r>
          </a:p>
        </p:txBody>
      </p:sp>
      <p:pic>
        <p:nvPicPr>
          <p:cNvPr id="521220" name="Picture 4" descr="normal"/>
          <p:cNvPicPr>
            <a:picLocks noChangeAspect="1" noChangeArrowheads="1"/>
          </p:cNvPicPr>
          <p:nvPr/>
        </p:nvPicPr>
        <p:blipFill>
          <a:blip r:embed="rId3" cstate="print">
            <a:clrChange>
              <a:clrFrom>
                <a:srgbClr val="0026FF"/>
              </a:clrFrom>
              <a:clrTo>
                <a:srgbClr val="0026FF">
                  <a:alpha val="0"/>
                </a:srgbClr>
              </a:clrTo>
            </a:clrChange>
          </a:blip>
          <a:srcRect/>
          <a:stretch>
            <a:fillRect/>
          </a:stretch>
        </p:blipFill>
        <p:spPr bwMode="auto">
          <a:xfrm>
            <a:off x="6248400" y="3429000"/>
            <a:ext cx="2590800" cy="2219325"/>
          </a:xfrm>
          <a:prstGeom prst="rect">
            <a:avLst/>
          </a:prstGeom>
          <a:noFill/>
        </p:spPr>
      </p:pic>
      <p:grpSp>
        <p:nvGrpSpPr>
          <p:cNvPr id="521245" name="Group 29"/>
          <p:cNvGrpSpPr>
            <a:grpSpLocks/>
          </p:cNvGrpSpPr>
          <p:nvPr/>
        </p:nvGrpSpPr>
        <p:grpSpPr bwMode="auto">
          <a:xfrm>
            <a:off x="4857750" y="503238"/>
            <a:ext cx="3825875" cy="1106487"/>
            <a:chOff x="2477" y="316"/>
            <a:chExt cx="2410" cy="697"/>
          </a:xfrm>
        </p:grpSpPr>
        <p:sp>
          <p:nvSpPr>
            <p:cNvPr id="521222" name="Text Box 6"/>
            <p:cNvSpPr txBox="1">
              <a:spLocks noChangeArrowheads="1"/>
            </p:cNvSpPr>
            <p:nvPr/>
          </p:nvSpPr>
          <p:spPr bwMode="invGray">
            <a:xfrm>
              <a:off x="2477" y="608"/>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CPU</a:t>
              </a:r>
            </a:p>
          </p:txBody>
        </p:sp>
        <p:sp>
          <p:nvSpPr>
            <p:cNvPr id="521223" name="Text Box 7"/>
            <p:cNvSpPr txBox="1">
              <a:spLocks noChangeArrowheads="1"/>
            </p:cNvSpPr>
            <p:nvPr/>
          </p:nvSpPr>
          <p:spPr bwMode="invGray">
            <a:xfrm>
              <a:off x="2961" y="60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pitchFamily="34" charset="0"/>
                </a:rPr>
                <a:t>DL</a:t>
              </a:r>
            </a:p>
          </p:txBody>
        </p:sp>
        <p:sp>
          <p:nvSpPr>
            <p:cNvPr id="521224" name="Text Box 8"/>
            <p:cNvSpPr txBox="1">
              <a:spLocks noChangeArrowheads="1"/>
            </p:cNvSpPr>
            <p:nvPr/>
          </p:nvSpPr>
          <p:spPr bwMode="invGray">
            <a:xfrm>
              <a:off x="2918" y="363"/>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pitchFamily="34" charset="0"/>
                </a:rPr>
                <a:t>Poly.</a:t>
              </a:r>
            </a:p>
          </p:txBody>
        </p:sp>
        <p:sp>
          <p:nvSpPr>
            <p:cNvPr id="521225" name="Text Box 9"/>
            <p:cNvSpPr txBox="1">
              <a:spLocks noChangeArrowheads="1"/>
            </p:cNvSpPr>
            <p:nvPr/>
          </p:nvSpPr>
          <p:spPr bwMode="invGray">
            <a:xfrm>
              <a:off x="3316" y="316"/>
              <a:ext cx="365" cy="256"/>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solidFill>
                    <a:schemeClr val="bg1"/>
                  </a:solidFill>
                  <a:latin typeface="Arial" pitchFamily="34" charset="0"/>
                </a:rPr>
                <a:t>Per</a:t>
              </a:r>
            </a:p>
            <a:p>
              <a:pPr algn="ctr" eaLnBrk="0" hangingPunct="0"/>
              <a:r>
                <a:rPr kumimoji="0" lang="en-US" altLang="ja-JP" sz="1000" b="1">
                  <a:solidFill>
                    <a:schemeClr val="bg1"/>
                  </a:solidFill>
                  <a:latin typeface="Arial" pitchFamily="34" charset="0"/>
                </a:rPr>
                <a:t>Vertex</a:t>
              </a:r>
            </a:p>
          </p:txBody>
        </p:sp>
        <p:sp>
          <p:nvSpPr>
            <p:cNvPr id="521226" name="Text Box 10"/>
            <p:cNvSpPr txBox="1">
              <a:spLocks noChangeArrowheads="1"/>
            </p:cNvSpPr>
            <p:nvPr/>
          </p:nvSpPr>
          <p:spPr bwMode="invGray">
            <a:xfrm>
              <a:off x="3806" y="600"/>
              <a:ext cx="37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Raster</a:t>
              </a:r>
            </a:p>
          </p:txBody>
        </p:sp>
        <p:sp>
          <p:nvSpPr>
            <p:cNvPr id="521227" name="Text Box 11"/>
            <p:cNvSpPr txBox="1">
              <a:spLocks noChangeArrowheads="1"/>
            </p:cNvSpPr>
            <p:nvPr/>
          </p:nvSpPr>
          <p:spPr bwMode="invGray">
            <a:xfrm>
              <a:off x="4264" y="597"/>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Frag</a:t>
              </a:r>
            </a:p>
          </p:txBody>
        </p:sp>
        <p:sp>
          <p:nvSpPr>
            <p:cNvPr id="521228" name="Text Box 12"/>
            <p:cNvSpPr txBox="1">
              <a:spLocks noChangeArrowheads="1"/>
            </p:cNvSpPr>
            <p:nvPr/>
          </p:nvSpPr>
          <p:spPr bwMode="invGray">
            <a:xfrm>
              <a:off x="4658" y="597"/>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FB</a:t>
              </a:r>
            </a:p>
          </p:txBody>
        </p:sp>
        <p:sp>
          <p:nvSpPr>
            <p:cNvPr id="521229" name="Text Box 13"/>
            <p:cNvSpPr txBox="1">
              <a:spLocks noChangeArrowheads="1"/>
            </p:cNvSpPr>
            <p:nvPr/>
          </p:nvSpPr>
          <p:spPr bwMode="invGray">
            <a:xfrm>
              <a:off x="2923" y="853"/>
              <a:ext cx="307"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Pixel</a:t>
              </a:r>
            </a:p>
          </p:txBody>
        </p:sp>
        <p:sp>
          <p:nvSpPr>
            <p:cNvPr id="521230" name="Text Box 14"/>
            <p:cNvSpPr txBox="1">
              <a:spLocks noChangeArrowheads="1"/>
            </p:cNvSpPr>
            <p:nvPr/>
          </p:nvSpPr>
          <p:spPr bwMode="invGray">
            <a:xfrm>
              <a:off x="3316" y="708"/>
              <a:ext cx="41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pitchFamily="34" charset="0"/>
                </a:rPr>
                <a:t>Texture</a:t>
              </a:r>
            </a:p>
          </p:txBody>
        </p:sp>
        <p:cxnSp>
          <p:nvCxnSpPr>
            <p:cNvPr id="521231" name="AutoShape 15"/>
            <p:cNvCxnSpPr>
              <a:cxnSpLocks noChangeShapeType="1"/>
              <a:stCxn id="521222" idx="3"/>
              <a:endCxn id="521223" idx="1"/>
            </p:cNvCxnSpPr>
            <p:nvPr/>
          </p:nvCxnSpPr>
          <p:spPr bwMode="invGray">
            <a:xfrm>
              <a:off x="2743" y="688"/>
              <a:ext cx="237" cy="0"/>
            </a:xfrm>
            <a:prstGeom prst="straightConnector1">
              <a:avLst/>
            </a:prstGeom>
            <a:noFill/>
            <a:ln w="9525">
              <a:solidFill>
                <a:schemeClr val="tx1"/>
              </a:solidFill>
              <a:round/>
              <a:headEnd/>
              <a:tailEnd type="triangle" w="med" len="med"/>
            </a:ln>
            <a:effectLst/>
          </p:spPr>
        </p:cxnSp>
        <p:cxnSp>
          <p:nvCxnSpPr>
            <p:cNvPr id="521232" name="AutoShape 16"/>
            <p:cNvCxnSpPr>
              <a:cxnSpLocks noChangeShapeType="1"/>
              <a:stCxn id="521222" idx="3"/>
              <a:endCxn id="521224" idx="1"/>
            </p:cNvCxnSpPr>
            <p:nvPr/>
          </p:nvCxnSpPr>
          <p:spPr bwMode="invGray">
            <a:xfrm flipV="1">
              <a:off x="2743" y="443"/>
              <a:ext cx="201" cy="245"/>
            </a:xfrm>
            <a:prstGeom prst="bentConnector3">
              <a:avLst>
                <a:gd name="adj1" fmla="val 49796"/>
              </a:avLst>
            </a:prstGeom>
            <a:noFill/>
            <a:ln w="9525">
              <a:solidFill>
                <a:schemeClr val="tx1"/>
              </a:solidFill>
              <a:miter lim="800000"/>
              <a:headEnd/>
              <a:tailEnd type="triangle" w="med" len="med"/>
            </a:ln>
            <a:effectLst/>
          </p:spPr>
        </p:cxnSp>
        <p:cxnSp>
          <p:nvCxnSpPr>
            <p:cNvPr id="521233" name="AutoShape 17"/>
            <p:cNvCxnSpPr>
              <a:cxnSpLocks noChangeShapeType="1"/>
              <a:stCxn id="521222" idx="3"/>
              <a:endCxn id="521229" idx="1"/>
            </p:cNvCxnSpPr>
            <p:nvPr/>
          </p:nvCxnSpPr>
          <p:spPr bwMode="invGray">
            <a:xfrm>
              <a:off x="2743" y="688"/>
              <a:ext cx="206" cy="245"/>
            </a:xfrm>
            <a:prstGeom prst="bentConnector3">
              <a:avLst>
                <a:gd name="adj1" fmla="val 50000"/>
              </a:avLst>
            </a:prstGeom>
            <a:noFill/>
            <a:ln w="9525">
              <a:solidFill>
                <a:schemeClr val="tx1"/>
              </a:solidFill>
              <a:miter lim="800000"/>
              <a:headEnd/>
              <a:tailEnd type="triangle" w="med" len="med"/>
            </a:ln>
            <a:effectLst/>
          </p:spPr>
        </p:cxnSp>
        <p:cxnSp>
          <p:nvCxnSpPr>
            <p:cNvPr id="521234" name="AutoShape 18"/>
            <p:cNvCxnSpPr>
              <a:cxnSpLocks noChangeShapeType="1"/>
              <a:stCxn id="521222" idx="0"/>
              <a:endCxn id="521225" idx="0"/>
            </p:cNvCxnSpPr>
            <p:nvPr/>
          </p:nvCxnSpPr>
          <p:spPr bwMode="invGray">
            <a:xfrm rot="16200000">
              <a:off x="2919" y="42"/>
              <a:ext cx="283" cy="876"/>
            </a:xfrm>
            <a:prstGeom prst="bentConnector3">
              <a:avLst>
                <a:gd name="adj1" fmla="val 142106"/>
              </a:avLst>
            </a:prstGeom>
            <a:noFill/>
            <a:ln w="9525">
              <a:solidFill>
                <a:schemeClr val="tx1"/>
              </a:solidFill>
              <a:miter lim="800000"/>
              <a:headEnd/>
              <a:tailEnd type="triangle" w="med" len="med"/>
            </a:ln>
            <a:effectLst/>
          </p:spPr>
        </p:cxnSp>
        <p:cxnSp>
          <p:nvCxnSpPr>
            <p:cNvPr id="521235" name="AutoShape 19"/>
            <p:cNvCxnSpPr>
              <a:cxnSpLocks noChangeShapeType="1"/>
              <a:stCxn id="521223" idx="0"/>
              <a:endCxn id="521224" idx="2"/>
            </p:cNvCxnSpPr>
            <p:nvPr/>
          </p:nvCxnSpPr>
          <p:spPr bwMode="invGray">
            <a:xfrm flipH="1" flipV="1">
              <a:off x="3074" y="509"/>
              <a:ext cx="1" cy="112"/>
            </a:xfrm>
            <a:prstGeom prst="straightConnector1">
              <a:avLst/>
            </a:prstGeom>
            <a:noFill/>
            <a:ln w="9525">
              <a:solidFill>
                <a:schemeClr val="tx1"/>
              </a:solidFill>
              <a:round/>
              <a:headEnd/>
              <a:tailEnd type="triangle" w="med" len="med"/>
            </a:ln>
            <a:effectLst/>
          </p:spPr>
        </p:cxnSp>
        <p:cxnSp>
          <p:nvCxnSpPr>
            <p:cNvPr id="521236" name="AutoShape 20"/>
            <p:cNvCxnSpPr>
              <a:cxnSpLocks noChangeShapeType="1"/>
              <a:stCxn id="521223" idx="2"/>
              <a:endCxn id="521229" idx="0"/>
            </p:cNvCxnSpPr>
            <p:nvPr/>
          </p:nvCxnSpPr>
          <p:spPr bwMode="invGray">
            <a:xfrm>
              <a:off x="3075" y="754"/>
              <a:ext cx="1" cy="112"/>
            </a:xfrm>
            <a:prstGeom prst="straightConnector1">
              <a:avLst/>
            </a:prstGeom>
            <a:noFill/>
            <a:ln w="9525">
              <a:solidFill>
                <a:schemeClr val="tx1"/>
              </a:solidFill>
              <a:round/>
              <a:headEnd/>
              <a:tailEnd type="triangle" w="med" len="med"/>
            </a:ln>
            <a:effectLst/>
          </p:spPr>
        </p:cxnSp>
        <p:cxnSp>
          <p:nvCxnSpPr>
            <p:cNvPr id="521237" name="AutoShape 21"/>
            <p:cNvCxnSpPr>
              <a:cxnSpLocks noChangeShapeType="1"/>
              <a:stCxn id="521224" idx="3"/>
              <a:endCxn id="521225" idx="1"/>
            </p:cNvCxnSpPr>
            <p:nvPr/>
          </p:nvCxnSpPr>
          <p:spPr bwMode="invGray">
            <a:xfrm>
              <a:off x="3203" y="443"/>
              <a:ext cx="144" cy="1"/>
            </a:xfrm>
            <a:prstGeom prst="straightConnector1">
              <a:avLst/>
            </a:prstGeom>
            <a:noFill/>
            <a:ln w="9525">
              <a:solidFill>
                <a:schemeClr val="tx1"/>
              </a:solidFill>
              <a:round/>
              <a:headEnd/>
              <a:tailEnd type="triangle" w="med" len="med"/>
            </a:ln>
            <a:effectLst/>
          </p:spPr>
        </p:cxnSp>
        <p:cxnSp>
          <p:nvCxnSpPr>
            <p:cNvPr id="521238" name="AutoShape 22"/>
            <p:cNvCxnSpPr>
              <a:cxnSpLocks noChangeShapeType="1"/>
              <a:stCxn id="521229" idx="3"/>
              <a:endCxn id="521230" idx="1"/>
            </p:cNvCxnSpPr>
            <p:nvPr/>
          </p:nvCxnSpPr>
          <p:spPr bwMode="invGray">
            <a:xfrm flipV="1">
              <a:off x="3203" y="788"/>
              <a:ext cx="148" cy="145"/>
            </a:xfrm>
            <a:prstGeom prst="bentConnector3">
              <a:avLst>
                <a:gd name="adj1" fmla="val 50000"/>
              </a:avLst>
            </a:prstGeom>
            <a:noFill/>
            <a:ln w="9525">
              <a:solidFill>
                <a:schemeClr val="tx1"/>
              </a:solidFill>
              <a:miter lim="800000"/>
              <a:headEnd/>
              <a:tailEnd type="triangle" w="med" len="med"/>
            </a:ln>
            <a:effectLst/>
          </p:spPr>
        </p:cxnSp>
        <p:cxnSp>
          <p:nvCxnSpPr>
            <p:cNvPr id="521239" name="AutoShape 23"/>
            <p:cNvCxnSpPr>
              <a:cxnSpLocks noChangeShapeType="1"/>
              <a:stCxn id="521229" idx="3"/>
              <a:endCxn id="521226" idx="1"/>
            </p:cNvCxnSpPr>
            <p:nvPr/>
          </p:nvCxnSpPr>
          <p:spPr bwMode="invGray">
            <a:xfrm flipV="1">
              <a:off x="3203" y="679"/>
              <a:ext cx="635" cy="254"/>
            </a:xfrm>
            <a:prstGeom prst="bentConnector3">
              <a:avLst>
                <a:gd name="adj1" fmla="val 83681"/>
              </a:avLst>
            </a:prstGeom>
            <a:noFill/>
            <a:ln w="9525">
              <a:solidFill>
                <a:schemeClr val="tx1"/>
              </a:solidFill>
              <a:miter lim="800000"/>
              <a:headEnd/>
              <a:tailEnd type="triangle" w="med" len="med"/>
            </a:ln>
            <a:effectLst/>
          </p:spPr>
        </p:cxnSp>
        <p:cxnSp>
          <p:nvCxnSpPr>
            <p:cNvPr id="521240" name="AutoShape 24"/>
            <p:cNvCxnSpPr>
              <a:cxnSpLocks noChangeShapeType="1"/>
              <a:stCxn id="521227" idx="3"/>
              <a:endCxn id="521228" idx="1"/>
            </p:cNvCxnSpPr>
            <p:nvPr/>
          </p:nvCxnSpPr>
          <p:spPr bwMode="invGray">
            <a:xfrm>
              <a:off x="4534" y="677"/>
              <a:ext cx="143" cy="0"/>
            </a:xfrm>
            <a:prstGeom prst="straightConnector1">
              <a:avLst/>
            </a:prstGeom>
            <a:noFill/>
            <a:ln w="9525">
              <a:solidFill>
                <a:schemeClr val="tx1"/>
              </a:solidFill>
              <a:round/>
              <a:headEnd/>
              <a:tailEnd type="triangle" w="med" len="med"/>
            </a:ln>
            <a:effectLst/>
          </p:spPr>
        </p:cxnSp>
        <p:cxnSp>
          <p:nvCxnSpPr>
            <p:cNvPr id="521241" name="AutoShape 25"/>
            <p:cNvCxnSpPr>
              <a:cxnSpLocks noChangeShapeType="1"/>
              <a:stCxn id="521226" idx="3"/>
              <a:endCxn id="521227" idx="1"/>
            </p:cNvCxnSpPr>
            <p:nvPr/>
          </p:nvCxnSpPr>
          <p:spPr bwMode="invGray">
            <a:xfrm flipV="1">
              <a:off x="4144" y="677"/>
              <a:ext cx="145" cy="2"/>
            </a:xfrm>
            <a:prstGeom prst="straightConnector1">
              <a:avLst/>
            </a:prstGeom>
            <a:noFill/>
            <a:ln w="9525">
              <a:solidFill>
                <a:schemeClr val="tx1"/>
              </a:solidFill>
              <a:round/>
              <a:headEnd/>
              <a:tailEnd type="triangle" w="med" len="med"/>
            </a:ln>
            <a:effectLst/>
          </p:spPr>
        </p:cxnSp>
        <p:cxnSp>
          <p:nvCxnSpPr>
            <p:cNvPr id="521242" name="AutoShape 26"/>
            <p:cNvCxnSpPr>
              <a:cxnSpLocks noChangeShapeType="1"/>
              <a:stCxn id="521230" idx="3"/>
              <a:endCxn id="521226" idx="1"/>
            </p:cNvCxnSpPr>
            <p:nvPr/>
          </p:nvCxnSpPr>
          <p:spPr bwMode="invGray">
            <a:xfrm flipV="1">
              <a:off x="3690" y="679"/>
              <a:ext cx="148" cy="109"/>
            </a:xfrm>
            <a:prstGeom prst="bentConnector3">
              <a:avLst>
                <a:gd name="adj1" fmla="val 36514"/>
              </a:avLst>
            </a:prstGeom>
            <a:noFill/>
            <a:ln w="9525">
              <a:solidFill>
                <a:schemeClr val="tx1"/>
              </a:solidFill>
              <a:miter lim="800000"/>
              <a:headEnd/>
              <a:tailEnd type="triangle" w="med" len="med"/>
            </a:ln>
            <a:effectLst/>
          </p:spPr>
        </p:cxnSp>
        <p:cxnSp>
          <p:nvCxnSpPr>
            <p:cNvPr id="521243" name="AutoShape 27"/>
            <p:cNvCxnSpPr>
              <a:cxnSpLocks noChangeShapeType="1"/>
              <a:stCxn id="521225" idx="3"/>
              <a:endCxn id="521226" idx="1"/>
            </p:cNvCxnSpPr>
            <p:nvPr/>
          </p:nvCxnSpPr>
          <p:spPr bwMode="invGray">
            <a:xfrm>
              <a:off x="3650" y="444"/>
              <a:ext cx="188" cy="235"/>
            </a:xfrm>
            <a:prstGeom prst="bentConnector3">
              <a:avLst>
                <a:gd name="adj1" fmla="val 49778"/>
              </a:avLst>
            </a:prstGeom>
            <a:noFill/>
            <a:ln w="9525">
              <a:solidFill>
                <a:schemeClr val="tx1"/>
              </a:solidFill>
              <a:miter lim="800000"/>
              <a:headEnd/>
              <a:tailEnd type="triangle" w="med" len="med"/>
            </a:ln>
            <a:effectLst/>
          </p:spPr>
        </p:cxnSp>
        <p:cxnSp>
          <p:nvCxnSpPr>
            <p:cNvPr id="521244" name="AutoShape 28"/>
            <p:cNvCxnSpPr>
              <a:cxnSpLocks noChangeShapeType="1"/>
              <a:stCxn id="521228" idx="2"/>
              <a:endCxn id="521229" idx="2"/>
            </p:cNvCxnSpPr>
            <p:nvPr/>
          </p:nvCxnSpPr>
          <p:spPr bwMode="invGray">
            <a:xfrm rot="5400000">
              <a:off x="3797" y="22"/>
              <a:ext cx="256" cy="1697"/>
            </a:xfrm>
            <a:prstGeom prst="bentConnector3">
              <a:avLst>
                <a:gd name="adj1" fmla="val 127505"/>
              </a:avLst>
            </a:prstGeom>
            <a:noFill/>
            <a:ln w="9525">
              <a:solidFill>
                <a:schemeClr val="tx1"/>
              </a:solidFill>
              <a:miter lim="800000"/>
              <a:headEnd/>
              <a:tailEnd type="triangle" w="med" len="med"/>
            </a:ln>
            <a:effectLst/>
          </p:spPr>
        </p:cxn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p:txBody>
          <a:bodyPr/>
          <a:lstStyle/>
          <a:p>
            <a:r>
              <a:rPr lang="en-US" altLang="ja-JP"/>
              <a:t>Normal for Triangle</a:t>
            </a:r>
          </a:p>
        </p:txBody>
      </p:sp>
      <p:sp>
        <p:nvSpPr>
          <p:cNvPr id="842755" name="Freeform 3"/>
          <p:cNvSpPr>
            <a:spLocks/>
          </p:cNvSpPr>
          <p:nvPr/>
        </p:nvSpPr>
        <p:spPr bwMode="auto">
          <a:xfrm>
            <a:off x="5748338" y="2940050"/>
            <a:ext cx="1828800" cy="1219200"/>
          </a:xfrm>
          <a:custGeom>
            <a:avLst/>
            <a:gdLst/>
            <a:ahLst/>
            <a:cxnLst>
              <a:cxn ang="0">
                <a:pos x="0" y="768"/>
              </a:cxn>
              <a:cxn ang="0">
                <a:pos x="960" y="0"/>
              </a:cxn>
              <a:cxn ang="0">
                <a:pos x="1152" y="528"/>
              </a:cxn>
              <a:cxn ang="0">
                <a:pos x="0" y="768"/>
              </a:cxn>
            </a:cxnLst>
            <a:rect l="0" t="0" r="r" b="b"/>
            <a:pathLst>
              <a:path w="1152" h="768">
                <a:moveTo>
                  <a:pt x="0" y="768"/>
                </a:moveTo>
                <a:lnTo>
                  <a:pt x="960" y="0"/>
                </a:lnTo>
                <a:lnTo>
                  <a:pt x="1152" y="528"/>
                </a:lnTo>
                <a:lnTo>
                  <a:pt x="0" y="768"/>
                </a:lnTo>
                <a:close/>
              </a:path>
            </a:pathLst>
          </a:custGeom>
          <a:solidFill>
            <a:schemeClr val="accent1"/>
          </a:solidFill>
          <a:ln w="12700" cap="flat" cmpd="sng">
            <a:solidFill>
              <a:schemeClr val="tx1"/>
            </a:solidFill>
            <a:prstDash val="solid"/>
            <a:round/>
            <a:headEnd type="none" w="sm" len="sm"/>
            <a:tailEnd type="none" w="sm" len="sm"/>
          </a:ln>
          <a:effectLst/>
        </p:spPr>
        <p:txBody>
          <a:bodyPr anchor="ctr" anchorCtr="1"/>
          <a:lstStyle/>
          <a:p>
            <a:endParaRPr lang="en-US"/>
          </a:p>
        </p:txBody>
      </p:sp>
      <p:sp>
        <p:nvSpPr>
          <p:cNvPr id="842756" name="Text Box 4"/>
          <p:cNvSpPr txBox="1">
            <a:spLocks noChangeArrowheads="1"/>
          </p:cNvSpPr>
          <p:nvPr/>
        </p:nvSpPr>
        <p:spPr bwMode="auto">
          <a:xfrm>
            <a:off x="5445125" y="4124325"/>
            <a:ext cx="455613"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b="1">
                <a:latin typeface="Times New Roman" pitchFamily="18" charset="0"/>
              </a:rPr>
              <a:t>p</a:t>
            </a:r>
            <a:r>
              <a:rPr kumimoji="0" lang="en-US" altLang="ja-JP" sz="2400" baseline="-25000">
                <a:latin typeface="Times New Roman" pitchFamily="18" charset="0"/>
              </a:rPr>
              <a:t>0</a:t>
            </a:r>
          </a:p>
        </p:txBody>
      </p:sp>
      <p:sp>
        <p:nvSpPr>
          <p:cNvPr id="842757" name="Text Box 5"/>
          <p:cNvSpPr txBox="1">
            <a:spLocks noChangeArrowheads="1"/>
          </p:cNvSpPr>
          <p:nvPr>
            <p:ph type="body" idx="1"/>
          </p:nvPr>
        </p:nvSpPr>
        <p:spPr>
          <a:xfrm>
            <a:off x="7702550" y="3670300"/>
            <a:ext cx="469900" cy="481013"/>
          </a:xfrm>
          <a:noFill/>
          <a:ln/>
        </p:spPr>
        <p:txBody>
          <a:bodyPr lIns="92075" tIns="46038" rIns="92075" bIns="46038"/>
          <a:lstStyle/>
          <a:p>
            <a:pPr>
              <a:spcBef>
                <a:spcPct val="0"/>
              </a:spcBef>
              <a:buClr>
                <a:schemeClr val="bg1"/>
              </a:buClr>
              <a:buFontTx/>
              <a:buNone/>
            </a:pPr>
            <a:r>
              <a:rPr lang="en-US" altLang="ja-JP" sz="2300" b="1">
                <a:latin typeface="Times New Roman" pitchFamily="18" charset="0"/>
              </a:rPr>
              <a:t>p</a:t>
            </a:r>
            <a:r>
              <a:rPr lang="en-US" altLang="ja-JP" sz="2300" baseline="-25000">
                <a:latin typeface="Times New Roman" pitchFamily="18" charset="0"/>
              </a:rPr>
              <a:t>1</a:t>
            </a:r>
          </a:p>
        </p:txBody>
      </p:sp>
      <p:sp>
        <p:nvSpPr>
          <p:cNvPr id="842758" name="Text Box 6"/>
          <p:cNvSpPr txBox="1">
            <a:spLocks noChangeArrowheads="1"/>
          </p:cNvSpPr>
          <p:nvPr/>
        </p:nvSpPr>
        <p:spPr bwMode="auto">
          <a:xfrm>
            <a:off x="7119938" y="2406650"/>
            <a:ext cx="457200" cy="533400"/>
          </a:xfrm>
          <a:prstGeom prst="rect">
            <a:avLst/>
          </a:prstGeom>
          <a:noFill/>
          <a:ln w="12700">
            <a:noFill/>
            <a:miter lim="800000"/>
            <a:headEnd type="none" w="sm" len="sm"/>
            <a:tailEnd type="none" w="sm" len="sm"/>
          </a:ln>
          <a:effectLst/>
        </p:spPr>
        <p:txBody>
          <a:bodyPr lIns="92075" tIns="46038" rIns="92075" bIns="46038"/>
          <a:lstStyle/>
          <a:p>
            <a:pPr marL="190500" indent="-190500" eaLnBrk="0" hangingPunct="0"/>
            <a:r>
              <a:rPr kumimoji="0" lang="en-US" altLang="ja-JP" sz="2400" b="1">
                <a:latin typeface="Times New Roman" pitchFamily="18" charset="0"/>
              </a:rPr>
              <a:t>p</a:t>
            </a:r>
            <a:r>
              <a:rPr kumimoji="0" lang="en-US" altLang="ja-JP" sz="2400" baseline="-25000">
                <a:latin typeface="Times New Roman" pitchFamily="18" charset="0"/>
              </a:rPr>
              <a:t>2</a:t>
            </a:r>
          </a:p>
        </p:txBody>
      </p:sp>
      <p:sp>
        <p:nvSpPr>
          <p:cNvPr id="842759" name="Line 7"/>
          <p:cNvSpPr>
            <a:spLocks noChangeShapeType="1"/>
          </p:cNvSpPr>
          <p:nvPr/>
        </p:nvSpPr>
        <p:spPr bwMode="auto">
          <a:xfrm flipV="1">
            <a:off x="6815138" y="2254250"/>
            <a:ext cx="0" cy="1447800"/>
          </a:xfrm>
          <a:prstGeom prst="line">
            <a:avLst/>
          </a:prstGeom>
          <a:noFill/>
          <a:ln w="38100">
            <a:solidFill>
              <a:schemeClr val="tx1"/>
            </a:solidFill>
            <a:round/>
            <a:headEnd type="none" w="sm" len="sm"/>
            <a:tailEnd type="triangle" w="med" len="med"/>
          </a:ln>
          <a:effectLst/>
        </p:spPr>
        <p:txBody>
          <a:bodyPr anchor="ctr" anchorCtr="1"/>
          <a:lstStyle/>
          <a:p>
            <a:endParaRPr lang="en-US"/>
          </a:p>
        </p:txBody>
      </p:sp>
      <p:sp>
        <p:nvSpPr>
          <p:cNvPr id="842760" name="Text Box 8"/>
          <p:cNvSpPr txBox="1">
            <a:spLocks noChangeArrowheads="1"/>
          </p:cNvSpPr>
          <p:nvPr/>
        </p:nvSpPr>
        <p:spPr bwMode="auto">
          <a:xfrm>
            <a:off x="6434138" y="2025650"/>
            <a:ext cx="354012"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b="1">
                <a:latin typeface="Times New Roman" pitchFamily="18" charset="0"/>
              </a:rPr>
              <a:t>n</a:t>
            </a:r>
          </a:p>
        </p:txBody>
      </p:sp>
      <p:sp>
        <p:nvSpPr>
          <p:cNvPr id="842761" name="Text Box 9"/>
          <p:cNvSpPr txBox="1">
            <a:spLocks noChangeArrowheads="1"/>
          </p:cNvSpPr>
          <p:nvPr/>
        </p:nvSpPr>
        <p:spPr bwMode="auto">
          <a:xfrm>
            <a:off x="765175" y="2286000"/>
            <a:ext cx="3086100"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a:latin typeface="Arial" pitchFamily="34" charset="0"/>
              </a:rPr>
              <a:t>plane</a:t>
            </a:r>
            <a:r>
              <a:rPr kumimoji="0" lang="en-US" altLang="ja-JP" sz="2400">
                <a:latin typeface="Times New Roman" pitchFamily="18" charset="0"/>
              </a:rPr>
              <a:t>     </a:t>
            </a:r>
            <a:r>
              <a:rPr kumimoji="0" lang="en-US" altLang="ja-JP" sz="2400" b="1">
                <a:latin typeface="Times New Roman" pitchFamily="18" charset="0"/>
              </a:rPr>
              <a:t>n</a:t>
            </a:r>
            <a:r>
              <a:rPr kumimoji="0" lang="en-US" altLang="ja-JP" sz="2400">
                <a:latin typeface="Times New Roman" pitchFamily="18" charset="0"/>
              </a:rPr>
              <a:t> </a:t>
            </a:r>
            <a:r>
              <a:rPr kumimoji="0" lang="en-US" altLang="ja-JP" sz="2400">
                <a:latin typeface="Times New Roman" pitchFamily="18" charset="0"/>
                <a:cs typeface="Times New Roman" pitchFamily="18" charset="0"/>
              </a:rPr>
              <a:t>·</a:t>
            </a:r>
            <a:r>
              <a:rPr kumimoji="0" lang="en-US" altLang="ja-JP" sz="2400">
                <a:latin typeface="Times New Roman" pitchFamily="18" charset="0"/>
              </a:rPr>
              <a:t>(</a:t>
            </a:r>
            <a:r>
              <a:rPr kumimoji="0" lang="en-US" altLang="ja-JP" sz="2400" b="1">
                <a:latin typeface="Times New Roman" pitchFamily="18" charset="0"/>
              </a:rPr>
              <a:t>p</a:t>
            </a:r>
            <a:r>
              <a:rPr kumimoji="0" lang="en-US" altLang="ja-JP" sz="2400">
                <a:latin typeface="Times New Roman" pitchFamily="18" charset="0"/>
              </a:rPr>
              <a:t> - </a:t>
            </a:r>
            <a:r>
              <a:rPr kumimoji="0" lang="en-US" altLang="ja-JP" sz="2400" b="1">
                <a:latin typeface="Times New Roman" pitchFamily="18" charset="0"/>
              </a:rPr>
              <a:t>p</a:t>
            </a:r>
            <a:r>
              <a:rPr kumimoji="0" lang="en-US" altLang="ja-JP" sz="2400" baseline="-25000">
                <a:latin typeface="Times New Roman" pitchFamily="18" charset="0"/>
              </a:rPr>
              <a:t>0</a:t>
            </a:r>
            <a:r>
              <a:rPr kumimoji="0" lang="en-US" altLang="ja-JP" sz="2400">
                <a:latin typeface="Times New Roman" pitchFamily="18" charset="0"/>
              </a:rPr>
              <a:t> ) = 0</a:t>
            </a:r>
          </a:p>
        </p:txBody>
      </p:sp>
      <p:sp>
        <p:nvSpPr>
          <p:cNvPr id="842762" name="Text Box 10"/>
          <p:cNvSpPr txBox="1">
            <a:spLocks noChangeArrowheads="1"/>
          </p:cNvSpPr>
          <p:nvPr/>
        </p:nvSpPr>
        <p:spPr bwMode="auto">
          <a:xfrm>
            <a:off x="0" y="3048000"/>
            <a:ext cx="4724400" cy="822325"/>
          </a:xfrm>
          <a:prstGeom prst="rect">
            <a:avLst/>
          </a:prstGeom>
          <a:noFill/>
          <a:ln w="12700">
            <a:noFill/>
            <a:miter lim="800000"/>
            <a:headEnd type="none" w="sm" len="sm"/>
            <a:tailEnd type="none" w="sm" len="sm"/>
          </a:ln>
          <a:effectLst/>
        </p:spPr>
        <p:txBody>
          <a:bodyPr anchorCtr="1">
            <a:spAutoFit/>
          </a:bodyPr>
          <a:lstStyle/>
          <a:p>
            <a:pPr eaLnBrk="0" hangingPunct="0"/>
            <a:r>
              <a:rPr kumimoji="0" lang="en-US" altLang="ja-JP" sz="2400" b="1">
                <a:latin typeface="Times New Roman" pitchFamily="18" charset="0"/>
              </a:rPr>
              <a:t>n</a:t>
            </a:r>
            <a:r>
              <a:rPr kumimoji="0" lang="en-US" altLang="ja-JP" sz="2400">
                <a:latin typeface="Times New Roman" pitchFamily="18" charset="0"/>
              </a:rPr>
              <a:t> = (</a:t>
            </a:r>
            <a:r>
              <a:rPr kumimoji="0" lang="en-US" altLang="ja-JP" sz="2400" b="1">
                <a:latin typeface="Times New Roman" pitchFamily="18" charset="0"/>
              </a:rPr>
              <a:t>p</a:t>
            </a:r>
            <a:r>
              <a:rPr kumimoji="0" lang="en-US" altLang="ja-JP" sz="2400" baseline="-25000">
                <a:latin typeface="Times New Roman" pitchFamily="18" charset="0"/>
              </a:rPr>
              <a:t>2 </a:t>
            </a:r>
            <a:r>
              <a:rPr kumimoji="0" lang="en-US" altLang="ja-JP" sz="2400">
                <a:latin typeface="Times New Roman" pitchFamily="18" charset="0"/>
              </a:rPr>
              <a:t>- </a:t>
            </a:r>
            <a:r>
              <a:rPr kumimoji="0" lang="en-US" altLang="ja-JP" sz="2400" b="1">
                <a:latin typeface="Times New Roman" pitchFamily="18" charset="0"/>
              </a:rPr>
              <a:t>p</a:t>
            </a:r>
            <a:r>
              <a:rPr kumimoji="0" lang="en-US" altLang="ja-JP" sz="2400" baseline="-25000">
                <a:latin typeface="Times New Roman" pitchFamily="18" charset="0"/>
              </a:rPr>
              <a:t>0 </a:t>
            </a:r>
            <a:r>
              <a:rPr kumimoji="0" lang="en-US" altLang="ja-JP" sz="2400">
                <a:latin typeface="Times New Roman" pitchFamily="18" charset="0"/>
              </a:rPr>
              <a:t>) </a:t>
            </a:r>
            <a:r>
              <a:rPr kumimoji="0" lang="en-US" altLang="ja-JP" sz="2400">
                <a:latin typeface="Times New Roman" pitchFamily="18" charset="0"/>
                <a:cs typeface="Times New Roman" pitchFamily="18" charset="0"/>
              </a:rPr>
              <a:t>×</a:t>
            </a:r>
            <a:r>
              <a:rPr kumimoji="0" lang="en-US" altLang="ja-JP" sz="2400">
                <a:latin typeface="Times New Roman" pitchFamily="18" charset="0"/>
              </a:rPr>
              <a:t>(</a:t>
            </a:r>
            <a:r>
              <a:rPr kumimoji="0" lang="en-US" altLang="ja-JP" sz="2400" b="1">
                <a:latin typeface="Times New Roman" pitchFamily="18" charset="0"/>
              </a:rPr>
              <a:t>p</a:t>
            </a:r>
            <a:r>
              <a:rPr kumimoji="0" lang="en-US" altLang="ja-JP" sz="2400" baseline="-25000">
                <a:latin typeface="Times New Roman" pitchFamily="18" charset="0"/>
              </a:rPr>
              <a:t>1 </a:t>
            </a:r>
            <a:r>
              <a:rPr kumimoji="0" lang="en-US" altLang="ja-JP" sz="2400">
                <a:latin typeface="Times New Roman" pitchFamily="18" charset="0"/>
              </a:rPr>
              <a:t>- </a:t>
            </a:r>
            <a:r>
              <a:rPr kumimoji="0" lang="en-US" altLang="ja-JP" sz="2400" b="1">
                <a:latin typeface="Times New Roman" pitchFamily="18" charset="0"/>
              </a:rPr>
              <a:t>p</a:t>
            </a:r>
            <a:r>
              <a:rPr kumimoji="0" lang="en-US" altLang="ja-JP" sz="2400" baseline="-25000">
                <a:latin typeface="Times New Roman" pitchFamily="18" charset="0"/>
              </a:rPr>
              <a:t>0 </a:t>
            </a:r>
            <a:r>
              <a:rPr kumimoji="0" lang="en-US" altLang="ja-JP" sz="2400">
                <a:latin typeface="Times New Roman" pitchFamily="18" charset="0"/>
              </a:rPr>
              <a:t>) </a:t>
            </a:r>
          </a:p>
          <a:p>
            <a:pPr eaLnBrk="0" hangingPunct="0"/>
            <a:endParaRPr kumimoji="0" lang="en-US" altLang="ja-JP" sz="2400">
              <a:latin typeface="Times New Roman" pitchFamily="18" charset="0"/>
            </a:endParaRPr>
          </a:p>
        </p:txBody>
      </p:sp>
      <p:sp>
        <p:nvSpPr>
          <p:cNvPr id="842763" name="Text Box 11"/>
          <p:cNvSpPr txBox="1">
            <a:spLocks noChangeArrowheads="1"/>
          </p:cNvSpPr>
          <p:nvPr/>
        </p:nvSpPr>
        <p:spPr bwMode="auto">
          <a:xfrm>
            <a:off x="708025" y="3962400"/>
            <a:ext cx="3070225"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a:latin typeface="Arial" pitchFamily="34" charset="0"/>
              </a:rPr>
              <a:t>normalize</a:t>
            </a:r>
            <a:r>
              <a:rPr kumimoji="0" lang="en-US" altLang="ja-JP" sz="2400">
                <a:latin typeface="Times New Roman" pitchFamily="18" charset="0"/>
              </a:rPr>
              <a:t> </a:t>
            </a:r>
            <a:r>
              <a:rPr kumimoji="0" lang="en-US" altLang="ja-JP" sz="2400" b="1">
                <a:latin typeface="Times New Roman" pitchFamily="18" charset="0"/>
              </a:rPr>
              <a:t>n   </a:t>
            </a:r>
            <a:r>
              <a:rPr kumimoji="0" lang="en-US" altLang="ja-JP" sz="2400" b="1">
                <a:latin typeface="Times New Roman" pitchFamily="18" charset="0"/>
                <a:sym typeface="Symbol" pitchFamily="18" charset="2"/>
              </a:rPr>
              <a:t></a:t>
            </a:r>
            <a:r>
              <a:rPr kumimoji="0" lang="en-US" altLang="ja-JP" sz="2400" b="1">
                <a:latin typeface="Times New Roman" pitchFamily="18" charset="0"/>
              </a:rPr>
              <a:t>  n/ |n|</a:t>
            </a:r>
          </a:p>
        </p:txBody>
      </p:sp>
      <p:sp>
        <p:nvSpPr>
          <p:cNvPr id="842764" name="Text Box 12"/>
          <p:cNvSpPr txBox="1">
            <a:spLocks noChangeArrowheads="1"/>
          </p:cNvSpPr>
          <p:nvPr/>
        </p:nvSpPr>
        <p:spPr bwMode="auto">
          <a:xfrm>
            <a:off x="6815138" y="3473450"/>
            <a:ext cx="354012"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b="1">
                <a:latin typeface="Times New Roman" pitchFamily="18" charset="0"/>
              </a:rPr>
              <a:t>p</a:t>
            </a:r>
          </a:p>
        </p:txBody>
      </p:sp>
      <p:sp>
        <p:nvSpPr>
          <p:cNvPr id="842765" name="Text Box 13"/>
          <p:cNvSpPr txBox="1">
            <a:spLocks noChangeArrowheads="1"/>
          </p:cNvSpPr>
          <p:nvPr/>
        </p:nvSpPr>
        <p:spPr bwMode="auto">
          <a:xfrm>
            <a:off x="573088" y="4953000"/>
            <a:ext cx="6270625" cy="457200"/>
          </a:xfrm>
          <a:prstGeom prst="rect">
            <a:avLst/>
          </a:prstGeom>
          <a:noFill/>
          <a:ln w="12700">
            <a:noFill/>
            <a:miter lim="800000"/>
            <a:headEnd type="none" w="sm" len="sm"/>
            <a:tailEnd type="none" w="sm" len="sm"/>
          </a:ln>
          <a:effectLst/>
        </p:spPr>
        <p:txBody>
          <a:bodyPr wrap="none" anchorCtr="1">
            <a:spAutoFit/>
          </a:bodyPr>
          <a:lstStyle/>
          <a:p>
            <a:pPr eaLnBrk="0" hangingPunct="0"/>
            <a:r>
              <a:rPr kumimoji="0" lang="en-US" altLang="ja-JP" sz="2400">
                <a:latin typeface="Times New Roman" pitchFamily="18" charset="0"/>
              </a:rPr>
              <a:t>Note that right-hand rule determines outward face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en-US" altLang="ja-JP"/>
              <a:t>Material Properties</a:t>
            </a:r>
          </a:p>
        </p:txBody>
      </p:sp>
      <p:sp>
        <p:nvSpPr>
          <p:cNvPr id="731139" name="Rectangle 3"/>
          <p:cNvSpPr>
            <a:spLocks noGrp="1" noChangeArrowheads="1"/>
          </p:cNvSpPr>
          <p:nvPr>
            <p:ph type="body" idx="1"/>
          </p:nvPr>
        </p:nvSpPr>
        <p:spPr/>
        <p:txBody>
          <a:bodyPr/>
          <a:lstStyle/>
          <a:p>
            <a:r>
              <a:rPr lang="en-US" altLang="ja-JP" sz="2400"/>
              <a:t>Define the surface properties of a primitive</a:t>
            </a:r>
          </a:p>
          <a:p>
            <a:r>
              <a:rPr lang="en-US" altLang="ja-JP" sz="2400" b="1">
                <a:solidFill>
                  <a:schemeClr val="accent2"/>
                </a:solidFill>
                <a:latin typeface="Courier New" pitchFamily="49" charset="0"/>
              </a:rPr>
              <a:t>glMaterialfv( </a:t>
            </a:r>
            <a:r>
              <a:rPr lang="en-US" altLang="ja-JP" sz="2400" b="1" i="1">
                <a:solidFill>
                  <a:schemeClr val="accent2"/>
                </a:solidFill>
                <a:latin typeface="Courier New" pitchFamily="49" charset="0"/>
              </a:rPr>
              <a:t>face</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property</a:t>
            </a:r>
            <a:r>
              <a:rPr lang="en-US" altLang="ja-JP" sz="2400" b="1">
                <a:solidFill>
                  <a:schemeClr val="accent2"/>
                </a:solidFill>
                <a:latin typeface="Courier New" pitchFamily="49" charset="0"/>
              </a:rPr>
              <a:t>, </a:t>
            </a:r>
            <a:r>
              <a:rPr lang="en-US" altLang="ja-JP" sz="2400" b="1" i="1">
                <a:solidFill>
                  <a:schemeClr val="accent2"/>
                </a:solidFill>
                <a:latin typeface="Courier New" pitchFamily="49" charset="0"/>
              </a:rPr>
              <a:t>value</a:t>
            </a:r>
            <a:r>
              <a:rPr lang="en-US" altLang="ja-JP" sz="2400" b="1">
                <a:solidFill>
                  <a:schemeClr val="accent2"/>
                </a:solidFill>
                <a:latin typeface="Courier New" pitchFamily="49" charset="0"/>
              </a:rPr>
              <a:t> );</a:t>
            </a:r>
          </a:p>
          <a:p>
            <a:endParaRPr lang="en-US" altLang="ja-JP" sz="2400" b="1">
              <a:solidFill>
                <a:schemeClr val="accent2"/>
              </a:solidFill>
              <a:latin typeface="Courier New" pitchFamily="49" charset="0"/>
            </a:endParaRPr>
          </a:p>
          <a:p>
            <a:endParaRPr lang="en-US" altLang="ja-JP"/>
          </a:p>
          <a:p>
            <a:endParaRPr lang="en-US" altLang="ja-JP"/>
          </a:p>
          <a:p>
            <a:endParaRPr lang="en-US" altLang="ja-JP"/>
          </a:p>
          <a:p>
            <a:endParaRPr lang="en-US" altLang="ja-JP"/>
          </a:p>
          <a:p>
            <a:pPr lvl="1"/>
            <a:r>
              <a:rPr lang="en-US" altLang="ja-JP"/>
              <a:t>separate materials for front and back</a:t>
            </a:r>
          </a:p>
        </p:txBody>
      </p:sp>
      <p:grpSp>
        <p:nvGrpSpPr>
          <p:cNvPr id="731140" name="Group 4"/>
          <p:cNvGrpSpPr>
            <a:grpSpLocks/>
          </p:cNvGrpSpPr>
          <p:nvPr/>
        </p:nvGrpSpPr>
        <p:grpSpPr bwMode="auto">
          <a:xfrm>
            <a:off x="1636713" y="2781300"/>
            <a:ext cx="5499100" cy="2417763"/>
            <a:chOff x="1031" y="1933"/>
            <a:chExt cx="3464" cy="1523"/>
          </a:xfrm>
        </p:grpSpPr>
        <p:sp>
          <p:nvSpPr>
            <p:cNvPr id="731141" name="Rectangle 5"/>
            <p:cNvSpPr>
              <a:spLocks noChangeArrowheads="1"/>
            </p:cNvSpPr>
            <p:nvPr/>
          </p:nvSpPr>
          <p:spPr bwMode="auto">
            <a:xfrm>
              <a:off x="1031" y="1933"/>
              <a:ext cx="3459" cy="1518"/>
            </a:xfrm>
            <a:prstGeom prst="rect">
              <a:avLst/>
            </a:prstGeom>
            <a:noFill/>
            <a:ln w="28575">
              <a:solidFill>
                <a:schemeClr val="accent2"/>
              </a:solidFill>
              <a:miter lim="800000"/>
              <a:headEnd/>
              <a:tailEnd/>
            </a:ln>
          </p:spPr>
          <p:txBody>
            <a:bodyPr/>
            <a:lstStyle/>
            <a:p>
              <a:endParaRPr lang="en-US"/>
            </a:p>
          </p:txBody>
        </p:sp>
        <p:sp>
          <p:nvSpPr>
            <p:cNvPr id="731142" name="Line 6"/>
            <p:cNvSpPr>
              <a:spLocks noChangeShapeType="1"/>
            </p:cNvSpPr>
            <p:nvPr/>
          </p:nvSpPr>
          <p:spPr bwMode="auto">
            <a:xfrm>
              <a:off x="1031" y="1933"/>
              <a:ext cx="3459" cy="1"/>
            </a:xfrm>
            <a:prstGeom prst="line">
              <a:avLst/>
            </a:prstGeom>
            <a:noFill/>
            <a:ln w="0">
              <a:solidFill>
                <a:schemeClr val="accent2"/>
              </a:solidFill>
              <a:round/>
              <a:headEnd/>
              <a:tailEnd/>
            </a:ln>
          </p:spPr>
          <p:txBody>
            <a:bodyPr/>
            <a:lstStyle/>
            <a:p>
              <a:endParaRPr lang="en-US"/>
            </a:p>
          </p:txBody>
        </p:sp>
        <p:sp>
          <p:nvSpPr>
            <p:cNvPr id="731143" name="Rectangle 7"/>
            <p:cNvSpPr>
              <a:spLocks noChangeArrowheads="1"/>
            </p:cNvSpPr>
            <p:nvPr/>
          </p:nvSpPr>
          <p:spPr bwMode="auto">
            <a:xfrm>
              <a:off x="1031" y="1933"/>
              <a:ext cx="3459" cy="5"/>
            </a:xfrm>
            <a:prstGeom prst="rect">
              <a:avLst/>
            </a:prstGeom>
            <a:solidFill>
              <a:srgbClr val="C0C0C0"/>
            </a:solidFill>
            <a:ln w="9525">
              <a:solidFill>
                <a:schemeClr val="accent2"/>
              </a:solidFill>
              <a:miter lim="800000"/>
              <a:headEnd/>
              <a:tailEnd/>
            </a:ln>
          </p:spPr>
          <p:txBody>
            <a:bodyPr/>
            <a:lstStyle/>
            <a:p>
              <a:endParaRPr lang="en-US"/>
            </a:p>
          </p:txBody>
        </p:sp>
        <p:sp>
          <p:nvSpPr>
            <p:cNvPr id="731144" name="Line 8"/>
            <p:cNvSpPr>
              <a:spLocks noChangeShapeType="1"/>
            </p:cNvSpPr>
            <p:nvPr/>
          </p:nvSpPr>
          <p:spPr bwMode="auto">
            <a:xfrm>
              <a:off x="1031" y="1933"/>
              <a:ext cx="1" cy="1518"/>
            </a:xfrm>
            <a:prstGeom prst="line">
              <a:avLst/>
            </a:prstGeom>
            <a:noFill/>
            <a:ln w="0">
              <a:solidFill>
                <a:schemeClr val="accent2"/>
              </a:solidFill>
              <a:round/>
              <a:headEnd/>
              <a:tailEnd/>
            </a:ln>
          </p:spPr>
          <p:txBody>
            <a:bodyPr/>
            <a:lstStyle/>
            <a:p>
              <a:endParaRPr lang="en-US"/>
            </a:p>
          </p:txBody>
        </p:sp>
        <p:sp>
          <p:nvSpPr>
            <p:cNvPr id="731145" name="Rectangle 9"/>
            <p:cNvSpPr>
              <a:spLocks noChangeArrowheads="1"/>
            </p:cNvSpPr>
            <p:nvPr/>
          </p:nvSpPr>
          <p:spPr bwMode="auto">
            <a:xfrm>
              <a:off x="1031" y="1933"/>
              <a:ext cx="5" cy="1518"/>
            </a:xfrm>
            <a:prstGeom prst="rect">
              <a:avLst/>
            </a:prstGeom>
            <a:solidFill>
              <a:srgbClr val="C0C0C0"/>
            </a:solidFill>
            <a:ln w="9525">
              <a:solidFill>
                <a:schemeClr val="accent2"/>
              </a:solidFill>
              <a:miter lim="800000"/>
              <a:headEnd/>
              <a:tailEnd/>
            </a:ln>
          </p:spPr>
          <p:txBody>
            <a:bodyPr/>
            <a:lstStyle/>
            <a:p>
              <a:endParaRPr lang="en-US"/>
            </a:p>
          </p:txBody>
        </p:sp>
        <p:sp>
          <p:nvSpPr>
            <p:cNvPr id="731146" name="Rectangle 10"/>
            <p:cNvSpPr>
              <a:spLocks noChangeArrowheads="1"/>
            </p:cNvSpPr>
            <p:nvPr/>
          </p:nvSpPr>
          <p:spPr bwMode="auto">
            <a:xfrm>
              <a:off x="1412" y="2006"/>
              <a:ext cx="960" cy="192"/>
            </a:xfrm>
            <a:prstGeom prst="rect">
              <a:avLst/>
            </a:prstGeom>
            <a:noFill/>
            <a:ln w="9525">
              <a:noFill/>
              <a:miter lim="800000"/>
              <a:headEnd/>
              <a:tailEnd/>
            </a:ln>
          </p:spPr>
          <p:txBody>
            <a:bodyPr wrap="none" lIns="0" tIns="0" rIns="0" bIns="0">
              <a:spAutoFit/>
            </a:bodyPr>
            <a:lstStyle/>
            <a:p>
              <a:pPr algn="ctr" eaLnBrk="0" hangingPunct="0"/>
              <a:r>
                <a:rPr kumimoji="0" lang="en-US" altLang="ja-JP" sz="2000" b="1">
                  <a:solidFill>
                    <a:schemeClr val="accent2"/>
                  </a:solidFill>
                  <a:latin typeface="Courier New" pitchFamily="49" charset="0"/>
                </a:rPr>
                <a:t>GL_DIFFUSE</a:t>
              </a:r>
              <a:endParaRPr kumimoji="0" lang="en-US" altLang="ja-JP" sz="2400" b="1">
                <a:solidFill>
                  <a:schemeClr val="accent2"/>
                </a:solidFill>
                <a:latin typeface="Arial" pitchFamily="34" charset="0"/>
              </a:endParaRPr>
            </a:p>
          </p:txBody>
        </p:sp>
        <p:sp>
          <p:nvSpPr>
            <p:cNvPr id="731147" name="Rectangle 11"/>
            <p:cNvSpPr>
              <a:spLocks noChangeArrowheads="1"/>
            </p:cNvSpPr>
            <p:nvPr/>
          </p:nvSpPr>
          <p:spPr bwMode="auto">
            <a:xfrm>
              <a:off x="2977" y="2011"/>
              <a:ext cx="680" cy="173"/>
            </a:xfrm>
            <a:prstGeom prst="rect">
              <a:avLst/>
            </a:prstGeom>
            <a:noFill/>
            <a:ln w="9525">
              <a:noFill/>
              <a:miter lim="800000"/>
              <a:headEnd/>
              <a:tailEnd/>
            </a:ln>
          </p:spPr>
          <p:txBody>
            <a:bodyPr wrap="none" lIns="0" tIns="0" rIns="0" bIns="0">
              <a:spAutoFit/>
            </a:bodyPr>
            <a:lstStyle/>
            <a:p>
              <a:pPr algn="ctr" eaLnBrk="0" hangingPunct="0"/>
              <a:r>
                <a:rPr kumimoji="0" lang="en-US" altLang="ja-JP">
                  <a:solidFill>
                    <a:schemeClr val="accent2"/>
                  </a:solidFill>
                  <a:latin typeface="Arial" pitchFamily="34" charset="0"/>
                </a:rPr>
                <a:t>Base color</a:t>
              </a:r>
              <a:endParaRPr kumimoji="0" lang="en-US" altLang="ja-JP" sz="2400" b="1">
                <a:solidFill>
                  <a:schemeClr val="accent2"/>
                </a:solidFill>
                <a:latin typeface="Arial" pitchFamily="34" charset="0"/>
              </a:endParaRPr>
            </a:p>
          </p:txBody>
        </p:sp>
        <p:sp>
          <p:nvSpPr>
            <p:cNvPr id="731148" name="Rectangle 12"/>
            <p:cNvSpPr>
              <a:spLocks noChangeArrowheads="1"/>
            </p:cNvSpPr>
            <p:nvPr/>
          </p:nvSpPr>
          <p:spPr bwMode="auto">
            <a:xfrm>
              <a:off x="1412" y="2309"/>
              <a:ext cx="1056" cy="192"/>
            </a:xfrm>
            <a:prstGeom prst="rect">
              <a:avLst/>
            </a:prstGeom>
            <a:noFill/>
            <a:ln w="9525">
              <a:noFill/>
              <a:miter lim="800000"/>
              <a:headEnd/>
              <a:tailEnd/>
            </a:ln>
          </p:spPr>
          <p:txBody>
            <a:bodyPr wrap="none" lIns="0" tIns="0" rIns="0" bIns="0">
              <a:spAutoFit/>
            </a:bodyPr>
            <a:lstStyle/>
            <a:p>
              <a:pPr algn="ctr" eaLnBrk="0" hangingPunct="0"/>
              <a:r>
                <a:rPr kumimoji="0" lang="en-US" altLang="ja-JP" sz="2000" b="1">
                  <a:solidFill>
                    <a:schemeClr val="accent2"/>
                  </a:solidFill>
                  <a:latin typeface="Courier New" pitchFamily="49" charset="0"/>
                </a:rPr>
                <a:t>GL_SPECULAR</a:t>
              </a:r>
              <a:endParaRPr kumimoji="0" lang="en-US" altLang="ja-JP" sz="2400" b="1">
                <a:solidFill>
                  <a:schemeClr val="accent2"/>
                </a:solidFill>
                <a:latin typeface="Arial" pitchFamily="34" charset="0"/>
              </a:endParaRPr>
            </a:p>
          </p:txBody>
        </p:sp>
        <p:sp>
          <p:nvSpPr>
            <p:cNvPr id="731149" name="Rectangle 13"/>
            <p:cNvSpPr>
              <a:spLocks noChangeArrowheads="1"/>
            </p:cNvSpPr>
            <p:nvPr/>
          </p:nvSpPr>
          <p:spPr bwMode="auto">
            <a:xfrm>
              <a:off x="2977" y="2314"/>
              <a:ext cx="944" cy="173"/>
            </a:xfrm>
            <a:prstGeom prst="rect">
              <a:avLst/>
            </a:prstGeom>
            <a:noFill/>
            <a:ln w="9525">
              <a:noFill/>
              <a:miter lim="800000"/>
              <a:headEnd/>
              <a:tailEnd/>
            </a:ln>
          </p:spPr>
          <p:txBody>
            <a:bodyPr wrap="none" lIns="0" tIns="0" rIns="0" bIns="0">
              <a:spAutoFit/>
            </a:bodyPr>
            <a:lstStyle/>
            <a:p>
              <a:pPr algn="ctr" eaLnBrk="0" hangingPunct="0"/>
              <a:r>
                <a:rPr kumimoji="0" lang="en-US" altLang="ja-JP">
                  <a:solidFill>
                    <a:schemeClr val="accent2"/>
                  </a:solidFill>
                  <a:latin typeface="Arial" pitchFamily="34" charset="0"/>
                </a:rPr>
                <a:t>Highlight Color</a:t>
              </a:r>
              <a:endParaRPr kumimoji="0" lang="en-US" altLang="ja-JP" sz="2400" b="1">
                <a:solidFill>
                  <a:schemeClr val="accent2"/>
                </a:solidFill>
                <a:latin typeface="Arial" pitchFamily="34" charset="0"/>
              </a:endParaRPr>
            </a:p>
          </p:txBody>
        </p:sp>
        <p:sp>
          <p:nvSpPr>
            <p:cNvPr id="731150" name="Rectangle 14"/>
            <p:cNvSpPr>
              <a:spLocks noChangeArrowheads="1"/>
            </p:cNvSpPr>
            <p:nvPr/>
          </p:nvSpPr>
          <p:spPr bwMode="auto">
            <a:xfrm>
              <a:off x="1412" y="2612"/>
              <a:ext cx="960" cy="192"/>
            </a:xfrm>
            <a:prstGeom prst="rect">
              <a:avLst/>
            </a:prstGeom>
            <a:noFill/>
            <a:ln w="9525">
              <a:noFill/>
              <a:miter lim="800000"/>
              <a:headEnd/>
              <a:tailEnd/>
            </a:ln>
          </p:spPr>
          <p:txBody>
            <a:bodyPr wrap="none" lIns="0" tIns="0" rIns="0" bIns="0">
              <a:spAutoFit/>
            </a:bodyPr>
            <a:lstStyle/>
            <a:p>
              <a:pPr algn="ctr" eaLnBrk="0" hangingPunct="0"/>
              <a:r>
                <a:rPr kumimoji="0" lang="en-US" altLang="ja-JP" sz="2000" b="1">
                  <a:solidFill>
                    <a:schemeClr val="accent2"/>
                  </a:solidFill>
                  <a:latin typeface="Courier New" pitchFamily="49" charset="0"/>
                </a:rPr>
                <a:t>GL_AMBIENT</a:t>
              </a:r>
              <a:endParaRPr kumimoji="0" lang="en-US" altLang="ja-JP" sz="2400" b="1">
                <a:solidFill>
                  <a:schemeClr val="accent2"/>
                </a:solidFill>
                <a:latin typeface="Arial" pitchFamily="34" charset="0"/>
              </a:endParaRPr>
            </a:p>
          </p:txBody>
        </p:sp>
        <p:sp>
          <p:nvSpPr>
            <p:cNvPr id="731151" name="Rectangle 15"/>
            <p:cNvSpPr>
              <a:spLocks noChangeArrowheads="1"/>
            </p:cNvSpPr>
            <p:nvPr/>
          </p:nvSpPr>
          <p:spPr bwMode="auto">
            <a:xfrm>
              <a:off x="2977" y="2616"/>
              <a:ext cx="960" cy="173"/>
            </a:xfrm>
            <a:prstGeom prst="rect">
              <a:avLst/>
            </a:prstGeom>
            <a:noFill/>
            <a:ln w="9525">
              <a:noFill/>
              <a:miter lim="800000"/>
              <a:headEnd/>
              <a:tailEnd/>
            </a:ln>
          </p:spPr>
          <p:txBody>
            <a:bodyPr wrap="none" lIns="0" tIns="0" rIns="0" bIns="0">
              <a:spAutoFit/>
            </a:bodyPr>
            <a:lstStyle/>
            <a:p>
              <a:pPr algn="ctr" eaLnBrk="0" hangingPunct="0"/>
              <a:r>
                <a:rPr kumimoji="0" lang="en-US" altLang="ja-JP">
                  <a:solidFill>
                    <a:schemeClr val="accent2"/>
                  </a:solidFill>
                  <a:latin typeface="Arial" pitchFamily="34" charset="0"/>
                </a:rPr>
                <a:t>Low-light Color</a:t>
              </a:r>
              <a:endParaRPr kumimoji="0" lang="en-US" altLang="ja-JP" sz="2400" b="1">
                <a:solidFill>
                  <a:schemeClr val="accent2"/>
                </a:solidFill>
                <a:latin typeface="Arial" pitchFamily="34" charset="0"/>
              </a:endParaRPr>
            </a:p>
          </p:txBody>
        </p:sp>
        <p:sp>
          <p:nvSpPr>
            <p:cNvPr id="731152" name="Rectangle 16"/>
            <p:cNvSpPr>
              <a:spLocks noChangeArrowheads="1"/>
            </p:cNvSpPr>
            <p:nvPr/>
          </p:nvSpPr>
          <p:spPr bwMode="auto">
            <a:xfrm>
              <a:off x="1412" y="2914"/>
              <a:ext cx="1056" cy="192"/>
            </a:xfrm>
            <a:prstGeom prst="rect">
              <a:avLst/>
            </a:prstGeom>
            <a:noFill/>
            <a:ln w="9525">
              <a:noFill/>
              <a:miter lim="800000"/>
              <a:headEnd/>
              <a:tailEnd/>
            </a:ln>
          </p:spPr>
          <p:txBody>
            <a:bodyPr wrap="none" lIns="0" tIns="0" rIns="0" bIns="0">
              <a:spAutoFit/>
            </a:bodyPr>
            <a:lstStyle/>
            <a:p>
              <a:pPr algn="ctr" eaLnBrk="0" hangingPunct="0"/>
              <a:r>
                <a:rPr kumimoji="0" lang="en-US" altLang="ja-JP" sz="2000" b="1">
                  <a:solidFill>
                    <a:schemeClr val="accent2"/>
                  </a:solidFill>
                  <a:latin typeface="Courier New" pitchFamily="49" charset="0"/>
                </a:rPr>
                <a:t>GL_EMISSION</a:t>
              </a:r>
              <a:endParaRPr kumimoji="0" lang="en-US" altLang="ja-JP" sz="2400" b="1">
                <a:solidFill>
                  <a:schemeClr val="accent2"/>
                </a:solidFill>
                <a:latin typeface="Arial" pitchFamily="34" charset="0"/>
              </a:endParaRPr>
            </a:p>
          </p:txBody>
        </p:sp>
        <p:sp>
          <p:nvSpPr>
            <p:cNvPr id="731153" name="Rectangle 17"/>
            <p:cNvSpPr>
              <a:spLocks noChangeArrowheads="1"/>
            </p:cNvSpPr>
            <p:nvPr/>
          </p:nvSpPr>
          <p:spPr bwMode="auto">
            <a:xfrm>
              <a:off x="2977" y="2919"/>
              <a:ext cx="712" cy="173"/>
            </a:xfrm>
            <a:prstGeom prst="rect">
              <a:avLst/>
            </a:prstGeom>
            <a:noFill/>
            <a:ln w="9525">
              <a:noFill/>
              <a:miter lim="800000"/>
              <a:headEnd/>
              <a:tailEnd/>
            </a:ln>
          </p:spPr>
          <p:txBody>
            <a:bodyPr wrap="none" lIns="0" tIns="0" rIns="0" bIns="0">
              <a:spAutoFit/>
            </a:bodyPr>
            <a:lstStyle/>
            <a:p>
              <a:pPr algn="ctr" eaLnBrk="0" hangingPunct="0"/>
              <a:r>
                <a:rPr kumimoji="0" lang="en-US" altLang="ja-JP">
                  <a:solidFill>
                    <a:schemeClr val="accent2"/>
                  </a:solidFill>
                  <a:latin typeface="Arial" pitchFamily="34" charset="0"/>
                </a:rPr>
                <a:t>Glow Color</a:t>
              </a:r>
              <a:endParaRPr kumimoji="0" lang="en-US" altLang="ja-JP" sz="2400" b="1">
                <a:solidFill>
                  <a:schemeClr val="accent2"/>
                </a:solidFill>
                <a:latin typeface="Arial" pitchFamily="34" charset="0"/>
              </a:endParaRPr>
            </a:p>
          </p:txBody>
        </p:sp>
        <p:sp>
          <p:nvSpPr>
            <p:cNvPr id="731154" name="Rectangle 18"/>
            <p:cNvSpPr>
              <a:spLocks noChangeArrowheads="1"/>
            </p:cNvSpPr>
            <p:nvPr/>
          </p:nvSpPr>
          <p:spPr bwMode="auto">
            <a:xfrm>
              <a:off x="1412" y="3217"/>
              <a:ext cx="1152" cy="192"/>
            </a:xfrm>
            <a:prstGeom prst="rect">
              <a:avLst/>
            </a:prstGeom>
            <a:noFill/>
            <a:ln w="9525">
              <a:noFill/>
              <a:miter lim="800000"/>
              <a:headEnd/>
              <a:tailEnd/>
            </a:ln>
          </p:spPr>
          <p:txBody>
            <a:bodyPr wrap="none" lIns="0" tIns="0" rIns="0" bIns="0">
              <a:spAutoFit/>
            </a:bodyPr>
            <a:lstStyle/>
            <a:p>
              <a:pPr algn="ctr" eaLnBrk="0" hangingPunct="0"/>
              <a:r>
                <a:rPr kumimoji="0" lang="en-US" altLang="ja-JP" sz="2000" b="1">
                  <a:solidFill>
                    <a:schemeClr val="accent2"/>
                  </a:solidFill>
                  <a:latin typeface="Courier New" pitchFamily="49" charset="0"/>
                </a:rPr>
                <a:t>GL_SHININESS</a:t>
              </a:r>
              <a:endParaRPr kumimoji="0" lang="en-US" altLang="ja-JP" sz="2400" b="1">
                <a:solidFill>
                  <a:schemeClr val="accent2"/>
                </a:solidFill>
                <a:latin typeface="Arial" pitchFamily="34" charset="0"/>
              </a:endParaRPr>
            </a:p>
          </p:txBody>
        </p:sp>
        <p:sp>
          <p:nvSpPr>
            <p:cNvPr id="731155" name="Rectangle 19"/>
            <p:cNvSpPr>
              <a:spLocks noChangeArrowheads="1"/>
            </p:cNvSpPr>
            <p:nvPr/>
          </p:nvSpPr>
          <p:spPr bwMode="auto">
            <a:xfrm>
              <a:off x="2977" y="3222"/>
              <a:ext cx="1336" cy="173"/>
            </a:xfrm>
            <a:prstGeom prst="rect">
              <a:avLst/>
            </a:prstGeom>
            <a:noFill/>
            <a:ln w="9525">
              <a:noFill/>
              <a:miter lim="800000"/>
              <a:headEnd/>
              <a:tailEnd/>
            </a:ln>
          </p:spPr>
          <p:txBody>
            <a:bodyPr wrap="none" lIns="0" tIns="0" rIns="0" bIns="0">
              <a:spAutoFit/>
            </a:bodyPr>
            <a:lstStyle/>
            <a:p>
              <a:pPr algn="ctr" eaLnBrk="0" hangingPunct="0"/>
              <a:r>
                <a:rPr kumimoji="0" lang="en-US" altLang="ja-JP">
                  <a:solidFill>
                    <a:schemeClr val="accent2"/>
                  </a:solidFill>
                  <a:latin typeface="Arial" pitchFamily="34" charset="0"/>
                </a:rPr>
                <a:t>Surface Smoothness</a:t>
              </a:r>
              <a:endParaRPr kumimoji="0" lang="en-US" altLang="ja-JP" sz="2400" b="1">
                <a:solidFill>
                  <a:schemeClr val="accent2"/>
                </a:solidFill>
                <a:latin typeface="Arial" pitchFamily="34" charset="0"/>
              </a:endParaRPr>
            </a:p>
          </p:txBody>
        </p:sp>
        <p:sp>
          <p:nvSpPr>
            <p:cNvPr id="731156" name="Line 20"/>
            <p:cNvSpPr>
              <a:spLocks noChangeShapeType="1"/>
            </p:cNvSpPr>
            <p:nvPr/>
          </p:nvSpPr>
          <p:spPr bwMode="auto">
            <a:xfrm>
              <a:off x="1031" y="1933"/>
              <a:ext cx="1" cy="307"/>
            </a:xfrm>
            <a:prstGeom prst="line">
              <a:avLst/>
            </a:prstGeom>
            <a:noFill/>
            <a:ln w="0">
              <a:solidFill>
                <a:schemeClr val="accent2"/>
              </a:solidFill>
              <a:round/>
              <a:headEnd/>
              <a:tailEnd/>
            </a:ln>
          </p:spPr>
          <p:txBody>
            <a:bodyPr/>
            <a:lstStyle/>
            <a:p>
              <a:endParaRPr lang="en-US"/>
            </a:p>
          </p:txBody>
        </p:sp>
        <p:sp>
          <p:nvSpPr>
            <p:cNvPr id="731157" name="Rectangle 21"/>
            <p:cNvSpPr>
              <a:spLocks noChangeArrowheads="1"/>
            </p:cNvSpPr>
            <p:nvPr/>
          </p:nvSpPr>
          <p:spPr bwMode="auto">
            <a:xfrm>
              <a:off x="1031" y="1933"/>
              <a:ext cx="5" cy="307"/>
            </a:xfrm>
            <a:prstGeom prst="rect">
              <a:avLst/>
            </a:prstGeom>
            <a:solidFill>
              <a:srgbClr val="000000"/>
            </a:solidFill>
            <a:ln w="9525">
              <a:solidFill>
                <a:schemeClr val="accent2"/>
              </a:solidFill>
              <a:miter lim="800000"/>
              <a:headEnd/>
              <a:tailEnd/>
            </a:ln>
          </p:spPr>
          <p:txBody>
            <a:bodyPr/>
            <a:lstStyle/>
            <a:p>
              <a:endParaRPr lang="en-US"/>
            </a:p>
          </p:txBody>
        </p:sp>
        <p:sp>
          <p:nvSpPr>
            <p:cNvPr id="731158" name="Line 22"/>
            <p:cNvSpPr>
              <a:spLocks noChangeShapeType="1"/>
            </p:cNvSpPr>
            <p:nvPr/>
          </p:nvSpPr>
          <p:spPr bwMode="auto">
            <a:xfrm>
              <a:off x="1036" y="2236"/>
              <a:ext cx="1722" cy="1"/>
            </a:xfrm>
            <a:prstGeom prst="line">
              <a:avLst/>
            </a:prstGeom>
            <a:noFill/>
            <a:ln w="0">
              <a:solidFill>
                <a:schemeClr val="accent2"/>
              </a:solidFill>
              <a:round/>
              <a:headEnd/>
              <a:tailEnd/>
            </a:ln>
          </p:spPr>
          <p:txBody>
            <a:bodyPr/>
            <a:lstStyle/>
            <a:p>
              <a:endParaRPr lang="en-US"/>
            </a:p>
          </p:txBody>
        </p:sp>
        <p:sp>
          <p:nvSpPr>
            <p:cNvPr id="731159" name="Line 23"/>
            <p:cNvSpPr>
              <a:spLocks noChangeShapeType="1"/>
            </p:cNvSpPr>
            <p:nvPr/>
          </p:nvSpPr>
          <p:spPr bwMode="auto">
            <a:xfrm>
              <a:off x="2763" y="2236"/>
              <a:ext cx="1722" cy="1"/>
            </a:xfrm>
            <a:prstGeom prst="line">
              <a:avLst/>
            </a:prstGeom>
            <a:noFill/>
            <a:ln w="0">
              <a:solidFill>
                <a:schemeClr val="accent2"/>
              </a:solidFill>
              <a:round/>
              <a:headEnd/>
              <a:tailEnd/>
            </a:ln>
          </p:spPr>
          <p:txBody>
            <a:bodyPr/>
            <a:lstStyle/>
            <a:p>
              <a:endParaRPr lang="en-US"/>
            </a:p>
          </p:txBody>
        </p:sp>
        <p:sp>
          <p:nvSpPr>
            <p:cNvPr id="731160" name="Line 24"/>
            <p:cNvSpPr>
              <a:spLocks noChangeShapeType="1"/>
            </p:cNvSpPr>
            <p:nvPr/>
          </p:nvSpPr>
          <p:spPr bwMode="auto">
            <a:xfrm>
              <a:off x="4485" y="1938"/>
              <a:ext cx="1" cy="302"/>
            </a:xfrm>
            <a:prstGeom prst="line">
              <a:avLst/>
            </a:prstGeom>
            <a:noFill/>
            <a:ln w="0">
              <a:solidFill>
                <a:schemeClr val="accent2"/>
              </a:solidFill>
              <a:round/>
              <a:headEnd/>
              <a:tailEnd/>
            </a:ln>
          </p:spPr>
          <p:txBody>
            <a:bodyPr/>
            <a:lstStyle/>
            <a:p>
              <a:endParaRPr lang="en-US"/>
            </a:p>
          </p:txBody>
        </p:sp>
        <p:sp>
          <p:nvSpPr>
            <p:cNvPr id="731161" name="Rectangle 25"/>
            <p:cNvSpPr>
              <a:spLocks noChangeArrowheads="1"/>
            </p:cNvSpPr>
            <p:nvPr/>
          </p:nvSpPr>
          <p:spPr bwMode="auto">
            <a:xfrm>
              <a:off x="4485" y="1938"/>
              <a:ext cx="5" cy="302"/>
            </a:xfrm>
            <a:prstGeom prst="rect">
              <a:avLst/>
            </a:prstGeom>
            <a:solidFill>
              <a:srgbClr val="000000"/>
            </a:solidFill>
            <a:ln w="9525">
              <a:solidFill>
                <a:schemeClr val="accent2"/>
              </a:solidFill>
              <a:miter lim="800000"/>
              <a:headEnd/>
              <a:tailEnd/>
            </a:ln>
          </p:spPr>
          <p:txBody>
            <a:bodyPr/>
            <a:lstStyle/>
            <a:p>
              <a:endParaRPr lang="en-US"/>
            </a:p>
          </p:txBody>
        </p:sp>
        <p:sp>
          <p:nvSpPr>
            <p:cNvPr id="731162" name="Line 26"/>
            <p:cNvSpPr>
              <a:spLocks noChangeShapeType="1"/>
            </p:cNvSpPr>
            <p:nvPr/>
          </p:nvSpPr>
          <p:spPr bwMode="auto">
            <a:xfrm>
              <a:off x="1031" y="2240"/>
              <a:ext cx="1" cy="298"/>
            </a:xfrm>
            <a:prstGeom prst="line">
              <a:avLst/>
            </a:prstGeom>
            <a:noFill/>
            <a:ln w="0">
              <a:solidFill>
                <a:schemeClr val="accent2"/>
              </a:solidFill>
              <a:round/>
              <a:headEnd/>
              <a:tailEnd/>
            </a:ln>
          </p:spPr>
          <p:txBody>
            <a:bodyPr/>
            <a:lstStyle/>
            <a:p>
              <a:endParaRPr lang="en-US"/>
            </a:p>
          </p:txBody>
        </p:sp>
        <p:sp>
          <p:nvSpPr>
            <p:cNvPr id="731163" name="Rectangle 27"/>
            <p:cNvSpPr>
              <a:spLocks noChangeArrowheads="1"/>
            </p:cNvSpPr>
            <p:nvPr/>
          </p:nvSpPr>
          <p:spPr bwMode="auto">
            <a:xfrm>
              <a:off x="1031" y="2240"/>
              <a:ext cx="5" cy="298"/>
            </a:xfrm>
            <a:prstGeom prst="rect">
              <a:avLst/>
            </a:prstGeom>
            <a:solidFill>
              <a:srgbClr val="C0C0C0"/>
            </a:solidFill>
            <a:ln w="9525">
              <a:solidFill>
                <a:schemeClr val="accent2"/>
              </a:solidFill>
              <a:miter lim="800000"/>
              <a:headEnd/>
              <a:tailEnd/>
            </a:ln>
          </p:spPr>
          <p:txBody>
            <a:bodyPr/>
            <a:lstStyle/>
            <a:p>
              <a:endParaRPr lang="en-US"/>
            </a:p>
          </p:txBody>
        </p:sp>
        <p:sp>
          <p:nvSpPr>
            <p:cNvPr id="731164" name="Line 28"/>
            <p:cNvSpPr>
              <a:spLocks noChangeShapeType="1"/>
            </p:cNvSpPr>
            <p:nvPr/>
          </p:nvSpPr>
          <p:spPr bwMode="auto">
            <a:xfrm>
              <a:off x="4485" y="2240"/>
              <a:ext cx="1" cy="298"/>
            </a:xfrm>
            <a:prstGeom prst="line">
              <a:avLst/>
            </a:prstGeom>
            <a:noFill/>
            <a:ln w="0">
              <a:solidFill>
                <a:schemeClr val="accent2"/>
              </a:solidFill>
              <a:round/>
              <a:headEnd/>
              <a:tailEnd/>
            </a:ln>
          </p:spPr>
          <p:txBody>
            <a:bodyPr/>
            <a:lstStyle/>
            <a:p>
              <a:endParaRPr lang="en-US"/>
            </a:p>
          </p:txBody>
        </p:sp>
        <p:sp>
          <p:nvSpPr>
            <p:cNvPr id="731165" name="Rectangle 29"/>
            <p:cNvSpPr>
              <a:spLocks noChangeArrowheads="1"/>
            </p:cNvSpPr>
            <p:nvPr/>
          </p:nvSpPr>
          <p:spPr bwMode="auto">
            <a:xfrm>
              <a:off x="4485" y="2240"/>
              <a:ext cx="5" cy="298"/>
            </a:xfrm>
            <a:prstGeom prst="rect">
              <a:avLst/>
            </a:prstGeom>
            <a:solidFill>
              <a:srgbClr val="C0C0C0"/>
            </a:solidFill>
            <a:ln w="9525">
              <a:solidFill>
                <a:schemeClr val="accent2"/>
              </a:solidFill>
              <a:miter lim="800000"/>
              <a:headEnd/>
              <a:tailEnd/>
            </a:ln>
          </p:spPr>
          <p:txBody>
            <a:bodyPr/>
            <a:lstStyle/>
            <a:p>
              <a:endParaRPr lang="en-US"/>
            </a:p>
          </p:txBody>
        </p:sp>
        <p:sp>
          <p:nvSpPr>
            <p:cNvPr id="731166" name="Line 30"/>
            <p:cNvSpPr>
              <a:spLocks noChangeShapeType="1"/>
            </p:cNvSpPr>
            <p:nvPr/>
          </p:nvSpPr>
          <p:spPr bwMode="auto">
            <a:xfrm>
              <a:off x="1031" y="2543"/>
              <a:ext cx="1" cy="298"/>
            </a:xfrm>
            <a:prstGeom prst="line">
              <a:avLst/>
            </a:prstGeom>
            <a:noFill/>
            <a:ln w="0">
              <a:solidFill>
                <a:schemeClr val="accent2"/>
              </a:solidFill>
              <a:round/>
              <a:headEnd/>
              <a:tailEnd/>
            </a:ln>
          </p:spPr>
          <p:txBody>
            <a:bodyPr/>
            <a:lstStyle/>
            <a:p>
              <a:endParaRPr lang="en-US"/>
            </a:p>
          </p:txBody>
        </p:sp>
        <p:sp>
          <p:nvSpPr>
            <p:cNvPr id="731167" name="Rectangle 31"/>
            <p:cNvSpPr>
              <a:spLocks noChangeArrowheads="1"/>
            </p:cNvSpPr>
            <p:nvPr/>
          </p:nvSpPr>
          <p:spPr bwMode="auto">
            <a:xfrm>
              <a:off x="1031" y="2543"/>
              <a:ext cx="5" cy="298"/>
            </a:xfrm>
            <a:prstGeom prst="rect">
              <a:avLst/>
            </a:prstGeom>
            <a:solidFill>
              <a:srgbClr val="C0C0C0"/>
            </a:solidFill>
            <a:ln w="9525">
              <a:solidFill>
                <a:schemeClr val="accent2"/>
              </a:solidFill>
              <a:miter lim="800000"/>
              <a:headEnd/>
              <a:tailEnd/>
            </a:ln>
          </p:spPr>
          <p:txBody>
            <a:bodyPr/>
            <a:lstStyle/>
            <a:p>
              <a:endParaRPr lang="en-US"/>
            </a:p>
          </p:txBody>
        </p:sp>
        <p:sp>
          <p:nvSpPr>
            <p:cNvPr id="731168" name="Line 32"/>
            <p:cNvSpPr>
              <a:spLocks noChangeShapeType="1"/>
            </p:cNvSpPr>
            <p:nvPr/>
          </p:nvSpPr>
          <p:spPr bwMode="auto">
            <a:xfrm>
              <a:off x="4485" y="2543"/>
              <a:ext cx="1" cy="298"/>
            </a:xfrm>
            <a:prstGeom prst="line">
              <a:avLst/>
            </a:prstGeom>
            <a:noFill/>
            <a:ln w="0">
              <a:solidFill>
                <a:schemeClr val="accent2"/>
              </a:solidFill>
              <a:round/>
              <a:headEnd/>
              <a:tailEnd/>
            </a:ln>
          </p:spPr>
          <p:txBody>
            <a:bodyPr/>
            <a:lstStyle/>
            <a:p>
              <a:endParaRPr lang="en-US"/>
            </a:p>
          </p:txBody>
        </p:sp>
        <p:sp>
          <p:nvSpPr>
            <p:cNvPr id="731169" name="Rectangle 33"/>
            <p:cNvSpPr>
              <a:spLocks noChangeArrowheads="1"/>
            </p:cNvSpPr>
            <p:nvPr/>
          </p:nvSpPr>
          <p:spPr bwMode="auto">
            <a:xfrm>
              <a:off x="4485" y="2543"/>
              <a:ext cx="5" cy="298"/>
            </a:xfrm>
            <a:prstGeom prst="rect">
              <a:avLst/>
            </a:prstGeom>
            <a:solidFill>
              <a:srgbClr val="C0C0C0"/>
            </a:solidFill>
            <a:ln w="9525">
              <a:solidFill>
                <a:schemeClr val="accent2"/>
              </a:solidFill>
              <a:miter lim="800000"/>
              <a:headEnd/>
              <a:tailEnd/>
            </a:ln>
          </p:spPr>
          <p:txBody>
            <a:bodyPr/>
            <a:lstStyle/>
            <a:p>
              <a:endParaRPr lang="en-US"/>
            </a:p>
          </p:txBody>
        </p:sp>
        <p:sp>
          <p:nvSpPr>
            <p:cNvPr id="731170" name="Line 34"/>
            <p:cNvSpPr>
              <a:spLocks noChangeShapeType="1"/>
            </p:cNvSpPr>
            <p:nvPr/>
          </p:nvSpPr>
          <p:spPr bwMode="auto">
            <a:xfrm>
              <a:off x="1036" y="3144"/>
              <a:ext cx="1727" cy="1"/>
            </a:xfrm>
            <a:prstGeom prst="line">
              <a:avLst/>
            </a:prstGeom>
            <a:noFill/>
            <a:ln w="0">
              <a:solidFill>
                <a:schemeClr val="accent2"/>
              </a:solidFill>
              <a:round/>
              <a:headEnd/>
              <a:tailEnd/>
            </a:ln>
          </p:spPr>
          <p:txBody>
            <a:bodyPr/>
            <a:lstStyle/>
            <a:p>
              <a:endParaRPr lang="en-US"/>
            </a:p>
          </p:txBody>
        </p:sp>
        <p:sp>
          <p:nvSpPr>
            <p:cNvPr id="731171" name="Rectangle 35"/>
            <p:cNvSpPr>
              <a:spLocks noChangeArrowheads="1"/>
            </p:cNvSpPr>
            <p:nvPr/>
          </p:nvSpPr>
          <p:spPr bwMode="auto">
            <a:xfrm>
              <a:off x="1036" y="3144"/>
              <a:ext cx="1727" cy="4"/>
            </a:xfrm>
            <a:prstGeom prst="rect">
              <a:avLst/>
            </a:prstGeom>
            <a:solidFill>
              <a:srgbClr val="000000"/>
            </a:solidFill>
            <a:ln w="9525">
              <a:solidFill>
                <a:schemeClr val="accent2"/>
              </a:solidFill>
              <a:miter lim="800000"/>
              <a:headEnd/>
              <a:tailEnd/>
            </a:ln>
          </p:spPr>
          <p:txBody>
            <a:bodyPr/>
            <a:lstStyle/>
            <a:p>
              <a:endParaRPr lang="en-US"/>
            </a:p>
          </p:txBody>
        </p:sp>
        <p:sp>
          <p:nvSpPr>
            <p:cNvPr id="731172" name="Line 36"/>
            <p:cNvSpPr>
              <a:spLocks noChangeShapeType="1"/>
            </p:cNvSpPr>
            <p:nvPr/>
          </p:nvSpPr>
          <p:spPr bwMode="auto">
            <a:xfrm>
              <a:off x="2763" y="3144"/>
              <a:ext cx="1722" cy="1"/>
            </a:xfrm>
            <a:prstGeom prst="line">
              <a:avLst/>
            </a:prstGeom>
            <a:noFill/>
            <a:ln w="0">
              <a:solidFill>
                <a:schemeClr val="accent2"/>
              </a:solidFill>
              <a:round/>
              <a:headEnd/>
              <a:tailEnd/>
            </a:ln>
          </p:spPr>
          <p:txBody>
            <a:bodyPr/>
            <a:lstStyle/>
            <a:p>
              <a:endParaRPr lang="en-US"/>
            </a:p>
          </p:txBody>
        </p:sp>
        <p:sp>
          <p:nvSpPr>
            <p:cNvPr id="731173" name="Rectangle 37"/>
            <p:cNvSpPr>
              <a:spLocks noChangeArrowheads="1"/>
            </p:cNvSpPr>
            <p:nvPr/>
          </p:nvSpPr>
          <p:spPr bwMode="auto">
            <a:xfrm>
              <a:off x="2763" y="3144"/>
              <a:ext cx="1722" cy="4"/>
            </a:xfrm>
            <a:prstGeom prst="rect">
              <a:avLst/>
            </a:prstGeom>
            <a:solidFill>
              <a:srgbClr val="C0C0C0"/>
            </a:solidFill>
            <a:ln w="9525">
              <a:solidFill>
                <a:schemeClr val="accent2"/>
              </a:solidFill>
              <a:miter lim="800000"/>
              <a:headEnd/>
              <a:tailEnd/>
            </a:ln>
          </p:spPr>
          <p:txBody>
            <a:bodyPr/>
            <a:lstStyle/>
            <a:p>
              <a:endParaRPr lang="en-US"/>
            </a:p>
          </p:txBody>
        </p:sp>
        <p:sp>
          <p:nvSpPr>
            <p:cNvPr id="731174" name="Line 38"/>
            <p:cNvSpPr>
              <a:spLocks noChangeShapeType="1"/>
            </p:cNvSpPr>
            <p:nvPr/>
          </p:nvSpPr>
          <p:spPr bwMode="auto">
            <a:xfrm>
              <a:off x="4485" y="2846"/>
              <a:ext cx="1" cy="298"/>
            </a:xfrm>
            <a:prstGeom prst="line">
              <a:avLst/>
            </a:prstGeom>
            <a:noFill/>
            <a:ln w="0">
              <a:solidFill>
                <a:schemeClr val="accent2"/>
              </a:solidFill>
              <a:round/>
              <a:headEnd/>
              <a:tailEnd/>
            </a:ln>
          </p:spPr>
          <p:txBody>
            <a:bodyPr/>
            <a:lstStyle/>
            <a:p>
              <a:endParaRPr lang="en-US"/>
            </a:p>
          </p:txBody>
        </p:sp>
        <p:sp>
          <p:nvSpPr>
            <p:cNvPr id="731175" name="Rectangle 39"/>
            <p:cNvSpPr>
              <a:spLocks noChangeArrowheads="1"/>
            </p:cNvSpPr>
            <p:nvPr/>
          </p:nvSpPr>
          <p:spPr bwMode="auto">
            <a:xfrm>
              <a:off x="4485" y="2846"/>
              <a:ext cx="5" cy="298"/>
            </a:xfrm>
            <a:prstGeom prst="rect">
              <a:avLst/>
            </a:prstGeom>
            <a:solidFill>
              <a:srgbClr val="C0C0C0"/>
            </a:solidFill>
            <a:ln w="9525">
              <a:solidFill>
                <a:schemeClr val="accent2"/>
              </a:solidFill>
              <a:miter lim="800000"/>
              <a:headEnd/>
              <a:tailEnd/>
            </a:ln>
          </p:spPr>
          <p:txBody>
            <a:bodyPr/>
            <a:lstStyle/>
            <a:p>
              <a:endParaRPr lang="en-US"/>
            </a:p>
          </p:txBody>
        </p:sp>
        <p:sp>
          <p:nvSpPr>
            <p:cNvPr id="731176" name="Line 40"/>
            <p:cNvSpPr>
              <a:spLocks noChangeShapeType="1"/>
            </p:cNvSpPr>
            <p:nvPr/>
          </p:nvSpPr>
          <p:spPr bwMode="auto">
            <a:xfrm>
              <a:off x="1031" y="2841"/>
              <a:ext cx="1" cy="610"/>
            </a:xfrm>
            <a:prstGeom prst="line">
              <a:avLst/>
            </a:prstGeom>
            <a:noFill/>
            <a:ln w="0">
              <a:solidFill>
                <a:schemeClr val="accent2"/>
              </a:solidFill>
              <a:round/>
              <a:headEnd/>
              <a:tailEnd/>
            </a:ln>
          </p:spPr>
          <p:txBody>
            <a:bodyPr/>
            <a:lstStyle/>
            <a:p>
              <a:endParaRPr lang="en-US"/>
            </a:p>
          </p:txBody>
        </p:sp>
        <p:sp>
          <p:nvSpPr>
            <p:cNvPr id="731177" name="Rectangle 41"/>
            <p:cNvSpPr>
              <a:spLocks noChangeArrowheads="1"/>
            </p:cNvSpPr>
            <p:nvPr/>
          </p:nvSpPr>
          <p:spPr bwMode="auto">
            <a:xfrm>
              <a:off x="1031" y="2841"/>
              <a:ext cx="5" cy="615"/>
            </a:xfrm>
            <a:prstGeom prst="rect">
              <a:avLst/>
            </a:prstGeom>
            <a:solidFill>
              <a:srgbClr val="000000"/>
            </a:solidFill>
            <a:ln w="9525">
              <a:solidFill>
                <a:schemeClr val="accent2"/>
              </a:solidFill>
              <a:miter lim="800000"/>
              <a:headEnd/>
              <a:tailEnd/>
            </a:ln>
          </p:spPr>
          <p:txBody>
            <a:bodyPr/>
            <a:lstStyle/>
            <a:p>
              <a:endParaRPr lang="en-US"/>
            </a:p>
          </p:txBody>
        </p:sp>
        <p:sp>
          <p:nvSpPr>
            <p:cNvPr id="731178" name="Line 42"/>
            <p:cNvSpPr>
              <a:spLocks noChangeShapeType="1"/>
            </p:cNvSpPr>
            <p:nvPr/>
          </p:nvSpPr>
          <p:spPr bwMode="auto">
            <a:xfrm>
              <a:off x="2758" y="1938"/>
              <a:ext cx="1" cy="1513"/>
            </a:xfrm>
            <a:prstGeom prst="line">
              <a:avLst/>
            </a:prstGeom>
            <a:noFill/>
            <a:ln w="0">
              <a:solidFill>
                <a:schemeClr val="accent2"/>
              </a:solidFill>
              <a:round/>
              <a:headEnd/>
              <a:tailEnd/>
            </a:ln>
          </p:spPr>
          <p:txBody>
            <a:bodyPr/>
            <a:lstStyle/>
            <a:p>
              <a:endParaRPr lang="en-US"/>
            </a:p>
          </p:txBody>
        </p:sp>
        <p:sp>
          <p:nvSpPr>
            <p:cNvPr id="731179" name="Rectangle 43"/>
            <p:cNvSpPr>
              <a:spLocks noChangeArrowheads="1"/>
            </p:cNvSpPr>
            <p:nvPr/>
          </p:nvSpPr>
          <p:spPr bwMode="auto">
            <a:xfrm>
              <a:off x="2758" y="1938"/>
              <a:ext cx="5" cy="1518"/>
            </a:xfrm>
            <a:prstGeom prst="rect">
              <a:avLst/>
            </a:prstGeom>
            <a:solidFill>
              <a:srgbClr val="000000"/>
            </a:solidFill>
            <a:ln w="9525">
              <a:solidFill>
                <a:schemeClr val="accent2"/>
              </a:solidFill>
              <a:miter lim="800000"/>
              <a:headEnd/>
              <a:tailEnd/>
            </a:ln>
          </p:spPr>
          <p:txBody>
            <a:bodyPr/>
            <a:lstStyle/>
            <a:p>
              <a:endParaRPr lang="en-US"/>
            </a:p>
          </p:txBody>
        </p:sp>
        <p:sp>
          <p:nvSpPr>
            <p:cNvPr id="731180" name="Line 44"/>
            <p:cNvSpPr>
              <a:spLocks noChangeShapeType="1"/>
            </p:cNvSpPr>
            <p:nvPr/>
          </p:nvSpPr>
          <p:spPr bwMode="auto">
            <a:xfrm>
              <a:off x="4485" y="3144"/>
              <a:ext cx="1" cy="307"/>
            </a:xfrm>
            <a:prstGeom prst="line">
              <a:avLst/>
            </a:prstGeom>
            <a:noFill/>
            <a:ln w="0">
              <a:solidFill>
                <a:schemeClr val="accent2"/>
              </a:solidFill>
              <a:round/>
              <a:headEnd/>
              <a:tailEnd/>
            </a:ln>
          </p:spPr>
          <p:txBody>
            <a:bodyPr/>
            <a:lstStyle/>
            <a:p>
              <a:endParaRPr lang="en-US"/>
            </a:p>
          </p:txBody>
        </p:sp>
        <p:sp>
          <p:nvSpPr>
            <p:cNvPr id="731181" name="Rectangle 45"/>
            <p:cNvSpPr>
              <a:spLocks noChangeArrowheads="1"/>
            </p:cNvSpPr>
            <p:nvPr/>
          </p:nvSpPr>
          <p:spPr bwMode="auto">
            <a:xfrm>
              <a:off x="4485" y="3144"/>
              <a:ext cx="5" cy="312"/>
            </a:xfrm>
            <a:prstGeom prst="rect">
              <a:avLst/>
            </a:prstGeom>
            <a:solidFill>
              <a:srgbClr val="000000"/>
            </a:solidFill>
            <a:ln w="9525">
              <a:solidFill>
                <a:schemeClr val="accent2"/>
              </a:solidFill>
              <a:miter lim="800000"/>
              <a:headEnd/>
              <a:tailEnd/>
            </a:ln>
          </p:spPr>
          <p:txBody>
            <a:bodyPr/>
            <a:lstStyle/>
            <a:p>
              <a:endParaRPr lang="en-US"/>
            </a:p>
          </p:txBody>
        </p:sp>
        <p:sp>
          <p:nvSpPr>
            <p:cNvPr id="731182" name="Line 46"/>
            <p:cNvSpPr>
              <a:spLocks noChangeShapeType="1"/>
            </p:cNvSpPr>
            <p:nvPr/>
          </p:nvSpPr>
          <p:spPr bwMode="auto">
            <a:xfrm>
              <a:off x="1036" y="1933"/>
              <a:ext cx="3454" cy="1"/>
            </a:xfrm>
            <a:prstGeom prst="line">
              <a:avLst/>
            </a:prstGeom>
            <a:noFill/>
            <a:ln w="0">
              <a:solidFill>
                <a:schemeClr val="accent2"/>
              </a:solidFill>
              <a:round/>
              <a:headEnd/>
              <a:tailEnd/>
            </a:ln>
          </p:spPr>
          <p:txBody>
            <a:bodyPr/>
            <a:lstStyle/>
            <a:p>
              <a:endParaRPr lang="en-US"/>
            </a:p>
          </p:txBody>
        </p:sp>
        <p:sp>
          <p:nvSpPr>
            <p:cNvPr id="731183" name="Rectangle 47"/>
            <p:cNvSpPr>
              <a:spLocks noChangeArrowheads="1"/>
            </p:cNvSpPr>
            <p:nvPr/>
          </p:nvSpPr>
          <p:spPr bwMode="auto">
            <a:xfrm>
              <a:off x="1036" y="1933"/>
              <a:ext cx="3459" cy="5"/>
            </a:xfrm>
            <a:prstGeom prst="rect">
              <a:avLst/>
            </a:prstGeom>
            <a:solidFill>
              <a:srgbClr val="000000"/>
            </a:solidFill>
            <a:ln w="9525">
              <a:solidFill>
                <a:schemeClr val="accent2"/>
              </a:solidFill>
              <a:miter lim="800000"/>
              <a:headEnd/>
              <a:tailEnd/>
            </a:ln>
          </p:spPr>
          <p:txBody>
            <a:bodyPr/>
            <a:lstStyle/>
            <a:p>
              <a:endParaRPr lang="en-US"/>
            </a:p>
          </p:txBody>
        </p:sp>
        <p:sp>
          <p:nvSpPr>
            <p:cNvPr id="731184" name="Line 48"/>
            <p:cNvSpPr>
              <a:spLocks noChangeShapeType="1"/>
            </p:cNvSpPr>
            <p:nvPr/>
          </p:nvSpPr>
          <p:spPr bwMode="auto">
            <a:xfrm>
              <a:off x="4490" y="2236"/>
              <a:ext cx="1" cy="1"/>
            </a:xfrm>
            <a:prstGeom prst="line">
              <a:avLst/>
            </a:prstGeom>
            <a:noFill/>
            <a:ln w="0">
              <a:solidFill>
                <a:schemeClr val="accent2"/>
              </a:solidFill>
              <a:round/>
              <a:headEnd/>
              <a:tailEnd/>
            </a:ln>
          </p:spPr>
          <p:txBody>
            <a:bodyPr/>
            <a:lstStyle/>
            <a:p>
              <a:endParaRPr lang="en-US"/>
            </a:p>
          </p:txBody>
        </p:sp>
        <p:sp>
          <p:nvSpPr>
            <p:cNvPr id="731185" name="Line 49"/>
            <p:cNvSpPr>
              <a:spLocks noChangeShapeType="1"/>
            </p:cNvSpPr>
            <p:nvPr/>
          </p:nvSpPr>
          <p:spPr bwMode="auto">
            <a:xfrm>
              <a:off x="1031" y="2538"/>
              <a:ext cx="3459" cy="1"/>
            </a:xfrm>
            <a:prstGeom prst="line">
              <a:avLst/>
            </a:prstGeom>
            <a:noFill/>
            <a:ln w="0">
              <a:solidFill>
                <a:schemeClr val="accent2"/>
              </a:solidFill>
              <a:round/>
              <a:headEnd/>
              <a:tailEnd/>
            </a:ln>
          </p:spPr>
          <p:txBody>
            <a:bodyPr/>
            <a:lstStyle/>
            <a:p>
              <a:endParaRPr lang="en-US"/>
            </a:p>
          </p:txBody>
        </p:sp>
        <p:sp>
          <p:nvSpPr>
            <p:cNvPr id="731186" name="Rectangle 50"/>
            <p:cNvSpPr>
              <a:spLocks noChangeArrowheads="1"/>
            </p:cNvSpPr>
            <p:nvPr/>
          </p:nvSpPr>
          <p:spPr bwMode="auto">
            <a:xfrm>
              <a:off x="1031" y="2523"/>
              <a:ext cx="3464" cy="5"/>
            </a:xfrm>
            <a:prstGeom prst="rect">
              <a:avLst/>
            </a:prstGeom>
            <a:solidFill>
              <a:srgbClr val="000000"/>
            </a:solidFill>
            <a:ln w="9525">
              <a:solidFill>
                <a:schemeClr val="accent2"/>
              </a:solidFill>
              <a:miter lim="800000"/>
              <a:headEnd/>
              <a:tailEnd/>
            </a:ln>
          </p:spPr>
          <p:txBody>
            <a:bodyPr/>
            <a:lstStyle/>
            <a:p>
              <a:endParaRPr lang="en-US"/>
            </a:p>
          </p:txBody>
        </p:sp>
        <p:sp>
          <p:nvSpPr>
            <p:cNvPr id="731187" name="Line 51"/>
            <p:cNvSpPr>
              <a:spLocks noChangeShapeType="1"/>
            </p:cNvSpPr>
            <p:nvPr/>
          </p:nvSpPr>
          <p:spPr bwMode="auto">
            <a:xfrm>
              <a:off x="1036" y="2841"/>
              <a:ext cx="3454" cy="1"/>
            </a:xfrm>
            <a:prstGeom prst="line">
              <a:avLst/>
            </a:prstGeom>
            <a:noFill/>
            <a:ln w="0">
              <a:solidFill>
                <a:schemeClr val="accent2"/>
              </a:solidFill>
              <a:round/>
              <a:headEnd/>
              <a:tailEnd/>
            </a:ln>
          </p:spPr>
          <p:txBody>
            <a:bodyPr/>
            <a:lstStyle/>
            <a:p>
              <a:endParaRPr lang="en-US"/>
            </a:p>
          </p:txBody>
        </p:sp>
        <p:sp>
          <p:nvSpPr>
            <p:cNvPr id="731188" name="Rectangle 52"/>
            <p:cNvSpPr>
              <a:spLocks noChangeArrowheads="1"/>
            </p:cNvSpPr>
            <p:nvPr/>
          </p:nvSpPr>
          <p:spPr bwMode="auto">
            <a:xfrm>
              <a:off x="1036" y="2841"/>
              <a:ext cx="3459" cy="5"/>
            </a:xfrm>
            <a:prstGeom prst="rect">
              <a:avLst/>
            </a:prstGeom>
            <a:solidFill>
              <a:srgbClr val="000000"/>
            </a:solidFill>
            <a:ln w="9525">
              <a:solidFill>
                <a:schemeClr val="accent2"/>
              </a:solidFill>
              <a:miter lim="800000"/>
              <a:headEnd/>
              <a:tailEnd/>
            </a:ln>
          </p:spPr>
          <p:txBody>
            <a:bodyPr/>
            <a:lstStyle/>
            <a:p>
              <a:endParaRPr lang="en-US"/>
            </a:p>
          </p:txBody>
        </p:sp>
        <p:sp>
          <p:nvSpPr>
            <p:cNvPr id="731189" name="Line 53"/>
            <p:cNvSpPr>
              <a:spLocks noChangeShapeType="1"/>
            </p:cNvSpPr>
            <p:nvPr/>
          </p:nvSpPr>
          <p:spPr bwMode="auto">
            <a:xfrm>
              <a:off x="4490" y="3144"/>
              <a:ext cx="1" cy="1"/>
            </a:xfrm>
            <a:prstGeom prst="line">
              <a:avLst/>
            </a:prstGeom>
            <a:noFill/>
            <a:ln w="0">
              <a:solidFill>
                <a:schemeClr val="accent2"/>
              </a:solidFill>
              <a:round/>
              <a:headEnd/>
              <a:tailEnd/>
            </a:ln>
          </p:spPr>
          <p:txBody>
            <a:bodyPr/>
            <a:lstStyle/>
            <a:p>
              <a:endParaRPr lang="en-US"/>
            </a:p>
          </p:txBody>
        </p:sp>
        <p:sp>
          <p:nvSpPr>
            <p:cNvPr id="731190" name="Line 54"/>
            <p:cNvSpPr>
              <a:spLocks noChangeShapeType="1"/>
            </p:cNvSpPr>
            <p:nvPr/>
          </p:nvSpPr>
          <p:spPr bwMode="auto">
            <a:xfrm>
              <a:off x="1036" y="3446"/>
              <a:ext cx="3454" cy="1"/>
            </a:xfrm>
            <a:prstGeom prst="line">
              <a:avLst/>
            </a:prstGeom>
            <a:noFill/>
            <a:ln w="0">
              <a:solidFill>
                <a:schemeClr val="accent2"/>
              </a:solidFill>
              <a:round/>
              <a:headEnd/>
              <a:tailEnd/>
            </a:ln>
          </p:spPr>
          <p:txBody>
            <a:bodyPr/>
            <a:lstStyle/>
            <a:p>
              <a:endParaRPr lang="en-US"/>
            </a:p>
          </p:txBody>
        </p:sp>
        <p:sp>
          <p:nvSpPr>
            <p:cNvPr id="731191" name="Rectangle 55"/>
            <p:cNvSpPr>
              <a:spLocks noChangeArrowheads="1"/>
            </p:cNvSpPr>
            <p:nvPr/>
          </p:nvSpPr>
          <p:spPr bwMode="auto">
            <a:xfrm>
              <a:off x="1036" y="3446"/>
              <a:ext cx="3459" cy="5"/>
            </a:xfrm>
            <a:prstGeom prst="rect">
              <a:avLst/>
            </a:prstGeom>
            <a:solidFill>
              <a:srgbClr val="000000"/>
            </a:solidFill>
            <a:ln w="9525">
              <a:solidFill>
                <a:schemeClr val="accent2"/>
              </a:solidFill>
              <a:miter lim="800000"/>
              <a:headEnd/>
              <a:tailEnd/>
            </a:ln>
          </p:spPr>
          <p:txBody>
            <a:bodyPr/>
            <a:lstStyle/>
            <a:p>
              <a:endParaRPr 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6" name="Rectangle 4"/>
          <p:cNvSpPr>
            <a:spLocks noGrp="1" noChangeArrowheads="1"/>
          </p:cNvSpPr>
          <p:nvPr>
            <p:ph type="title"/>
          </p:nvPr>
        </p:nvSpPr>
        <p:spPr/>
        <p:txBody>
          <a:bodyPr/>
          <a:lstStyle/>
          <a:p>
            <a:r>
              <a:rPr lang="en-US" altLang="ja-JP"/>
              <a:t>Light Properties</a:t>
            </a:r>
          </a:p>
        </p:txBody>
      </p:sp>
      <p:sp>
        <p:nvSpPr>
          <p:cNvPr id="525317" name="Rectangle 5"/>
          <p:cNvSpPr>
            <a:spLocks noGrp="1" noChangeArrowheads="1"/>
          </p:cNvSpPr>
          <p:nvPr>
            <p:ph type="body" idx="1"/>
          </p:nvPr>
        </p:nvSpPr>
        <p:spPr/>
        <p:txBody>
          <a:bodyPr/>
          <a:lstStyle/>
          <a:p>
            <a:r>
              <a:rPr lang="en-US" altLang="ja-JP" sz="2600" b="1">
                <a:solidFill>
                  <a:schemeClr val="accent2"/>
                </a:solidFill>
                <a:latin typeface="Courier New" pitchFamily="49" charset="0"/>
              </a:rPr>
              <a:t>glLightfv( </a:t>
            </a:r>
            <a:r>
              <a:rPr lang="en-US" altLang="ja-JP" sz="2600" b="1" i="1">
                <a:solidFill>
                  <a:schemeClr val="accent2"/>
                </a:solidFill>
                <a:latin typeface="Courier New" pitchFamily="49" charset="0"/>
              </a:rPr>
              <a:t>light</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property</a:t>
            </a:r>
            <a:r>
              <a:rPr lang="en-US" altLang="ja-JP" sz="2600" b="1">
                <a:solidFill>
                  <a:schemeClr val="accent2"/>
                </a:solidFill>
                <a:latin typeface="Courier New" pitchFamily="49" charset="0"/>
              </a:rPr>
              <a:t>, </a:t>
            </a:r>
            <a:r>
              <a:rPr lang="en-US" altLang="ja-JP" sz="2600" b="1" i="1">
                <a:solidFill>
                  <a:schemeClr val="accent2"/>
                </a:solidFill>
                <a:latin typeface="Courier New" pitchFamily="49" charset="0"/>
              </a:rPr>
              <a:t>value</a:t>
            </a:r>
            <a:r>
              <a:rPr lang="en-US" altLang="ja-JP" sz="2600" b="1">
                <a:solidFill>
                  <a:schemeClr val="accent2"/>
                </a:solidFill>
                <a:latin typeface="Courier New" pitchFamily="49" charset="0"/>
              </a:rPr>
              <a:t> );</a:t>
            </a:r>
          </a:p>
          <a:p>
            <a:pPr lvl="1"/>
            <a:r>
              <a:rPr lang="en-US" altLang="ja-JP" i="1"/>
              <a:t>light</a:t>
            </a:r>
            <a:r>
              <a:rPr lang="en-US" altLang="ja-JP"/>
              <a:t> specifies which light</a:t>
            </a:r>
          </a:p>
          <a:p>
            <a:pPr lvl="2"/>
            <a:r>
              <a:rPr lang="en-US" altLang="ja-JP"/>
              <a:t>multiple lights, starting with GL_LIGHT0</a:t>
            </a:r>
          </a:p>
          <a:p>
            <a:pPr lvl="2"/>
            <a:r>
              <a:rPr lang="en-US" altLang="ja-JP" b="1">
                <a:latin typeface="Courier New" pitchFamily="49" charset="0"/>
              </a:rPr>
              <a:t>glGetIntegerv( </a:t>
            </a:r>
            <a:r>
              <a:rPr lang="en-US" altLang="ja-JP" b="1" i="1">
                <a:latin typeface="Courier New" pitchFamily="49" charset="0"/>
              </a:rPr>
              <a:t>GL_MAX_LIGHTS</a:t>
            </a:r>
            <a:r>
              <a:rPr lang="en-US" altLang="ja-JP" b="1">
                <a:latin typeface="Courier New" pitchFamily="49" charset="0"/>
              </a:rPr>
              <a:t>, </a:t>
            </a:r>
            <a:r>
              <a:rPr lang="en-US" altLang="ja-JP" b="1" i="1">
                <a:latin typeface="Courier New" pitchFamily="49" charset="0"/>
              </a:rPr>
              <a:t>&amp;n</a:t>
            </a:r>
            <a:r>
              <a:rPr lang="en-US" altLang="ja-JP" b="1">
                <a:latin typeface="Courier New" pitchFamily="49" charset="0"/>
              </a:rPr>
              <a:t> );</a:t>
            </a:r>
            <a:r>
              <a:rPr lang="en-US" altLang="ja-JP"/>
              <a:t> </a:t>
            </a:r>
          </a:p>
          <a:p>
            <a:pPr lvl="1"/>
            <a:r>
              <a:rPr lang="en-US" altLang="ja-JP" i="1"/>
              <a:t>properties</a:t>
            </a:r>
          </a:p>
          <a:p>
            <a:pPr lvl="2"/>
            <a:r>
              <a:rPr lang="en-US" altLang="ja-JP"/>
              <a:t>colors</a:t>
            </a:r>
          </a:p>
          <a:p>
            <a:pPr lvl="2"/>
            <a:r>
              <a:rPr lang="en-US" altLang="ja-JP"/>
              <a:t>position and type</a:t>
            </a:r>
          </a:p>
          <a:p>
            <a:pPr lvl="2"/>
            <a:r>
              <a:rPr lang="en-US" altLang="ja-JP"/>
              <a:t>attenuation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6" name="Rectangle 6"/>
          <p:cNvSpPr>
            <a:spLocks noGrp="1" noChangeArrowheads="1"/>
          </p:cNvSpPr>
          <p:nvPr>
            <p:ph type="title"/>
          </p:nvPr>
        </p:nvSpPr>
        <p:spPr/>
        <p:txBody>
          <a:bodyPr/>
          <a:lstStyle/>
          <a:p>
            <a:r>
              <a:rPr lang="en-US" altLang="ja-JP"/>
              <a:t>Light Sources (cont.)</a:t>
            </a:r>
          </a:p>
        </p:txBody>
      </p:sp>
      <p:sp>
        <p:nvSpPr>
          <p:cNvPr id="527367" name="Rectangle 7"/>
          <p:cNvSpPr>
            <a:spLocks noGrp="1" noChangeArrowheads="1"/>
          </p:cNvSpPr>
          <p:nvPr>
            <p:ph type="body" idx="1"/>
          </p:nvPr>
        </p:nvSpPr>
        <p:spPr/>
        <p:txBody>
          <a:bodyPr/>
          <a:lstStyle/>
          <a:p>
            <a:r>
              <a:rPr lang="en-US" altLang="ja-JP"/>
              <a:t>Light color properties</a:t>
            </a:r>
          </a:p>
          <a:p>
            <a:pPr lvl="1"/>
            <a:r>
              <a:rPr lang="en-US" altLang="ja-JP"/>
              <a:t>GL_AMBIENT </a:t>
            </a:r>
          </a:p>
          <a:p>
            <a:pPr lvl="1"/>
            <a:r>
              <a:rPr lang="en-US" altLang="ja-JP"/>
              <a:t>GL_DIFFUSE</a:t>
            </a:r>
          </a:p>
          <a:p>
            <a:pPr lvl="1"/>
            <a:r>
              <a:rPr lang="en-US" altLang="ja-JP"/>
              <a:t>GL_SPECULAR</a:t>
            </a:r>
          </a:p>
        </p:txBody>
      </p:sp>
    </p:spTree>
  </p:cSld>
  <p:clrMapOvr>
    <a:masterClrMapping/>
  </p:clrMapOvr>
  <p:transition/>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2081</TotalTime>
  <Words>2145</Words>
  <Application>Microsoft Office PowerPoint</Application>
  <PresentationFormat>On-screen Show (4:3)</PresentationFormat>
  <Paragraphs>264</Paragraphs>
  <Slides>26</Slides>
  <Notes>16</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8" baseType="lpstr">
      <vt:lpstr>Arial</vt:lpstr>
      <vt:lpstr>ＭＳ Ｐゴシック</vt:lpstr>
      <vt:lpstr>Verdana</vt:lpstr>
      <vt:lpstr>Times New Roman</vt:lpstr>
      <vt:lpstr>Wingdings</vt:lpstr>
      <vt:lpstr>ＭＳ Ｐ明朝</vt:lpstr>
      <vt:lpstr>Tahoma</vt:lpstr>
      <vt:lpstr>Courier New</vt:lpstr>
      <vt:lpstr>Trebuchet MS</vt:lpstr>
      <vt:lpstr>Symbol</vt:lpstr>
      <vt:lpstr>Profile</vt:lpstr>
      <vt:lpstr>Microsoft Equation 3.0</vt:lpstr>
      <vt:lpstr>Computer Graphics</vt:lpstr>
      <vt:lpstr>Introduction to OpenGL</vt:lpstr>
      <vt:lpstr>Lighting Principles</vt:lpstr>
      <vt:lpstr>How OpenGL Simulates Lights</vt:lpstr>
      <vt:lpstr>Surface Normals</vt:lpstr>
      <vt:lpstr>Normal for Triangle</vt:lpstr>
      <vt:lpstr>Material Properties</vt:lpstr>
      <vt:lpstr>Light Properties</vt:lpstr>
      <vt:lpstr>Light Sources (cont.)</vt:lpstr>
      <vt:lpstr>Types of Lights</vt:lpstr>
      <vt:lpstr>Turning on the Lights</vt:lpstr>
      <vt:lpstr>Light Material Tutorial</vt:lpstr>
      <vt:lpstr>Controlling a Light’s Position</vt:lpstr>
      <vt:lpstr>Light Position Tutorial</vt:lpstr>
      <vt:lpstr>Advanced Lighting Features</vt:lpstr>
      <vt:lpstr>Spotlights</vt:lpstr>
      <vt:lpstr>Advanced Lighting Features </vt:lpstr>
      <vt:lpstr>Light Model Properties</vt:lpstr>
      <vt:lpstr>Front and Back Faces</vt:lpstr>
      <vt:lpstr>Efficiency</vt:lpstr>
      <vt:lpstr>Tips for Better Lighting</vt:lpstr>
      <vt:lpstr>Steps in OpenGL shading</vt:lpstr>
      <vt:lpstr>Transparency</vt:lpstr>
      <vt:lpstr>Polygonal Shading</vt:lpstr>
      <vt:lpstr>Polygon Normals</vt:lpstr>
      <vt:lpstr>Smooth Shading</vt:lpstr>
    </vt:vector>
  </TitlesOfParts>
  <Company>University of Tokyo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Graphics</dc:title>
  <dc:creator>Robin Bing-Yu Chen</dc:creator>
  <cp:lastModifiedBy>cmlab</cp:lastModifiedBy>
  <cp:revision>286</cp:revision>
  <dcterms:created xsi:type="dcterms:W3CDTF">2003-09-05T14:57:13Z</dcterms:created>
  <dcterms:modified xsi:type="dcterms:W3CDTF">2010-11-07T20:17:57Z</dcterms:modified>
</cp:coreProperties>
</file>