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36"/>
  </p:notesMasterIdLst>
  <p:sldIdLst>
    <p:sldId id="256" r:id="rId2"/>
    <p:sldId id="476" r:id="rId3"/>
    <p:sldId id="477" r:id="rId4"/>
    <p:sldId id="478" r:id="rId5"/>
    <p:sldId id="479" r:id="rId6"/>
    <p:sldId id="480" r:id="rId7"/>
    <p:sldId id="481" r:id="rId8"/>
    <p:sldId id="482" r:id="rId9"/>
    <p:sldId id="483" r:id="rId10"/>
    <p:sldId id="484" r:id="rId11"/>
    <p:sldId id="485" r:id="rId12"/>
    <p:sldId id="486" r:id="rId13"/>
    <p:sldId id="487" r:id="rId14"/>
    <p:sldId id="488" r:id="rId15"/>
    <p:sldId id="489" r:id="rId16"/>
    <p:sldId id="490" r:id="rId17"/>
    <p:sldId id="491" r:id="rId18"/>
    <p:sldId id="492" r:id="rId19"/>
    <p:sldId id="493" r:id="rId20"/>
    <p:sldId id="494" r:id="rId21"/>
    <p:sldId id="495" r:id="rId22"/>
    <p:sldId id="496" r:id="rId23"/>
    <p:sldId id="497" r:id="rId24"/>
    <p:sldId id="498" r:id="rId25"/>
    <p:sldId id="499" r:id="rId26"/>
    <p:sldId id="500" r:id="rId27"/>
    <p:sldId id="501" r:id="rId28"/>
    <p:sldId id="502" r:id="rId29"/>
    <p:sldId id="503" r:id="rId30"/>
    <p:sldId id="504" r:id="rId31"/>
    <p:sldId id="505" r:id="rId32"/>
    <p:sldId id="506" r:id="rId33"/>
    <p:sldId id="507" r:id="rId34"/>
    <p:sldId id="508" r:id="rId35"/>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Verdana"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Verdana"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Verdana"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Verdana"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a:srgbClr val="FFFFFF"/>
    <a:srgbClr val="000000"/>
    <a:srgbClr val="0000FF"/>
    <a:srgbClr val="FFFF00"/>
    <a:srgbClr val="00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7" autoAdjust="0"/>
    <p:restoredTop sz="81803" autoAdjust="0"/>
  </p:normalViewPr>
  <p:slideViewPr>
    <p:cSldViewPr>
      <p:cViewPr varScale="1">
        <p:scale>
          <a:sx n="89" d="100"/>
          <a:sy n="89" d="100"/>
        </p:scale>
        <p:origin x="-618" y="-90"/>
      </p:cViewPr>
      <p:guideLst>
        <p:guide orient="horz" pos="2432"/>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49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ltLang="ja-JP"/>
          </a:p>
        </p:txBody>
      </p:sp>
      <p:sp>
        <p:nvSpPr>
          <p:cNvPr id="2949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ltLang="ja-JP"/>
          </a:p>
        </p:txBody>
      </p:sp>
      <p:sp>
        <p:nvSpPr>
          <p:cNvPr id="29491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49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49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ltLang="ja-JP"/>
          </a:p>
        </p:txBody>
      </p:sp>
      <p:sp>
        <p:nvSpPr>
          <p:cNvPr id="2949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DCF37F1-B9D9-4E4D-8F2B-8FE387AE9EE3}" type="slidenum">
              <a:rPr lang="en-US" altLang="ja-JP"/>
              <a:pPr/>
              <a:t>‹#›</a:t>
            </a:fld>
            <a:endParaRPr lang="en-US" altLang="ja-JP"/>
          </a:p>
        </p:txBody>
      </p:sp>
    </p:spTree>
    <p:extLst>
      <p:ext uri="{BB962C8B-B14F-4D97-AF65-F5344CB8AC3E}">
        <p14:creationId xmlns:p14="http://schemas.microsoft.com/office/powerpoint/2010/main" val="36556034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897F0F-6FF8-4B5B-B1E7-F5C56853DC84}" type="slidenum">
              <a:rPr lang="en-US" altLang="ja-JP"/>
              <a:pPr/>
              <a:t>2</a:t>
            </a:fld>
            <a:endParaRPr lang="en-US" altLang="ja-JP"/>
          </a:p>
        </p:txBody>
      </p:sp>
      <p:sp>
        <p:nvSpPr>
          <p:cNvPr id="821250" name="Rectangle 2"/>
          <p:cNvSpPr>
            <a:spLocks noRot="1" noChangeArrowheads="1" noTextEdit="1"/>
          </p:cNvSpPr>
          <p:nvPr>
            <p:ph type="sldImg"/>
          </p:nvPr>
        </p:nvSpPr>
        <p:spPr>
          <a:ln/>
        </p:spPr>
      </p:sp>
      <p:sp>
        <p:nvSpPr>
          <p:cNvPr id="821251"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This course provides a general introduction and overview to the OpenGL API (Application Programming Interface) and its features. OpenGL is a rendering library available on almost any computer which supports a graphics monitor.</a:t>
            </a:r>
          </a:p>
          <a:p>
            <a:r>
              <a:rPr lang="en-US" altLang="ja-JP">
                <a:ea typeface="ＭＳ Ｐゴシック" pitchFamily="50" charset="-128"/>
              </a:rPr>
              <a:t>Today, we</a:t>
            </a:r>
            <a:r>
              <a:rPr lang="en-US" altLang="ja-JP">
                <a:latin typeface="Times New Roman"/>
                <a:ea typeface="ＭＳ Ｐゴシック" pitchFamily="50" charset="-128"/>
              </a:rPr>
              <a:t>’</a:t>
            </a:r>
            <a:r>
              <a:rPr lang="en-US" altLang="ja-JP">
                <a:ea typeface="ＭＳ Ｐゴシック" pitchFamily="50" charset="-128"/>
              </a:rPr>
              <a:t>ll discuss the basic elements of OpenGL: rendering points, lines, polygons and images, as well as more advanced features as lighting and texture mapping.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D29738-6BE2-477E-9846-CE24E7148844}" type="slidenum">
              <a:rPr lang="en-US" altLang="ja-JP"/>
              <a:pPr/>
              <a:t>11</a:t>
            </a:fld>
            <a:endParaRPr lang="en-US" altLang="ja-JP"/>
          </a:p>
        </p:txBody>
      </p:sp>
      <p:sp>
        <p:nvSpPr>
          <p:cNvPr id="869378" name="Rectangle 2"/>
          <p:cNvSpPr>
            <a:spLocks noRot="1" noChangeArrowheads="1" noTextEdit="1"/>
          </p:cNvSpPr>
          <p:nvPr>
            <p:ph type="sldImg"/>
          </p:nvPr>
        </p:nvSpPr>
        <p:spPr>
          <a:xfrm>
            <a:off x="1144588" y="685800"/>
            <a:ext cx="4570412" cy="3427413"/>
          </a:xfrm>
          <a:ln/>
        </p:spPr>
      </p:sp>
      <p:sp>
        <p:nvSpPr>
          <p:cNvPr id="869379" name="Rectangle 3"/>
          <p:cNvSpPr>
            <a:spLocks noGrp="1" noChangeArrowheads="1"/>
          </p:cNvSpPr>
          <p:nvPr>
            <p:ph type="body" idx="1"/>
          </p:nvPr>
        </p:nvSpPr>
        <p:spPr>
          <a:xfrm>
            <a:off x="914400" y="4341813"/>
            <a:ext cx="5029200" cy="4113212"/>
          </a:xfrm>
        </p:spPr>
        <p:txBody>
          <a:bodyPr/>
          <a:lstStyle/>
          <a:p>
            <a:r>
              <a:rPr lang="en-US" altLang="ja-JP">
                <a:ea typeface="ＭＳ Ｐゴシック" pitchFamily="50" charset="-128"/>
              </a:rPr>
              <a:t>OpenGL can also scale pixels as they are being rendered. </a:t>
            </a:r>
            <a:r>
              <a:rPr lang="en-US" altLang="ja-JP">
                <a:latin typeface="Courier New" pitchFamily="49" charset="0"/>
                <a:ea typeface="ＭＳ Ｐゴシック" pitchFamily="50" charset="-128"/>
              </a:rPr>
              <a:t>glPixelZoom()</a:t>
            </a:r>
            <a:r>
              <a:rPr lang="en-US" altLang="ja-JP">
                <a:ea typeface="ＭＳ Ｐゴシック" pitchFamily="50" charset="-128"/>
              </a:rPr>
              <a:t>will scale or shrink pixels as well as reflect them around the current raster position.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0ADDED-D7BB-4A19-9430-1B562857B90A}" type="slidenum">
              <a:rPr lang="en-US" altLang="ja-JP"/>
              <a:pPr/>
              <a:t>12</a:t>
            </a:fld>
            <a:endParaRPr lang="en-US" altLang="ja-JP"/>
          </a:p>
        </p:txBody>
      </p:sp>
      <p:sp>
        <p:nvSpPr>
          <p:cNvPr id="871426" name="Rectangle 2"/>
          <p:cNvSpPr>
            <a:spLocks noRot="1" noChangeArrowheads="1" noTextEdit="1"/>
          </p:cNvSpPr>
          <p:nvPr>
            <p:ph type="sldImg"/>
          </p:nvPr>
        </p:nvSpPr>
        <p:spPr>
          <a:xfrm>
            <a:off x="1144588" y="685800"/>
            <a:ext cx="4570412" cy="3427413"/>
          </a:xfrm>
          <a:ln/>
        </p:spPr>
      </p:sp>
      <p:sp>
        <p:nvSpPr>
          <p:cNvPr id="871427" name="Rectangle 3"/>
          <p:cNvSpPr>
            <a:spLocks noGrp="1" noChangeArrowheads="1"/>
          </p:cNvSpPr>
          <p:nvPr>
            <p:ph type="body" idx="1"/>
          </p:nvPr>
        </p:nvSpPr>
        <p:spPr>
          <a:xfrm>
            <a:off x="914400" y="4341813"/>
            <a:ext cx="5029200" cy="4113212"/>
          </a:xfrm>
        </p:spPr>
        <p:txBody>
          <a:bodyPr/>
          <a:lstStyle/>
          <a:p>
            <a:r>
              <a:rPr lang="en-US" altLang="ja-JP">
                <a:ea typeface="ＭＳ Ｐゴシック" pitchFamily="50" charset="-128"/>
              </a:rPr>
              <a:t>When pixels are read from or written to host memory, pixels can be modified by </a:t>
            </a:r>
            <a:r>
              <a:rPr lang="en-US" altLang="ja-JP" i="1">
                <a:ea typeface="ＭＳ Ｐゴシック" pitchFamily="50" charset="-128"/>
              </a:rPr>
              <a:t>storage and transfer</a:t>
            </a:r>
            <a:r>
              <a:rPr lang="en-US" altLang="ja-JP">
                <a:ea typeface="ＭＳ Ｐゴシック" pitchFamily="50" charset="-128"/>
              </a:rPr>
              <a:t> modes.</a:t>
            </a:r>
          </a:p>
          <a:p>
            <a:r>
              <a:rPr lang="en-US" altLang="ja-JP">
                <a:ea typeface="ＭＳ Ｐゴシック" pitchFamily="50" charset="-128"/>
              </a:rPr>
              <a:t>Storage modes control how host memory is accessed and written to, including byte swapping and addressing, and modifying how memory is accessed to read only a small subset of the original image.</a:t>
            </a:r>
          </a:p>
          <a:p>
            <a:r>
              <a:rPr lang="en-US" altLang="ja-JP">
                <a:ea typeface="ＭＳ Ｐゴシック" pitchFamily="50" charset="-128"/>
              </a:rPr>
              <a:t>Transfer modes allow pixel modifications as they are processed. This includes scaling and biasing the color component values, as well as replacing color values using color lookup tables.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961F90-3702-4819-9D1C-90F9EBC087CC}" type="slidenum">
              <a:rPr lang="en-US" altLang="ja-JP"/>
              <a:pPr/>
              <a:t>13</a:t>
            </a:fld>
            <a:endParaRPr lang="en-US" altLang="ja-JP"/>
          </a:p>
        </p:txBody>
      </p:sp>
      <p:sp>
        <p:nvSpPr>
          <p:cNvPr id="873474" name="Rectangle 2"/>
          <p:cNvSpPr>
            <a:spLocks noRot="1" noChangeArrowheads="1" noTextEdit="1"/>
          </p:cNvSpPr>
          <p:nvPr>
            <p:ph type="sldImg"/>
          </p:nvPr>
        </p:nvSpPr>
        <p:spPr>
          <a:xfrm>
            <a:off x="1144588" y="685800"/>
            <a:ext cx="4570412" cy="3427413"/>
          </a:xfrm>
          <a:ln w="12700" cap="flat">
            <a:solidFill>
              <a:schemeClr val="tx1"/>
            </a:solidFill>
          </a:ln>
          <a:extLst>
            <a:ext uri="{909E8E84-426E-40DD-AFC4-6F175D3DCCD1}">
              <a14:hiddenFill xmlns:a14="http://schemas.microsoft.com/office/drawing/2010/main">
                <a:noFill/>
              </a14:hiddenFill>
            </a:ext>
          </a:extLst>
        </p:spPr>
      </p:sp>
      <p:sp>
        <p:nvSpPr>
          <p:cNvPr id="873475" name="Rectangle 3"/>
          <p:cNvSpPr>
            <a:spLocks noGrp="1" noChangeArrowheads="1"/>
          </p:cNvSpPr>
          <p:nvPr>
            <p:ph type="body" idx="1"/>
          </p:nvPr>
        </p:nvSpPr>
        <p:spPr>
          <a:xfrm>
            <a:off x="914400" y="4341813"/>
            <a:ext cx="5029200" cy="4113212"/>
          </a:xfrm>
          <a:noFill/>
          <a:ln/>
        </p:spPr>
        <p:txBody>
          <a:bodyPr lIns="92064" tIns="46033" rIns="92064" bIns="46033"/>
          <a:lstStyle/>
          <a:p>
            <a:r>
              <a:rPr lang="en-US" altLang="ja-JP">
                <a:ea typeface="ＭＳ Ｐゴシック" pitchFamily="50" charset="-128"/>
              </a:rPr>
              <a:t>In this section, we</a:t>
            </a:r>
            <a:r>
              <a:rPr lang="en-US" altLang="ja-JP">
                <a:latin typeface="Times New Roman"/>
                <a:ea typeface="ＭＳ Ｐゴシック" pitchFamily="50" charset="-128"/>
              </a:rPr>
              <a:t>’</a:t>
            </a:r>
            <a:r>
              <a:rPr lang="en-US" altLang="ja-JP">
                <a:ea typeface="ＭＳ Ｐゴシック" pitchFamily="50" charset="-128"/>
              </a:rPr>
              <a:t>ll discuss </a:t>
            </a:r>
            <a:r>
              <a:rPr lang="en-US" altLang="ja-JP" i="1">
                <a:ea typeface="ＭＳ Ｐゴシック" pitchFamily="50" charset="-128"/>
              </a:rPr>
              <a:t>texture</a:t>
            </a:r>
            <a:r>
              <a:rPr lang="en-US" altLang="ja-JP">
                <a:ea typeface="ＭＳ Ｐゴシック" pitchFamily="50" charset="-128"/>
              </a:rPr>
              <a:t> ( sometimes also called </a:t>
            </a:r>
            <a:r>
              <a:rPr lang="en-US" altLang="ja-JP" i="1">
                <a:ea typeface="ＭＳ Ｐゴシック" pitchFamily="50" charset="-128"/>
              </a:rPr>
              <a:t>image</a:t>
            </a:r>
            <a:r>
              <a:rPr lang="en-US" altLang="ja-JP">
                <a:ea typeface="ＭＳ Ｐゴシック" pitchFamily="50" charset="-128"/>
              </a:rPr>
              <a:t> ) mapping.  Texture mapping augments the colors specified for a geometric primitive with the colors stored in an image.  An image can be a 1D, 2D, or 3D set of colors called </a:t>
            </a:r>
            <a:r>
              <a:rPr lang="en-US" altLang="ja-JP" i="1">
                <a:ea typeface="ＭＳ Ｐゴシック" pitchFamily="50" charset="-128"/>
              </a:rPr>
              <a:t>texels</a:t>
            </a:r>
            <a:r>
              <a:rPr lang="en-US" altLang="ja-JP">
                <a:ea typeface="ＭＳ Ｐゴシック" pitchFamily="50" charset="-128"/>
              </a:rPr>
              <a:t>.  2D textures will be used throughout the section for demonstrations, however, the processes described are identical for 1D and 3D textures.</a:t>
            </a:r>
          </a:p>
          <a:p>
            <a:r>
              <a:rPr lang="en-US" altLang="ja-JP">
                <a:ea typeface="ＭＳ Ｐゴシック" pitchFamily="50" charset="-128"/>
              </a:rPr>
              <a:t>Some of the many uses of texture mapping include:</a:t>
            </a:r>
          </a:p>
          <a:p>
            <a:pPr lvl="1">
              <a:buFontTx/>
              <a:buChar char="•"/>
            </a:pPr>
            <a:r>
              <a:rPr lang="en-US" altLang="ja-JP">
                <a:ea typeface="ＭＳ Ｐゴシック" pitchFamily="50" charset="-128"/>
              </a:rPr>
              <a:t> simulating materials like wood, bricks or granite</a:t>
            </a:r>
          </a:p>
          <a:p>
            <a:pPr lvl="1">
              <a:buFontTx/>
              <a:buChar char="•"/>
            </a:pPr>
            <a:r>
              <a:rPr lang="en-US" altLang="ja-JP">
                <a:ea typeface="ＭＳ Ｐゴシック" pitchFamily="50" charset="-128"/>
              </a:rPr>
              <a:t> reducing the complexity ( number of polygons ) of a geometric object</a:t>
            </a:r>
          </a:p>
          <a:p>
            <a:pPr lvl="1">
              <a:buFontTx/>
              <a:buChar char="•"/>
            </a:pPr>
            <a:r>
              <a:rPr lang="en-US" altLang="ja-JP">
                <a:ea typeface="ＭＳ Ｐゴシック" pitchFamily="50" charset="-128"/>
              </a:rPr>
              <a:t> image processing techniques like image warping and rectification,</a:t>
            </a:r>
            <a:br>
              <a:rPr lang="en-US" altLang="ja-JP">
                <a:ea typeface="ＭＳ Ｐゴシック" pitchFamily="50" charset="-128"/>
              </a:rPr>
            </a:br>
            <a:r>
              <a:rPr lang="en-US" altLang="ja-JP">
                <a:ea typeface="ＭＳ Ｐゴシック" pitchFamily="50" charset="-128"/>
              </a:rPr>
              <a:t>       rotation and scaling</a:t>
            </a:r>
          </a:p>
          <a:p>
            <a:pPr lvl="1">
              <a:buFontTx/>
              <a:buChar char="•"/>
            </a:pPr>
            <a:r>
              <a:rPr lang="en-US" altLang="ja-JP">
                <a:ea typeface="ＭＳ Ｐゴシック" pitchFamily="50" charset="-128"/>
              </a:rPr>
              <a:t> simulating reflective surfaces like mirrors or polished floors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907FF3-C80D-4D0B-80E3-91C5C8FC7B44}" type="slidenum">
              <a:rPr lang="en-US" altLang="ja-JP"/>
              <a:pPr/>
              <a:t>14</a:t>
            </a:fld>
            <a:endParaRPr lang="en-US" altLang="ja-JP"/>
          </a:p>
        </p:txBody>
      </p:sp>
      <p:sp>
        <p:nvSpPr>
          <p:cNvPr id="875522" name="Rectangle 2"/>
          <p:cNvSpPr>
            <a:spLocks noRot="1" noChangeArrowheads="1" noTextEdit="1"/>
          </p:cNvSpPr>
          <p:nvPr>
            <p:ph type="sldImg"/>
          </p:nvPr>
        </p:nvSpPr>
        <p:spPr>
          <a:ln/>
        </p:spPr>
      </p:sp>
      <p:sp>
        <p:nvSpPr>
          <p:cNvPr id="875523"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Textures are images that can be thought of as continuous and be one, two, three, or four dimensional. By convention, the coordinates of the image are </a:t>
            </a:r>
            <a:r>
              <a:rPr lang="en-US" altLang="ja-JP" i="1">
                <a:ea typeface="ＭＳ Ｐゴシック" pitchFamily="50" charset="-128"/>
              </a:rPr>
              <a:t>s</a:t>
            </a:r>
            <a:r>
              <a:rPr lang="en-US" altLang="ja-JP">
                <a:ea typeface="ＭＳ Ｐゴシック" pitchFamily="50" charset="-128"/>
              </a:rPr>
              <a:t>, </a:t>
            </a:r>
            <a:r>
              <a:rPr lang="en-US" altLang="ja-JP" i="1">
                <a:ea typeface="ＭＳ Ｐゴシック" pitchFamily="50" charset="-128"/>
              </a:rPr>
              <a:t>t</a:t>
            </a:r>
            <a:r>
              <a:rPr lang="en-US" altLang="ja-JP">
                <a:ea typeface="ＭＳ Ｐゴシック" pitchFamily="50" charset="-128"/>
              </a:rPr>
              <a:t>, </a:t>
            </a:r>
            <a:r>
              <a:rPr lang="en-US" altLang="ja-JP" i="1">
                <a:ea typeface="ＭＳ Ｐゴシック" pitchFamily="50" charset="-128"/>
              </a:rPr>
              <a:t>r</a:t>
            </a:r>
            <a:r>
              <a:rPr lang="en-US" altLang="ja-JP">
                <a:ea typeface="ＭＳ Ｐゴシック" pitchFamily="50" charset="-128"/>
              </a:rPr>
              <a:t> and </a:t>
            </a:r>
            <a:r>
              <a:rPr lang="en-US" altLang="ja-JP" i="1">
                <a:ea typeface="ＭＳ Ｐゴシック" pitchFamily="50" charset="-128"/>
              </a:rPr>
              <a:t>q</a:t>
            </a:r>
            <a:r>
              <a:rPr lang="en-US" altLang="ja-JP">
                <a:ea typeface="ＭＳ Ｐゴシック" pitchFamily="50" charset="-128"/>
              </a:rPr>
              <a:t>. Thus for the two dimensional image above, a point in the image is given by its (</a:t>
            </a:r>
            <a:r>
              <a:rPr lang="en-US" altLang="ja-JP" i="1">
                <a:ea typeface="ＭＳ Ｐゴシック" pitchFamily="50" charset="-128"/>
              </a:rPr>
              <a:t>s, t</a:t>
            </a:r>
            <a:r>
              <a:rPr lang="en-US" altLang="ja-JP">
                <a:ea typeface="ＭＳ Ｐゴシック" pitchFamily="50" charset="-128"/>
              </a:rPr>
              <a:t>) values with (</a:t>
            </a:r>
            <a:r>
              <a:rPr lang="en-US" altLang="ja-JP" i="1">
                <a:ea typeface="ＭＳ Ｐゴシック" pitchFamily="50" charset="-128"/>
              </a:rPr>
              <a:t>0, 0</a:t>
            </a:r>
            <a:r>
              <a:rPr lang="en-US" altLang="ja-JP">
                <a:ea typeface="ＭＳ Ｐゴシック" pitchFamily="50" charset="-128"/>
              </a:rPr>
              <a:t>) in the lower-left corner and (</a:t>
            </a:r>
            <a:r>
              <a:rPr lang="en-US" altLang="ja-JP" i="1">
                <a:ea typeface="ＭＳ Ｐゴシック" pitchFamily="50" charset="-128"/>
              </a:rPr>
              <a:t>1, 1</a:t>
            </a:r>
            <a:r>
              <a:rPr lang="en-US" altLang="ja-JP">
                <a:ea typeface="ＭＳ Ｐゴシック" pitchFamily="50" charset="-128"/>
              </a:rPr>
              <a:t>) in the top-right corner.</a:t>
            </a:r>
          </a:p>
          <a:p>
            <a:r>
              <a:rPr lang="en-US" altLang="ja-JP">
                <a:ea typeface="ＭＳ Ｐゴシック" pitchFamily="50" charset="-128"/>
              </a:rPr>
              <a:t>A texture map for a two-dimensional geometric object in (</a:t>
            </a:r>
            <a:r>
              <a:rPr lang="en-US" altLang="ja-JP" i="1">
                <a:ea typeface="ＭＳ Ｐゴシック" pitchFamily="50" charset="-128"/>
              </a:rPr>
              <a:t>x, y, z</a:t>
            </a:r>
            <a:r>
              <a:rPr lang="en-US" altLang="ja-JP">
                <a:ea typeface="ＭＳ Ｐゴシック" pitchFamily="50" charset="-128"/>
              </a:rPr>
              <a:t>) world coordinates maps a point in (</a:t>
            </a:r>
            <a:r>
              <a:rPr lang="en-US" altLang="ja-JP" i="1">
                <a:ea typeface="ＭＳ Ｐゴシック" pitchFamily="50" charset="-128"/>
              </a:rPr>
              <a:t>s, t</a:t>
            </a:r>
            <a:r>
              <a:rPr lang="en-US" altLang="ja-JP">
                <a:ea typeface="ＭＳ Ｐゴシック" pitchFamily="50" charset="-128"/>
              </a:rPr>
              <a:t>) space to a corresponding point on the screen.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77CC1D-C0AE-4488-80D1-B4018FDD4790}" type="slidenum">
              <a:rPr lang="en-US" altLang="ja-JP"/>
              <a:pPr/>
              <a:t>15</a:t>
            </a:fld>
            <a:endParaRPr lang="en-US" altLang="ja-JP"/>
          </a:p>
        </p:txBody>
      </p:sp>
      <p:sp>
        <p:nvSpPr>
          <p:cNvPr id="877570" name="Rectangle 2"/>
          <p:cNvSpPr>
            <a:spLocks noRot="1" noChangeArrowheads="1" noTextEdit="1"/>
          </p:cNvSpPr>
          <p:nvPr>
            <p:ph type="sldImg"/>
          </p:nvPr>
        </p:nvSpPr>
        <p:spPr>
          <a:ln/>
        </p:spPr>
      </p:sp>
      <p:sp>
        <p:nvSpPr>
          <p:cNvPr id="877571"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The advantage of texture mapping is that visual detail is in the image, not in the geometry. Thus, the complexity of an image does not affect the geometric pipeline (transformations, clipping) in OpenGL. Texture is added during rasterization where the geometric and pixel pipelines meet.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3EE4AB-914B-4CE2-9E11-B161CCBB8F0E}" type="slidenum">
              <a:rPr lang="en-US" altLang="ja-JP"/>
              <a:pPr/>
              <a:t>16</a:t>
            </a:fld>
            <a:endParaRPr lang="en-US" altLang="ja-JP"/>
          </a:p>
        </p:txBody>
      </p:sp>
      <p:sp>
        <p:nvSpPr>
          <p:cNvPr id="879618" name="Rectangle 2"/>
          <p:cNvSpPr>
            <a:spLocks noRot="1" noChangeArrowheads="1" noTextEdit="1"/>
          </p:cNvSpPr>
          <p:nvPr>
            <p:ph type="sldImg"/>
          </p:nvPr>
        </p:nvSpPr>
        <p:spPr>
          <a:ln/>
        </p:spPr>
      </p:sp>
      <p:sp>
        <p:nvSpPr>
          <p:cNvPr id="879619"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This example is from the tutorial demo.</a:t>
            </a:r>
          </a:p>
          <a:p>
            <a:r>
              <a:rPr lang="en-US" altLang="ja-JP">
                <a:ea typeface="ＭＳ Ｐゴシック" pitchFamily="50" charset="-128"/>
              </a:rPr>
              <a:t>The size of textures must be a power of two. However, we can use image manipulation routines to convert an image to the required size.</a:t>
            </a:r>
          </a:p>
          <a:p>
            <a:r>
              <a:rPr lang="en-US" altLang="ja-JP">
                <a:ea typeface="ＭＳ Ｐゴシック" pitchFamily="50" charset="-128"/>
              </a:rPr>
              <a:t>Texture can replace lighting and material effects or be used  in combination with them.</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42820-CA5B-4B5B-B9A8-0C51CB4088AF}" type="slidenum">
              <a:rPr lang="en-US" altLang="ja-JP"/>
              <a:pPr/>
              <a:t>17</a:t>
            </a:fld>
            <a:endParaRPr lang="en-US" altLang="ja-JP"/>
          </a:p>
        </p:txBody>
      </p:sp>
      <p:sp>
        <p:nvSpPr>
          <p:cNvPr id="881666" name="Rectangle 2"/>
          <p:cNvSpPr>
            <a:spLocks noRot="1" noChangeArrowheads="1" noTextEdit="1"/>
          </p:cNvSpPr>
          <p:nvPr>
            <p:ph type="sldImg"/>
          </p:nvPr>
        </p:nvSpPr>
        <p:spPr>
          <a:ln/>
        </p:spPr>
      </p:sp>
      <p:sp>
        <p:nvSpPr>
          <p:cNvPr id="881667"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In the simplest approach, we must perform these three steps.</a:t>
            </a:r>
          </a:p>
          <a:p>
            <a:r>
              <a:rPr lang="en-US" altLang="ja-JP">
                <a:ea typeface="ＭＳ Ｐゴシック" pitchFamily="50" charset="-128"/>
              </a:rPr>
              <a:t>Textures reside in texture memory. When we assign an image to a texture it is copied from processor memory to texture memory where pixels are formatted differently. </a:t>
            </a:r>
          </a:p>
          <a:p>
            <a:r>
              <a:rPr lang="en-US" altLang="ja-JP">
                <a:ea typeface="ＭＳ Ｐゴシック" pitchFamily="50" charset="-128"/>
              </a:rPr>
              <a:t>Texture coordinates are actually part of the state as are other vertex attributes such as color and normals. As with colors, OpenGL interpolates texture inside geometric objects.</a:t>
            </a:r>
          </a:p>
          <a:p>
            <a:r>
              <a:rPr lang="en-US" altLang="ja-JP">
                <a:ea typeface="ＭＳ Ｐゴシック" pitchFamily="50" charset="-128"/>
              </a:rPr>
              <a:t>Because textures are really discrete and of limited extent, texture mapping is subject to aliasing errors that can be controlled through filtering.</a:t>
            </a:r>
          </a:p>
          <a:p>
            <a:r>
              <a:rPr lang="en-US" altLang="ja-JP">
                <a:ea typeface="ＭＳ Ｐゴシック" pitchFamily="50" charset="-128"/>
              </a:rPr>
              <a:t>Texture memory is a limited resource and having only  a single active texture can lead to inefficient code.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6F9D6A-33AA-4480-9C98-6DF9A938F681}" type="slidenum">
              <a:rPr lang="en-US" altLang="ja-JP"/>
              <a:pPr/>
              <a:t>18</a:t>
            </a:fld>
            <a:endParaRPr lang="en-US" altLang="ja-JP"/>
          </a:p>
        </p:txBody>
      </p:sp>
      <p:sp>
        <p:nvSpPr>
          <p:cNvPr id="883714" name="Rectangle 2"/>
          <p:cNvSpPr>
            <a:spLocks noRot="1" noChangeArrowheads="1" noTextEdit="1"/>
          </p:cNvSpPr>
          <p:nvPr>
            <p:ph type="sldImg"/>
          </p:nvPr>
        </p:nvSpPr>
        <p:spPr>
          <a:xfrm>
            <a:off x="1144588" y="685800"/>
            <a:ext cx="4570412" cy="3427413"/>
          </a:xfrm>
          <a:ln w="12700" cap="flat">
            <a:solidFill>
              <a:schemeClr val="tx1"/>
            </a:solidFill>
          </a:ln>
          <a:extLst>
            <a:ext uri="{909E8E84-426E-40DD-AFC4-6F175D3DCCD1}">
              <a14:hiddenFill xmlns:a14="http://schemas.microsoft.com/office/drawing/2010/main">
                <a:noFill/>
              </a14:hiddenFill>
            </a:ext>
          </a:extLst>
        </p:spPr>
      </p:sp>
      <p:sp>
        <p:nvSpPr>
          <p:cNvPr id="883715" name="Rectangle 3"/>
          <p:cNvSpPr>
            <a:spLocks noGrp="1" noChangeArrowheads="1"/>
          </p:cNvSpPr>
          <p:nvPr>
            <p:ph type="body" idx="1"/>
          </p:nvPr>
        </p:nvSpPr>
        <p:spPr>
          <a:xfrm>
            <a:off x="914400" y="4341813"/>
            <a:ext cx="5029200" cy="4113212"/>
          </a:xfrm>
          <a:noFill/>
          <a:ln/>
        </p:spPr>
        <p:txBody>
          <a:bodyPr lIns="92064" tIns="46033" rIns="92064" bIns="46033"/>
          <a:lstStyle/>
          <a:p>
            <a:r>
              <a:rPr lang="en-US" altLang="ja-JP">
                <a:ea typeface="ＭＳ Ｐゴシック" pitchFamily="50" charset="-128"/>
              </a:rPr>
              <a:t>The general steps to enable texturing are listed above.  Some steps are optional, and due to the number of combinations, complete coverage of the topic is outside the scope of this course.</a:t>
            </a:r>
          </a:p>
          <a:p>
            <a:r>
              <a:rPr lang="en-US" altLang="ja-JP">
                <a:ea typeface="ＭＳ Ｐゴシック" pitchFamily="50" charset="-128"/>
              </a:rPr>
              <a:t>Here we use the </a:t>
            </a:r>
            <a:r>
              <a:rPr lang="en-US" altLang="ja-JP" i="1">
                <a:ea typeface="ＭＳ Ｐゴシック" pitchFamily="50" charset="-128"/>
              </a:rPr>
              <a:t>texture object</a:t>
            </a:r>
            <a:r>
              <a:rPr lang="en-US" altLang="ja-JP">
                <a:ea typeface="ＭＳ Ｐゴシック" pitchFamily="50" charset="-128"/>
              </a:rPr>
              <a:t> approach.  Using texture objects may enable your OpenGL implementation to make some optimizations behind the scenes.</a:t>
            </a:r>
          </a:p>
          <a:p>
            <a:r>
              <a:rPr lang="en-US" altLang="ja-JP">
                <a:ea typeface="ＭＳ Ｐゴシック" pitchFamily="50" charset="-128"/>
              </a:rPr>
              <a:t>As with any other OpenGL state, texture mapping requires that </a:t>
            </a:r>
            <a:r>
              <a:rPr lang="en-US" altLang="ja-JP">
                <a:latin typeface="Courier New" pitchFamily="49" charset="0"/>
                <a:ea typeface="ＭＳ Ｐゴシック" pitchFamily="50" charset="-128"/>
              </a:rPr>
              <a:t>glEnable()</a:t>
            </a:r>
            <a:r>
              <a:rPr lang="en-US" altLang="ja-JP">
                <a:ea typeface="ＭＳ Ｐゴシック" pitchFamily="50" charset="-128"/>
              </a:rPr>
              <a:t> be called.  The tokens for texturing are:</a:t>
            </a:r>
          </a:p>
          <a:p>
            <a:r>
              <a:rPr lang="en-US" altLang="ja-JP">
                <a:ea typeface="ＭＳ Ｐゴシック" pitchFamily="50" charset="-128"/>
              </a:rPr>
              <a:t>	</a:t>
            </a:r>
            <a:r>
              <a:rPr lang="en-US" altLang="ja-JP">
                <a:latin typeface="Courier New" pitchFamily="49" charset="0"/>
                <a:ea typeface="ＭＳ Ｐゴシック" pitchFamily="50" charset="-128"/>
              </a:rPr>
              <a:t>GL_TEXTURE_1D</a:t>
            </a:r>
            <a:r>
              <a:rPr lang="en-US" altLang="ja-JP">
                <a:ea typeface="ＭＳ Ｐゴシック" pitchFamily="50" charset="-128"/>
              </a:rPr>
              <a:t> - one dimensional texturing</a:t>
            </a:r>
          </a:p>
          <a:p>
            <a:r>
              <a:rPr lang="en-US" altLang="ja-JP">
                <a:ea typeface="ＭＳ Ｐゴシック" pitchFamily="50" charset="-128"/>
              </a:rPr>
              <a:t>	</a:t>
            </a:r>
            <a:r>
              <a:rPr lang="en-US" altLang="ja-JP">
                <a:latin typeface="Courier New" pitchFamily="49" charset="0"/>
                <a:ea typeface="ＭＳ Ｐゴシック" pitchFamily="50" charset="-128"/>
              </a:rPr>
              <a:t>GL_TEXTURE_2D</a:t>
            </a:r>
            <a:r>
              <a:rPr lang="en-US" altLang="ja-JP">
                <a:ea typeface="ＭＳ Ｐゴシック" pitchFamily="50" charset="-128"/>
              </a:rPr>
              <a:t> - two dimensional texturing</a:t>
            </a:r>
          </a:p>
          <a:p>
            <a:r>
              <a:rPr lang="en-US" altLang="ja-JP">
                <a:ea typeface="ＭＳ Ｐゴシック" pitchFamily="50" charset="-128"/>
              </a:rPr>
              <a:t>	</a:t>
            </a:r>
            <a:r>
              <a:rPr lang="en-US" altLang="ja-JP">
                <a:latin typeface="Courier New" pitchFamily="49" charset="0"/>
                <a:ea typeface="ＭＳ Ｐゴシック" pitchFamily="50" charset="-128"/>
              </a:rPr>
              <a:t>GL_TEXTURE_3D</a:t>
            </a:r>
            <a:r>
              <a:rPr lang="en-US" altLang="ja-JP">
                <a:ea typeface="ＭＳ Ｐゴシック" pitchFamily="50" charset="-128"/>
              </a:rPr>
              <a:t> - three dimensional texturing</a:t>
            </a:r>
          </a:p>
          <a:p>
            <a:r>
              <a:rPr lang="en-US" altLang="ja-JP">
                <a:ea typeface="ＭＳ Ｐゴシック" pitchFamily="50" charset="-128"/>
              </a:rPr>
              <a:t>2D texturing is the most commonly used.  1D texturing is useful for applying contours to objects ( like altitude contours to mountains ).  3D texturing is useful for volume rendering.</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36629C-81F1-477C-B861-9E5293C6ECAD}" type="slidenum">
              <a:rPr lang="en-US" altLang="ja-JP"/>
              <a:pPr/>
              <a:t>19</a:t>
            </a:fld>
            <a:endParaRPr lang="en-US" altLang="ja-JP"/>
          </a:p>
        </p:txBody>
      </p:sp>
      <p:sp>
        <p:nvSpPr>
          <p:cNvPr id="885762" name="Rectangle 2"/>
          <p:cNvSpPr>
            <a:spLocks noRot="1" noChangeArrowheads="1" noTextEdit="1"/>
          </p:cNvSpPr>
          <p:nvPr>
            <p:ph type="sldImg"/>
          </p:nvPr>
        </p:nvSpPr>
        <p:spPr>
          <a:ln/>
        </p:spPr>
      </p:sp>
      <p:sp>
        <p:nvSpPr>
          <p:cNvPr id="885763"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The first step in creating texture objects is to have OpenGL reserve some indices for your objects.  </a:t>
            </a:r>
            <a:r>
              <a:rPr lang="en-US" altLang="ja-JP">
                <a:latin typeface="Courier New" pitchFamily="49" charset="0"/>
                <a:ea typeface="ＭＳ Ｐゴシック" pitchFamily="50" charset="-128"/>
              </a:rPr>
              <a:t>glGenTextures()</a:t>
            </a:r>
            <a:r>
              <a:rPr lang="en-US" altLang="ja-JP">
                <a:ea typeface="ＭＳ Ｐゴシック" pitchFamily="50" charset="-128"/>
              </a:rPr>
              <a:t> will request </a:t>
            </a:r>
            <a:r>
              <a:rPr lang="en-US" altLang="ja-JP" i="1">
                <a:ea typeface="ＭＳ Ｐゴシック" pitchFamily="50" charset="-128"/>
              </a:rPr>
              <a:t>n</a:t>
            </a:r>
            <a:r>
              <a:rPr lang="en-US" altLang="ja-JP">
                <a:ea typeface="ＭＳ Ｐゴシック" pitchFamily="50" charset="-128"/>
              </a:rPr>
              <a:t> texture ids and return those values back to you in </a:t>
            </a:r>
            <a:r>
              <a:rPr lang="en-US" altLang="ja-JP">
                <a:latin typeface="Courier New" pitchFamily="49" charset="0"/>
                <a:ea typeface="ＭＳ Ｐゴシック" pitchFamily="50" charset="-128"/>
              </a:rPr>
              <a:t>texIds</a:t>
            </a:r>
            <a:r>
              <a:rPr lang="en-US" altLang="ja-JP">
                <a:ea typeface="ＭＳ Ｐゴシック" pitchFamily="50" charset="-128"/>
              </a:rPr>
              <a:t>.</a:t>
            </a:r>
          </a:p>
          <a:p>
            <a:r>
              <a:rPr lang="en-US" altLang="ja-JP">
                <a:ea typeface="ＭＳ Ｐゴシック" pitchFamily="50" charset="-128"/>
              </a:rPr>
              <a:t>To begin defining a texture object, you call </a:t>
            </a:r>
            <a:r>
              <a:rPr lang="en-US" altLang="ja-JP">
                <a:latin typeface="Courier New" pitchFamily="49" charset="0"/>
                <a:ea typeface="ＭＳ Ｐゴシック" pitchFamily="50" charset="-128"/>
              </a:rPr>
              <a:t>glBindTexture()</a:t>
            </a:r>
            <a:r>
              <a:rPr lang="en-US" altLang="ja-JP">
                <a:ea typeface="ＭＳ Ｐゴシック" pitchFamily="50" charset="-128"/>
              </a:rPr>
              <a:t> with the id of the object you want to create.  The target is one of </a:t>
            </a:r>
            <a:r>
              <a:rPr lang="en-US" altLang="ja-JP">
                <a:latin typeface="Courier New" pitchFamily="49" charset="0"/>
                <a:ea typeface="ＭＳ Ｐゴシック" pitchFamily="50" charset="-128"/>
              </a:rPr>
              <a:t>GL_TEXTURE_{123}D()</a:t>
            </a:r>
            <a:r>
              <a:rPr lang="en-US" altLang="ja-JP">
                <a:ea typeface="ＭＳ Ｐゴシック" pitchFamily="50" charset="-128"/>
              </a:rPr>
              <a:t>.  All texturing calls become part of the object until the next </a:t>
            </a:r>
            <a:r>
              <a:rPr lang="en-US" altLang="ja-JP">
                <a:latin typeface="Courier New" pitchFamily="49" charset="0"/>
                <a:ea typeface="ＭＳ Ｐゴシック" pitchFamily="50" charset="-128"/>
              </a:rPr>
              <a:t>glBindTexture()</a:t>
            </a:r>
            <a:r>
              <a:rPr lang="en-US" altLang="ja-JP">
                <a:ea typeface="ＭＳ Ｐゴシック" pitchFamily="50" charset="-128"/>
              </a:rPr>
              <a:t> is called.</a:t>
            </a:r>
          </a:p>
          <a:p>
            <a:r>
              <a:rPr lang="en-US" altLang="ja-JP">
                <a:ea typeface="ＭＳ Ｐゴシック" pitchFamily="50" charset="-128"/>
              </a:rPr>
              <a:t>To have OpenGL use a particular texture object, call </a:t>
            </a:r>
            <a:r>
              <a:rPr lang="en-US" altLang="ja-JP">
                <a:latin typeface="Courier New" pitchFamily="49" charset="0"/>
                <a:ea typeface="ＭＳ Ｐゴシック" pitchFamily="50" charset="-128"/>
              </a:rPr>
              <a:t>glBindTexture()</a:t>
            </a:r>
            <a:r>
              <a:rPr lang="en-US" altLang="ja-JP">
                <a:ea typeface="ＭＳ Ｐゴシック" pitchFamily="50" charset="-128"/>
              </a:rPr>
              <a:t> with the target and id of the object you want to be active.</a:t>
            </a:r>
          </a:p>
          <a:p>
            <a:r>
              <a:rPr lang="en-US" altLang="ja-JP">
                <a:ea typeface="ＭＳ Ｐゴシック" pitchFamily="50" charset="-128"/>
              </a:rPr>
              <a:t>To delete texture objects, use </a:t>
            </a:r>
            <a:r>
              <a:rPr lang="en-US" altLang="ja-JP">
                <a:latin typeface="Courier New" pitchFamily="49" charset="0"/>
                <a:ea typeface="ＭＳ Ｐゴシック" pitchFamily="50" charset="-128"/>
              </a:rPr>
              <a:t>glDeleteTextures( n, *texIds )</a:t>
            </a:r>
            <a:r>
              <a:rPr lang="en-US" altLang="ja-JP">
                <a:ea typeface="ＭＳ Ｐゴシック" pitchFamily="50" charset="-128"/>
              </a:rPr>
              <a:t>, where </a:t>
            </a:r>
            <a:r>
              <a:rPr lang="en-US" altLang="ja-JP">
                <a:latin typeface="Courier New" pitchFamily="49" charset="0"/>
                <a:ea typeface="ＭＳ Ｐゴシック" pitchFamily="50" charset="-128"/>
              </a:rPr>
              <a:t>texIds </a:t>
            </a:r>
            <a:r>
              <a:rPr lang="en-US" altLang="ja-JP">
                <a:ea typeface="ＭＳ Ｐゴシック" pitchFamily="50" charset="-128"/>
              </a:rPr>
              <a:t>is an array of texture object identifiers to be deleted. </a:t>
            </a:r>
          </a:p>
          <a:p>
            <a:endParaRPr lang="en-US" altLang="ja-JP">
              <a:ea typeface="ＭＳ Ｐゴシック" pitchFamily="50"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D50267-8B21-4CE9-BBD7-92A0E697F09E}" type="slidenum">
              <a:rPr lang="en-US" altLang="ja-JP"/>
              <a:pPr/>
              <a:t>20</a:t>
            </a:fld>
            <a:endParaRPr lang="en-US" altLang="ja-JP"/>
          </a:p>
        </p:txBody>
      </p:sp>
      <p:sp>
        <p:nvSpPr>
          <p:cNvPr id="887810" name="Rectangle 2"/>
          <p:cNvSpPr>
            <a:spLocks noRot="1" noChangeArrowheads="1" noTextEdit="1"/>
          </p:cNvSpPr>
          <p:nvPr>
            <p:ph type="sldImg"/>
          </p:nvPr>
        </p:nvSpPr>
        <p:spPr>
          <a:ln/>
        </p:spPr>
      </p:sp>
      <p:sp>
        <p:nvSpPr>
          <p:cNvPr id="887811" name="Rectangle 3"/>
          <p:cNvSpPr>
            <a:spLocks noGrp="1" noChangeArrowheads="1"/>
          </p:cNvSpPr>
          <p:nvPr>
            <p:ph type="body" idx="1"/>
          </p:nvPr>
        </p:nvSpPr>
        <p:spPr>
          <a:xfrm>
            <a:off x="914400" y="4343400"/>
            <a:ext cx="5029200" cy="4114800"/>
          </a:xfrm>
        </p:spPr>
        <p:txBody>
          <a:bodyPr/>
          <a:lstStyle/>
          <a:p>
            <a:endParaRPr lang="zh-TW" altLang="zh-TW">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029C30-4142-4854-B220-343887E7AF2B}" type="slidenum">
              <a:rPr lang="en-US" altLang="ja-JP"/>
              <a:pPr/>
              <a:t>3</a:t>
            </a:fld>
            <a:endParaRPr lang="en-US" altLang="ja-JP"/>
          </a:p>
        </p:txBody>
      </p:sp>
      <p:sp>
        <p:nvSpPr>
          <p:cNvPr id="852994" name="Rectangle 2"/>
          <p:cNvSpPr>
            <a:spLocks noRot="1" noChangeArrowheads="1" noTextEdit="1"/>
          </p:cNvSpPr>
          <p:nvPr>
            <p:ph type="sldImg"/>
          </p:nvPr>
        </p:nvSpPr>
        <p:spPr>
          <a:ln/>
        </p:spPr>
      </p:sp>
      <p:sp>
        <p:nvSpPr>
          <p:cNvPr id="852995"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OpenGL is not only a complete interface for 3D rendering, it</a:t>
            </a:r>
            <a:r>
              <a:rPr lang="en-US" altLang="ja-JP">
                <a:latin typeface="Times New Roman"/>
                <a:ea typeface="ＭＳ Ｐゴシック" pitchFamily="50" charset="-128"/>
              </a:rPr>
              <a:t>’</a:t>
            </a:r>
            <a:r>
              <a:rPr lang="en-US" altLang="ja-JP">
                <a:ea typeface="ＭＳ Ｐゴシック" pitchFamily="50" charset="-128"/>
              </a:rPr>
              <a:t>s also a very capable image processing engine.  In this section we discuss some of the basic functions of OpenGL for rendering color-pixel rectangles and single-bit bitmaps, as well as how to read color information from the framebuffer.</a:t>
            </a:r>
          </a:p>
          <a:p>
            <a:r>
              <a:rPr lang="en-US" altLang="ja-JP">
                <a:ea typeface="ＭＳ Ｐゴシック" pitchFamily="50" charset="-128"/>
              </a:rPr>
              <a:t>OpenGL doesn</a:t>
            </a:r>
            <a:r>
              <a:rPr lang="en-US" altLang="ja-JP">
                <a:latin typeface="Times New Roman"/>
                <a:ea typeface="ＭＳ Ｐゴシック" pitchFamily="50" charset="-128"/>
              </a:rPr>
              <a:t>’</a:t>
            </a:r>
            <a:r>
              <a:rPr lang="en-US" altLang="ja-JP">
                <a:ea typeface="ＭＳ Ｐゴシック" pitchFamily="50" charset="-128"/>
              </a:rPr>
              <a:t>t render images, per se, since images usually are stored in some file with an image format associated with it (for example, JPEG images).  OpenGL only knows how to render rectangles of pixels, not decode image files.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CE6BC8-8119-4114-8521-0B17343AA5DC}" type="slidenum">
              <a:rPr lang="en-US" altLang="ja-JP"/>
              <a:pPr/>
              <a:t>21</a:t>
            </a:fld>
            <a:endParaRPr lang="en-US" altLang="ja-JP"/>
          </a:p>
        </p:txBody>
      </p:sp>
      <p:sp>
        <p:nvSpPr>
          <p:cNvPr id="889858" name="Rectangle 2"/>
          <p:cNvSpPr>
            <a:spLocks noRot="1" noChangeArrowheads="1" noTextEdit="1"/>
          </p:cNvSpPr>
          <p:nvPr>
            <p:ph type="sldImg"/>
          </p:nvPr>
        </p:nvSpPr>
        <p:spPr>
          <a:ln/>
        </p:spPr>
      </p:sp>
      <p:sp>
        <p:nvSpPr>
          <p:cNvPr id="889859"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Specifying the texels for a texture is done using the </a:t>
            </a:r>
            <a:r>
              <a:rPr lang="en-US" altLang="ja-JP">
                <a:latin typeface="Courier New" pitchFamily="49" charset="0"/>
                <a:ea typeface="ＭＳ Ｐゴシック" pitchFamily="50" charset="-128"/>
              </a:rPr>
              <a:t>glTexImage{123}D()</a:t>
            </a:r>
            <a:r>
              <a:rPr lang="en-US" altLang="ja-JP">
                <a:ea typeface="ＭＳ Ｐゴシック" pitchFamily="50" charset="-128"/>
              </a:rPr>
              <a:t> call.  This will transfer the texels in CPU memory to OpenGL, where they will be processed and converted into an internal format.</a:t>
            </a:r>
          </a:p>
          <a:p>
            <a:r>
              <a:rPr lang="en-US" altLang="ja-JP">
                <a:ea typeface="ＭＳ Ｐゴシック" pitchFamily="50" charset="-128"/>
              </a:rPr>
              <a:t>The array of texels sent to OpenGL with </a:t>
            </a:r>
            <a:r>
              <a:rPr lang="en-US" altLang="ja-JP">
                <a:latin typeface="Courier New" pitchFamily="49" charset="0"/>
                <a:ea typeface="ＭＳ Ｐゴシック" pitchFamily="50" charset="-128"/>
              </a:rPr>
              <a:t>glTexImage*()</a:t>
            </a:r>
            <a:r>
              <a:rPr lang="en-US" altLang="ja-JP">
                <a:ea typeface="ＭＳ Ｐゴシック" pitchFamily="50" charset="-128"/>
              </a:rPr>
              <a:t> must be a power of two in both directions.  An optional one texel wide border may be added around the image.  This is useful for certain wrapping modes.</a:t>
            </a:r>
          </a:p>
          <a:p>
            <a:r>
              <a:rPr lang="en-US" altLang="ja-JP">
                <a:ea typeface="ＭＳ Ｐゴシック" pitchFamily="50" charset="-128"/>
              </a:rPr>
              <a:t>The level parameter is used for defining how OpenGL should use this image when mapping texels to pixels.  Generally, you</a:t>
            </a:r>
            <a:r>
              <a:rPr lang="en-US" altLang="ja-JP">
                <a:latin typeface="Times New Roman"/>
                <a:ea typeface="ＭＳ Ｐゴシック" pitchFamily="50" charset="-128"/>
              </a:rPr>
              <a:t>’</a:t>
            </a:r>
            <a:r>
              <a:rPr lang="en-US" altLang="ja-JP">
                <a:ea typeface="ＭＳ Ｐゴシック" pitchFamily="50" charset="-128"/>
              </a:rPr>
              <a:t>ll set the level to 0, unless you</a:t>
            </a:r>
            <a:r>
              <a:rPr lang="en-US" altLang="ja-JP">
                <a:latin typeface="Times New Roman"/>
                <a:ea typeface="ＭＳ Ｐゴシック" pitchFamily="50" charset="-128"/>
              </a:rPr>
              <a:t>’</a:t>
            </a:r>
            <a:r>
              <a:rPr lang="en-US" altLang="ja-JP">
                <a:ea typeface="ＭＳ Ｐゴシック" pitchFamily="50" charset="-128"/>
              </a:rPr>
              <a:t>re using a texturing technique called mipmapping, which we</a:t>
            </a:r>
            <a:r>
              <a:rPr lang="en-US" altLang="ja-JP">
                <a:latin typeface="Times New Roman"/>
                <a:ea typeface="ＭＳ Ｐゴシック" pitchFamily="50" charset="-128"/>
              </a:rPr>
              <a:t>’</a:t>
            </a:r>
            <a:r>
              <a:rPr lang="en-US" altLang="ja-JP">
                <a:ea typeface="ＭＳ Ｐゴシック" pitchFamily="50" charset="-128"/>
              </a:rPr>
              <a:t>ll discuss in a few slides.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683523-B15E-497D-94D3-1C05DA9D29C4}" type="slidenum">
              <a:rPr lang="en-US" altLang="ja-JP"/>
              <a:pPr/>
              <a:t>22</a:t>
            </a:fld>
            <a:endParaRPr lang="en-US" altLang="ja-JP"/>
          </a:p>
        </p:txBody>
      </p:sp>
      <p:sp>
        <p:nvSpPr>
          <p:cNvPr id="891906" name="Rectangle 2"/>
          <p:cNvSpPr>
            <a:spLocks noRot="1" noChangeArrowheads="1" noTextEdit="1"/>
          </p:cNvSpPr>
          <p:nvPr>
            <p:ph type="sldImg"/>
          </p:nvPr>
        </p:nvSpPr>
        <p:spPr>
          <a:ln/>
        </p:spPr>
      </p:sp>
      <p:sp>
        <p:nvSpPr>
          <p:cNvPr id="891907"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If your image does not meet the power of two requirement for a dimension, the </a:t>
            </a:r>
            <a:r>
              <a:rPr lang="en-US" altLang="ja-JP">
                <a:latin typeface="Courier New" pitchFamily="49" charset="0"/>
                <a:ea typeface="ＭＳ Ｐゴシック" pitchFamily="50" charset="-128"/>
              </a:rPr>
              <a:t>gluScaleImage()</a:t>
            </a:r>
            <a:r>
              <a:rPr lang="en-US" altLang="ja-JP">
                <a:ea typeface="ＭＳ Ｐゴシック" pitchFamily="50" charset="-128"/>
              </a:rPr>
              <a:t> call will resample an image to a particular size.  It uses a simple box filter to interpolate the new images pixels from the source image.</a:t>
            </a:r>
          </a:p>
          <a:p>
            <a:r>
              <a:rPr lang="en-US" altLang="ja-JP">
                <a:ea typeface="ＭＳ Ｐゴシック" pitchFamily="50" charset="-128"/>
              </a:rPr>
              <a:t>Additionally, </a:t>
            </a:r>
            <a:r>
              <a:rPr lang="en-US" altLang="ja-JP">
                <a:latin typeface="Courier New" pitchFamily="49" charset="0"/>
                <a:ea typeface="ＭＳ Ｐゴシック" pitchFamily="50" charset="-128"/>
              </a:rPr>
              <a:t>gluScaleImage()</a:t>
            </a:r>
            <a:r>
              <a:rPr lang="en-US" altLang="ja-JP">
                <a:ea typeface="ＭＳ Ｐゴシック" pitchFamily="50" charset="-128"/>
              </a:rPr>
              <a:t> can be used to convert from one data type ( i.e. </a:t>
            </a:r>
            <a:r>
              <a:rPr lang="en-US" altLang="ja-JP">
                <a:latin typeface="Courier New" pitchFamily="49" charset="0"/>
                <a:ea typeface="ＭＳ Ｐゴシック" pitchFamily="50" charset="-128"/>
              </a:rPr>
              <a:t>GL_FLOAT </a:t>
            </a:r>
            <a:r>
              <a:rPr lang="en-US" altLang="ja-JP">
                <a:ea typeface="ＭＳ Ｐゴシック" pitchFamily="50" charset="-128"/>
              </a:rPr>
              <a:t>) to another type, which may better match the internal format in which OpenGL stores your texture.</a:t>
            </a:r>
          </a:p>
          <a:p>
            <a:r>
              <a:rPr lang="en-US" altLang="ja-JP">
                <a:ea typeface="ＭＳ Ｐゴシック" pitchFamily="50" charset="-128"/>
              </a:rPr>
              <a:t>Note that use of </a:t>
            </a:r>
            <a:r>
              <a:rPr lang="en-US" altLang="ja-JP">
                <a:latin typeface="Courier New" pitchFamily="49" charset="0"/>
                <a:ea typeface="ＭＳ Ｐゴシック" pitchFamily="50" charset="-128"/>
              </a:rPr>
              <a:t>gluScaleImage() </a:t>
            </a:r>
            <a:r>
              <a:rPr lang="en-US" altLang="ja-JP">
                <a:ea typeface="ＭＳ Ｐゴシック" pitchFamily="50" charset="-128"/>
              </a:rPr>
              <a:t>can also save memory.</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5D210C-AAD5-4A3C-A412-0F45319DCA85}" type="slidenum">
              <a:rPr lang="en-US" altLang="ja-JP"/>
              <a:pPr/>
              <a:t>23</a:t>
            </a:fld>
            <a:endParaRPr lang="en-US" altLang="ja-JP"/>
          </a:p>
        </p:txBody>
      </p:sp>
      <p:sp>
        <p:nvSpPr>
          <p:cNvPr id="893954" name="Rectangle 2"/>
          <p:cNvSpPr>
            <a:spLocks noRot="1" noChangeArrowheads="1" noTextEdit="1"/>
          </p:cNvSpPr>
          <p:nvPr>
            <p:ph type="sldImg"/>
          </p:nvPr>
        </p:nvSpPr>
        <p:spPr>
          <a:ln/>
        </p:spPr>
      </p:sp>
      <p:sp>
        <p:nvSpPr>
          <p:cNvPr id="893955" name="Rectangle 3"/>
          <p:cNvSpPr>
            <a:spLocks noGrp="1" noChangeArrowheads="1"/>
          </p:cNvSpPr>
          <p:nvPr>
            <p:ph type="body" idx="1"/>
          </p:nvPr>
        </p:nvSpPr>
        <p:spPr>
          <a:xfrm>
            <a:off x="914400" y="4343400"/>
            <a:ext cx="5029200" cy="4114800"/>
          </a:xfrm>
        </p:spPr>
        <p:txBody>
          <a:bodyPr/>
          <a:lstStyle/>
          <a:p>
            <a:r>
              <a:rPr lang="en-US" altLang="ja-JP">
                <a:latin typeface="Courier New" pitchFamily="49" charset="0"/>
                <a:ea typeface="ＭＳ Ｐゴシック" pitchFamily="50" charset="-128"/>
              </a:rPr>
              <a:t>glCopyTexImage*() </a:t>
            </a:r>
            <a:r>
              <a:rPr lang="en-US" altLang="ja-JP">
                <a:ea typeface="ＭＳ Ｐゴシック" pitchFamily="50" charset="-128"/>
              </a:rPr>
              <a:t>allows textures to be defined by rendering into any of OpenGL</a:t>
            </a:r>
            <a:r>
              <a:rPr lang="en-US" altLang="ja-JP">
                <a:latin typeface="Times New Roman"/>
                <a:ea typeface="ＭＳ Ｐゴシック" pitchFamily="50" charset="-128"/>
              </a:rPr>
              <a:t>’</a:t>
            </a:r>
            <a:r>
              <a:rPr lang="en-US" altLang="ja-JP">
                <a:ea typeface="ＭＳ Ｐゴシック" pitchFamily="50" charset="-128"/>
              </a:rPr>
              <a:t>s buffers.  The source buffer is selected using the </a:t>
            </a:r>
            <a:r>
              <a:rPr lang="en-US" altLang="ja-JP">
                <a:latin typeface="Courier New" pitchFamily="49" charset="0"/>
                <a:ea typeface="ＭＳ Ｐゴシック" pitchFamily="50" charset="-128"/>
              </a:rPr>
              <a:t>glReadBuffer()</a:t>
            </a:r>
            <a:r>
              <a:rPr lang="en-US" altLang="ja-JP">
                <a:ea typeface="ＭＳ Ｐゴシック" pitchFamily="50" charset="-128"/>
              </a:rPr>
              <a:t> command.</a:t>
            </a:r>
          </a:p>
          <a:p>
            <a:r>
              <a:rPr lang="en-US" altLang="ja-JP">
                <a:ea typeface="ＭＳ Ｐゴシック" pitchFamily="50" charset="-128"/>
              </a:rPr>
              <a:t>Using </a:t>
            </a:r>
            <a:r>
              <a:rPr lang="en-US" altLang="ja-JP">
                <a:latin typeface="Courier New" pitchFamily="49" charset="0"/>
                <a:ea typeface="ＭＳ Ｐゴシック" pitchFamily="50" charset="-128"/>
              </a:rPr>
              <a:t>glTexSubImage*()</a:t>
            </a:r>
            <a:r>
              <a:rPr lang="en-US" altLang="ja-JP">
                <a:ea typeface="ＭＳ Ｐゴシック" pitchFamily="50" charset="-128"/>
              </a:rPr>
              <a:t> to replace all or part of an existing texture often outperforms using </a:t>
            </a:r>
            <a:r>
              <a:rPr lang="en-US" altLang="ja-JP">
                <a:latin typeface="Courier New" pitchFamily="49" charset="0"/>
                <a:ea typeface="ＭＳ Ｐゴシック" pitchFamily="50" charset="-128"/>
              </a:rPr>
              <a:t>glTexImage*()</a:t>
            </a:r>
            <a:r>
              <a:rPr lang="en-US" altLang="ja-JP">
                <a:ea typeface="ＭＳ Ｐゴシック" pitchFamily="50" charset="-128"/>
              </a:rPr>
              <a:t> to allocate and define a new one.  This can be useful for creating a </a:t>
            </a:r>
            <a:r>
              <a:rPr lang="en-US" altLang="ja-JP">
                <a:latin typeface="Times New Roman"/>
                <a:ea typeface="ＭＳ Ｐゴシック" pitchFamily="50" charset="-128"/>
              </a:rPr>
              <a:t>“</a:t>
            </a:r>
            <a:r>
              <a:rPr lang="en-US" altLang="ja-JP">
                <a:ea typeface="ＭＳ Ｐゴシック" pitchFamily="50" charset="-128"/>
              </a:rPr>
              <a:t>texture movie</a:t>
            </a:r>
            <a:r>
              <a:rPr lang="en-US" altLang="ja-JP">
                <a:latin typeface="Times New Roman"/>
                <a:ea typeface="ＭＳ Ｐゴシック" pitchFamily="50" charset="-128"/>
              </a:rPr>
              <a:t>”</a:t>
            </a:r>
            <a:r>
              <a:rPr lang="en-US" altLang="ja-JP">
                <a:ea typeface="ＭＳ Ｐゴシック" pitchFamily="50" charset="-128"/>
              </a:rPr>
              <a:t> ( sequence of textures which changes appearance on an object</a:t>
            </a:r>
            <a:r>
              <a:rPr lang="en-US" altLang="ja-JP">
                <a:latin typeface="Times New Roman"/>
                <a:ea typeface="ＭＳ Ｐゴシック" pitchFamily="50" charset="-128"/>
              </a:rPr>
              <a:t>’</a:t>
            </a:r>
            <a:r>
              <a:rPr lang="en-US" altLang="ja-JP">
                <a:ea typeface="ＭＳ Ｐゴシック" pitchFamily="50" charset="-128"/>
              </a:rPr>
              <a:t>s surface ).</a:t>
            </a:r>
          </a:p>
          <a:p>
            <a:r>
              <a:rPr lang="en-US" altLang="ja-JP">
                <a:ea typeface="ＭＳ Ｐゴシック" pitchFamily="50" charset="-128"/>
              </a:rPr>
              <a:t>There are some advanced techniques using </a:t>
            </a:r>
            <a:r>
              <a:rPr lang="en-US" altLang="ja-JP">
                <a:latin typeface="Courier New" pitchFamily="49" charset="0"/>
                <a:ea typeface="ＭＳ Ｐゴシック" pitchFamily="50" charset="-128"/>
              </a:rPr>
              <a:t>glTexSubImage*()</a:t>
            </a:r>
            <a:r>
              <a:rPr lang="en-US" altLang="ja-JP">
                <a:ea typeface="ＭＳ Ｐゴシック" pitchFamily="50" charset="-128"/>
              </a:rPr>
              <a:t> which include loading an image which doesn</a:t>
            </a:r>
            <a:r>
              <a:rPr lang="en-US" altLang="ja-JP">
                <a:latin typeface="Times New Roman"/>
                <a:ea typeface="ＭＳ Ｐゴシック" pitchFamily="50" charset="-128"/>
              </a:rPr>
              <a:t>’</a:t>
            </a:r>
            <a:r>
              <a:rPr lang="en-US" altLang="ja-JP">
                <a:ea typeface="ＭＳ Ｐゴシック" pitchFamily="50" charset="-128"/>
              </a:rPr>
              <a:t>t meet the power of two requirement.  Additionally, several small images can be </a:t>
            </a:r>
            <a:r>
              <a:rPr lang="en-US" altLang="ja-JP">
                <a:latin typeface="Times New Roman"/>
                <a:ea typeface="ＭＳ Ｐゴシック" pitchFamily="50" charset="-128"/>
              </a:rPr>
              <a:t>“</a:t>
            </a:r>
            <a:r>
              <a:rPr lang="en-US" altLang="ja-JP">
                <a:ea typeface="ＭＳ Ｐゴシック" pitchFamily="50" charset="-128"/>
              </a:rPr>
              <a:t>packed</a:t>
            </a:r>
            <a:r>
              <a:rPr lang="en-US" altLang="ja-JP">
                <a:latin typeface="Times New Roman"/>
                <a:ea typeface="ＭＳ Ｐゴシック" pitchFamily="50" charset="-128"/>
              </a:rPr>
              <a:t>”</a:t>
            </a:r>
            <a:r>
              <a:rPr lang="en-US" altLang="ja-JP">
                <a:ea typeface="ＭＳ Ｐゴシック" pitchFamily="50" charset="-128"/>
              </a:rPr>
              <a:t> into one larger image</a:t>
            </a:r>
            <a:br>
              <a:rPr lang="en-US" altLang="ja-JP">
                <a:ea typeface="ＭＳ Ｐゴシック" pitchFamily="50" charset="-128"/>
              </a:rPr>
            </a:br>
            <a:r>
              <a:rPr lang="en-US" altLang="ja-JP">
                <a:ea typeface="ＭＳ Ｐゴシック" pitchFamily="50" charset="-128"/>
              </a:rPr>
              <a:t>( which was originally created with </a:t>
            </a:r>
            <a:r>
              <a:rPr lang="en-US" altLang="ja-JP">
                <a:latin typeface="Courier New" pitchFamily="49" charset="0"/>
                <a:ea typeface="ＭＳ Ｐゴシック" pitchFamily="50" charset="-128"/>
              </a:rPr>
              <a:t>glTexImage*() </a:t>
            </a:r>
            <a:r>
              <a:rPr lang="en-US" altLang="ja-JP">
                <a:ea typeface="ＭＳ Ｐゴシック" pitchFamily="50" charset="-128"/>
              </a:rPr>
              <a:t>), and loaded individually with </a:t>
            </a:r>
            <a:r>
              <a:rPr lang="en-US" altLang="ja-JP">
                <a:latin typeface="Courier New" pitchFamily="49" charset="0"/>
                <a:ea typeface="ＭＳ Ｐゴシック" pitchFamily="50" charset="-128"/>
              </a:rPr>
              <a:t>glTexSubImage*()</a:t>
            </a:r>
            <a:r>
              <a:rPr lang="en-US" altLang="ja-JP">
                <a:ea typeface="ＭＳ Ｐゴシック" pitchFamily="50" charset="-128"/>
              </a:rPr>
              <a:t>.  Both of these techniques require the manipulation of the texture transform matrix, which is outside the scope of this course.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EDB2DB-2FEF-40EB-B075-25DB5AAC1C24}" type="slidenum">
              <a:rPr lang="en-US" altLang="ja-JP"/>
              <a:pPr/>
              <a:t>24</a:t>
            </a:fld>
            <a:endParaRPr lang="en-US" altLang="ja-JP"/>
          </a:p>
        </p:txBody>
      </p:sp>
      <p:sp>
        <p:nvSpPr>
          <p:cNvPr id="896002" name="Rectangle 2"/>
          <p:cNvSpPr>
            <a:spLocks noRot="1" noChangeArrowheads="1" noTextEdit="1"/>
          </p:cNvSpPr>
          <p:nvPr>
            <p:ph type="sldImg"/>
          </p:nvPr>
        </p:nvSpPr>
        <p:spPr>
          <a:ln/>
        </p:spPr>
      </p:sp>
      <p:sp>
        <p:nvSpPr>
          <p:cNvPr id="896003"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When you want to map a texture onto a geometric primitive, you need to provide texture coordinates.  The </a:t>
            </a:r>
            <a:r>
              <a:rPr lang="en-US" altLang="ja-JP">
                <a:latin typeface="Courier New" pitchFamily="49" charset="0"/>
                <a:ea typeface="ＭＳ Ｐゴシック" pitchFamily="50" charset="-128"/>
              </a:rPr>
              <a:t>glTexCoord*()</a:t>
            </a:r>
            <a:r>
              <a:rPr lang="en-US" altLang="ja-JP">
                <a:ea typeface="ＭＳ Ｐゴシック" pitchFamily="50" charset="-128"/>
              </a:rPr>
              <a:t> call sets the current texture coordinates.  Valid texture coordinates are between 0 and 1, for each texture dimension, and the default texture coordinate is ( 0, 0, 0, 1 ).  If you pass fewer texture coordinates than the currently active texture mode ( for example, using </a:t>
            </a:r>
            <a:r>
              <a:rPr lang="en-US" altLang="ja-JP">
                <a:latin typeface="Courier New" pitchFamily="49" charset="0"/>
                <a:ea typeface="ＭＳ Ｐゴシック" pitchFamily="50" charset="-128"/>
              </a:rPr>
              <a:t>glTexCoord1d() </a:t>
            </a:r>
            <a:r>
              <a:rPr lang="en-US" altLang="ja-JP">
                <a:ea typeface="ＭＳ Ｐゴシック" pitchFamily="50" charset="-128"/>
              </a:rPr>
              <a:t>while </a:t>
            </a:r>
            <a:r>
              <a:rPr lang="en-US" altLang="ja-JP">
                <a:latin typeface="Courier New" pitchFamily="49" charset="0"/>
                <a:ea typeface="ＭＳ Ｐゴシック" pitchFamily="50" charset="-128"/>
              </a:rPr>
              <a:t>GL_TEXTURE_2D </a:t>
            </a:r>
            <a:r>
              <a:rPr lang="en-US" altLang="ja-JP">
                <a:ea typeface="ＭＳ Ｐゴシック" pitchFamily="50" charset="-128"/>
              </a:rPr>
              <a:t>is enabled ), the additionally required texture coordinates take on default values.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0E5785-B9C7-480D-B18F-CD1EAF8EFB33}" type="slidenum">
              <a:rPr lang="en-US" altLang="ja-JP"/>
              <a:pPr/>
              <a:t>25</a:t>
            </a:fld>
            <a:endParaRPr lang="en-US" altLang="ja-JP"/>
          </a:p>
        </p:txBody>
      </p:sp>
      <p:sp>
        <p:nvSpPr>
          <p:cNvPr id="898050" name="Rectangle 2"/>
          <p:cNvSpPr>
            <a:spLocks noRot="1" noChangeArrowheads="1" noTextEdit="1"/>
          </p:cNvSpPr>
          <p:nvPr>
            <p:ph type="sldImg"/>
          </p:nvPr>
        </p:nvSpPr>
        <p:spPr>
          <a:ln/>
        </p:spPr>
      </p:sp>
      <p:sp>
        <p:nvSpPr>
          <p:cNvPr id="898051"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You can have OpenGL automatically generate texture coordinates for vertices by using the </a:t>
            </a:r>
            <a:r>
              <a:rPr lang="en-US" altLang="ja-JP">
                <a:latin typeface="Courier New" pitchFamily="49" charset="0"/>
                <a:ea typeface="ＭＳ Ｐゴシック" pitchFamily="50" charset="-128"/>
              </a:rPr>
              <a:t>glTexGen()</a:t>
            </a:r>
            <a:r>
              <a:rPr lang="en-US" altLang="ja-JP">
                <a:ea typeface="ＭＳ Ｐゴシック" pitchFamily="50" charset="-128"/>
              </a:rPr>
              <a:t> and </a:t>
            </a:r>
            <a:r>
              <a:rPr lang="en-US" altLang="ja-JP">
                <a:latin typeface="Courier New" pitchFamily="49" charset="0"/>
                <a:ea typeface="ＭＳ Ｐゴシック" pitchFamily="50" charset="-128"/>
              </a:rPr>
              <a:t>glEnable(GL_TEXTURE_GEN_{STRQ})</a:t>
            </a:r>
            <a:r>
              <a:rPr lang="en-US" altLang="ja-JP">
                <a:ea typeface="ＭＳ Ｐゴシック" pitchFamily="50" charset="-128"/>
              </a:rPr>
              <a:t>.  The coordinates are computed by determining the vertex</a:t>
            </a:r>
            <a:r>
              <a:rPr lang="en-US" altLang="ja-JP">
                <a:latin typeface="Times New Roman"/>
                <a:ea typeface="ＭＳ Ｐゴシック" pitchFamily="50" charset="-128"/>
              </a:rPr>
              <a:t>’</a:t>
            </a:r>
            <a:r>
              <a:rPr lang="en-US" altLang="ja-JP">
                <a:ea typeface="ＭＳ Ｐゴシック" pitchFamily="50" charset="-128"/>
              </a:rPr>
              <a:t>s distance from each of the enabled generation planes.</a:t>
            </a:r>
          </a:p>
          <a:p>
            <a:r>
              <a:rPr lang="en-US" altLang="ja-JP">
                <a:ea typeface="ＭＳ Ｐゴシック" pitchFamily="50" charset="-128"/>
              </a:rPr>
              <a:t>As with lighting positions, texture generation planes are transformed by the ModelView matrix, which allows different results based upon when the </a:t>
            </a:r>
            <a:r>
              <a:rPr lang="en-US" altLang="ja-JP">
                <a:latin typeface="Courier New" pitchFamily="49" charset="0"/>
                <a:ea typeface="ＭＳ Ｐゴシック" pitchFamily="50" charset="-128"/>
              </a:rPr>
              <a:t>glTexGen()</a:t>
            </a:r>
            <a:r>
              <a:rPr lang="en-US" altLang="ja-JP">
                <a:ea typeface="ＭＳ Ｐゴシック" pitchFamily="50" charset="-128"/>
              </a:rPr>
              <a:t> is issued. </a:t>
            </a:r>
          </a:p>
          <a:p>
            <a:r>
              <a:rPr lang="en-US" altLang="ja-JP">
                <a:ea typeface="ＭＳ Ｐゴシック" pitchFamily="50" charset="-128"/>
              </a:rPr>
              <a:t>There are three ways in which texture coordinates are generated:</a:t>
            </a:r>
          </a:p>
          <a:p>
            <a:r>
              <a:rPr lang="en-US" altLang="ja-JP">
                <a:ea typeface="ＭＳ Ｐゴシック" pitchFamily="50" charset="-128"/>
              </a:rPr>
              <a:t>   </a:t>
            </a:r>
            <a:r>
              <a:rPr lang="en-US" altLang="ja-JP">
                <a:latin typeface="Courier New" pitchFamily="49" charset="0"/>
                <a:ea typeface="ＭＳ Ｐゴシック" pitchFamily="50" charset="-128"/>
              </a:rPr>
              <a:t>GL_OBJECT_LINEAR </a:t>
            </a:r>
            <a:r>
              <a:rPr lang="en-US" altLang="ja-JP">
                <a:ea typeface="ＭＳ Ｐゴシック" pitchFamily="50" charset="-128"/>
              </a:rPr>
              <a:t>- textures are fixed to the object ( like wall paper )</a:t>
            </a:r>
          </a:p>
          <a:p>
            <a:r>
              <a:rPr lang="en-US" altLang="ja-JP">
                <a:ea typeface="ＭＳ Ｐゴシック" pitchFamily="50" charset="-128"/>
              </a:rPr>
              <a:t>   </a:t>
            </a:r>
            <a:r>
              <a:rPr lang="en-US" altLang="ja-JP">
                <a:latin typeface="Courier New" pitchFamily="49" charset="0"/>
                <a:ea typeface="ＭＳ Ｐゴシック" pitchFamily="50" charset="-128"/>
              </a:rPr>
              <a:t>GL_EYE_LINEAR </a:t>
            </a:r>
            <a:r>
              <a:rPr lang="en-US" altLang="ja-JP">
                <a:ea typeface="ＭＳ Ｐゴシック" pitchFamily="50" charset="-128"/>
              </a:rPr>
              <a:t>- texture fixed in space, and object move through</a:t>
            </a:r>
            <a:br>
              <a:rPr lang="en-US" altLang="ja-JP">
                <a:ea typeface="ＭＳ Ｐゴシック" pitchFamily="50" charset="-128"/>
              </a:rPr>
            </a:br>
            <a:r>
              <a:rPr lang="en-US" altLang="ja-JP">
                <a:ea typeface="ＭＳ Ｐゴシック" pitchFamily="50" charset="-128"/>
              </a:rPr>
              <a:t>        texture ( like underwater light shining on a swimming fish)</a:t>
            </a:r>
          </a:p>
          <a:p>
            <a:r>
              <a:rPr lang="en-US" altLang="ja-JP">
                <a:ea typeface="ＭＳ Ｐゴシック" pitchFamily="50" charset="-128"/>
              </a:rPr>
              <a:t>   </a:t>
            </a:r>
            <a:r>
              <a:rPr lang="en-US" altLang="ja-JP">
                <a:latin typeface="Courier New" pitchFamily="49" charset="0"/>
                <a:ea typeface="ＭＳ Ｐゴシック" pitchFamily="50" charset="-128"/>
              </a:rPr>
              <a:t>GL_SPHERE_MAP</a:t>
            </a:r>
            <a:r>
              <a:rPr lang="en-US" altLang="ja-JP">
                <a:ea typeface="ＭＳ Ｐゴシック" pitchFamily="50" charset="-128"/>
              </a:rPr>
              <a:t> - object reflects environment, as if it were made of</a:t>
            </a:r>
            <a:br>
              <a:rPr lang="en-US" altLang="ja-JP">
                <a:ea typeface="ＭＳ Ｐゴシック" pitchFamily="50" charset="-128"/>
              </a:rPr>
            </a:br>
            <a:r>
              <a:rPr lang="en-US" altLang="ja-JP">
                <a:ea typeface="ＭＳ Ｐゴシック" pitchFamily="50" charset="-128"/>
              </a:rPr>
              <a:t>       mirrors  (like the shiny guy in Terminator 2)</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DBF6FE-384A-4E4C-A614-588596553CE0}" type="slidenum">
              <a:rPr lang="en-US" altLang="ja-JP"/>
              <a:pPr/>
              <a:t>26</a:t>
            </a:fld>
            <a:endParaRPr lang="en-US" altLang="ja-JP"/>
          </a:p>
        </p:txBody>
      </p:sp>
      <p:sp>
        <p:nvSpPr>
          <p:cNvPr id="900098" name="Rectangle 2"/>
          <p:cNvSpPr>
            <a:spLocks noRot="1" noChangeArrowheads="1" noTextEdit="1"/>
          </p:cNvSpPr>
          <p:nvPr>
            <p:ph type="sldImg"/>
          </p:nvPr>
        </p:nvSpPr>
        <p:spPr>
          <a:xfrm>
            <a:off x="1144588" y="685800"/>
            <a:ext cx="4570412" cy="3427413"/>
          </a:xfrm>
          <a:ln/>
        </p:spPr>
      </p:sp>
      <p:sp>
        <p:nvSpPr>
          <p:cNvPr id="900099" name="Rectangle 3"/>
          <p:cNvSpPr>
            <a:spLocks noGrp="1" noChangeArrowheads="1"/>
          </p:cNvSpPr>
          <p:nvPr>
            <p:ph type="body" idx="1"/>
          </p:nvPr>
        </p:nvSpPr>
        <p:spPr>
          <a:xfrm>
            <a:off x="914400" y="4341813"/>
            <a:ext cx="5029200" cy="4113212"/>
          </a:xfrm>
        </p:spPr>
        <p:txBody>
          <a:bodyPr/>
          <a:lstStyle/>
          <a:p>
            <a:endParaRPr lang="zh-TW" altLang="zh-TW">
              <a:ea typeface="ＭＳ Ｐゴシック" pitchFamily="50"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B35404-F922-4316-9B7D-F8CC25CCA415}" type="slidenum">
              <a:rPr lang="en-US" altLang="ja-JP"/>
              <a:pPr/>
              <a:t>27</a:t>
            </a:fld>
            <a:endParaRPr lang="en-US" altLang="ja-JP"/>
          </a:p>
        </p:txBody>
      </p:sp>
      <p:sp>
        <p:nvSpPr>
          <p:cNvPr id="902146" name="Rectangle 2"/>
          <p:cNvSpPr>
            <a:spLocks noRot="1" noChangeArrowheads="1" noTextEdit="1"/>
          </p:cNvSpPr>
          <p:nvPr>
            <p:ph type="sldImg"/>
          </p:nvPr>
        </p:nvSpPr>
        <p:spPr>
          <a:ln/>
        </p:spPr>
      </p:sp>
      <p:sp>
        <p:nvSpPr>
          <p:cNvPr id="902147"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Textures and the objects being textured are rarely the same size ( in pixels ).  Filter modes determine the methods used by how texels should be expanded </a:t>
            </a:r>
            <a:br>
              <a:rPr lang="en-US" altLang="ja-JP">
                <a:ea typeface="ＭＳ Ｐゴシック" pitchFamily="50" charset="-128"/>
              </a:rPr>
            </a:br>
            <a:r>
              <a:rPr lang="en-US" altLang="ja-JP">
                <a:ea typeface="ＭＳ Ｐゴシック" pitchFamily="50" charset="-128"/>
              </a:rPr>
              <a:t>( magnification ), or shrunk ( minification ) to match a pixel</a:t>
            </a:r>
            <a:r>
              <a:rPr lang="en-US" altLang="ja-JP">
                <a:latin typeface="Times New Roman"/>
                <a:ea typeface="ＭＳ Ｐゴシック" pitchFamily="50" charset="-128"/>
              </a:rPr>
              <a:t>’</a:t>
            </a:r>
            <a:r>
              <a:rPr lang="en-US" altLang="ja-JP">
                <a:ea typeface="ＭＳ Ｐゴシック" pitchFamily="50" charset="-128"/>
              </a:rPr>
              <a:t>s size.  An additional technique, called mipmapping is a special instance of a minification filter.</a:t>
            </a:r>
          </a:p>
          <a:p>
            <a:r>
              <a:rPr lang="en-US" altLang="ja-JP">
                <a:ea typeface="ＭＳ Ｐゴシック" pitchFamily="50" charset="-128"/>
              </a:rPr>
              <a:t>Wrap modes determine how to process texture coordinates outside of the [0,1] range. The available modes are:</a:t>
            </a:r>
          </a:p>
          <a:p>
            <a:r>
              <a:rPr lang="en-US" altLang="ja-JP">
                <a:ea typeface="ＭＳ Ｐゴシック" pitchFamily="50" charset="-128"/>
              </a:rPr>
              <a:t>   </a:t>
            </a:r>
            <a:r>
              <a:rPr lang="en-US" altLang="ja-JP">
                <a:latin typeface="Courier New" pitchFamily="49" charset="0"/>
                <a:ea typeface="ＭＳ Ｐゴシック" pitchFamily="50" charset="-128"/>
              </a:rPr>
              <a:t>GL_CLAMP </a:t>
            </a:r>
            <a:r>
              <a:rPr lang="en-US" altLang="ja-JP">
                <a:ea typeface="ＭＳ Ｐゴシック" pitchFamily="50" charset="-128"/>
              </a:rPr>
              <a:t>- clamp any values outside the range to closest valid value, </a:t>
            </a:r>
            <a:br>
              <a:rPr lang="en-US" altLang="ja-JP">
                <a:ea typeface="ＭＳ Ｐゴシック" pitchFamily="50" charset="-128"/>
              </a:rPr>
            </a:br>
            <a:r>
              <a:rPr lang="en-US" altLang="ja-JP">
                <a:ea typeface="ＭＳ Ｐゴシック" pitchFamily="50" charset="-128"/>
              </a:rPr>
              <a:t>      causing the edges of the texture to be </a:t>
            </a:r>
            <a:r>
              <a:rPr lang="en-US" altLang="ja-JP">
                <a:latin typeface="Times New Roman"/>
                <a:ea typeface="ＭＳ Ｐゴシック" pitchFamily="50" charset="-128"/>
              </a:rPr>
              <a:t>“</a:t>
            </a:r>
            <a:r>
              <a:rPr lang="en-US" altLang="ja-JP">
                <a:ea typeface="ＭＳ Ｐゴシック" pitchFamily="50" charset="-128"/>
              </a:rPr>
              <a:t>smeared</a:t>
            </a:r>
            <a:r>
              <a:rPr lang="en-US" altLang="ja-JP">
                <a:latin typeface="Times New Roman"/>
                <a:ea typeface="ＭＳ Ｐゴシック" pitchFamily="50" charset="-128"/>
              </a:rPr>
              <a:t>”</a:t>
            </a:r>
            <a:r>
              <a:rPr lang="en-US" altLang="ja-JP">
                <a:ea typeface="ＭＳ Ｐゴシック" pitchFamily="50" charset="-128"/>
              </a:rPr>
              <a:t> across the primitive</a:t>
            </a:r>
          </a:p>
          <a:p>
            <a:r>
              <a:rPr lang="en-US" altLang="ja-JP">
                <a:ea typeface="ＭＳ Ｐゴシック" pitchFamily="50" charset="-128"/>
              </a:rPr>
              <a:t>   </a:t>
            </a:r>
            <a:r>
              <a:rPr lang="en-US" altLang="ja-JP">
                <a:latin typeface="Courier New" pitchFamily="49" charset="0"/>
                <a:ea typeface="ＭＳ Ｐゴシック" pitchFamily="50" charset="-128"/>
              </a:rPr>
              <a:t>GL_REPEAT</a:t>
            </a:r>
            <a:r>
              <a:rPr lang="en-US" altLang="ja-JP">
                <a:ea typeface="ＭＳ Ｐゴシック" pitchFamily="50" charset="-128"/>
              </a:rPr>
              <a:t> - use only the fractional part of the texture coordinate, causing</a:t>
            </a:r>
            <a:br>
              <a:rPr lang="en-US" altLang="ja-JP">
                <a:ea typeface="ＭＳ Ｐゴシック" pitchFamily="50" charset="-128"/>
              </a:rPr>
            </a:br>
            <a:r>
              <a:rPr lang="en-US" altLang="ja-JP">
                <a:ea typeface="ＭＳ Ｐゴシック" pitchFamily="50" charset="-128"/>
              </a:rPr>
              <a:t>      the texture to repeat across an object</a:t>
            </a:r>
          </a:p>
          <a:p>
            <a:r>
              <a:rPr lang="en-US" altLang="ja-JP">
                <a:ea typeface="ＭＳ Ｐゴシック" pitchFamily="50" charset="-128"/>
              </a:rPr>
              <a:t>Finally, the texture environment describes how a primitives fragment colors and texel colors should be combined to produce the final framebuffer color.  Depending upon the type of texture ( i.e. intensity texture vs. RGBA texture ) and the mode, pixels and texels may be simply multiplied, linearly combined, or the texel may replace the fragment</a:t>
            </a:r>
            <a:r>
              <a:rPr lang="en-US" altLang="ja-JP">
                <a:latin typeface="Times New Roman"/>
                <a:ea typeface="ＭＳ Ｐゴシック" pitchFamily="50" charset="-128"/>
              </a:rPr>
              <a:t>’</a:t>
            </a:r>
            <a:r>
              <a:rPr lang="en-US" altLang="ja-JP">
                <a:ea typeface="ＭＳ Ｐゴシック" pitchFamily="50" charset="-128"/>
              </a:rPr>
              <a:t>s color altogether.</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484381-FE3B-49C5-A82C-7D4E18A874DC}" type="slidenum">
              <a:rPr lang="en-US" altLang="ja-JP"/>
              <a:pPr/>
              <a:t>28</a:t>
            </a:fld>
            <a:endParaRPr lang="en-US" altLang="ja-JP"/>
          </a:p>
        </p:txBody>
      </p:sp>
      <p:sp>
        <p:nvSpPr>
          <p:cNvPr id="904194" name="Rectangle 2"/>
          <p:cNvSpPr>
            <a:spLocks noRot="1" noChangeArrowheads="1" noTextEdit="1"/>
          </p:cNvSpPr>
          <p:nvPr>
            <p:ph type="sldImg"/>
          </p:nvPr>
        </p:nvSpPr>
        <p:spPr>
          <a:ln/>
        </p:spPr>
      </p:sp>
      <p:sp>
        <p:nvSpPr>
          <p:cNvPr id="904195"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Filter modes control how pixels are minified or magnified.  Generally a color is computed using the nearest texel or by a linear average of several texels.</a:t>
            </a:r>
          </a:p>
          <a:p>
            <a:r>
              <a:rPr lang="en-US" altLang="ja-JP">
                <a:ea typeface="ＭＳ Ｐゴシック" pitchFamily="50" charset="-128"/>
              </a:rPr>
              <a:t>The filter type, above is one of </a:t>
            </a:r>
            <a:r>
              <a:rPr lang="en-US" altLang="ja-JP">
                <a:latin typeface="Courier New" pitchFamily="49" charset="0"/>
                <a:ea typeface="ＭＳ Ｐゴシック" pitchFamily="50" charset="-128"/>
              </a:rPr>
              <a:t>GL_TEXTURE_MIN_FILTER </a:t>
            </a:r>
            <a:r>
              <a:rPr lang="en-US" altLang="ja-JP">
                <a:ea typeface="ＭＳ Ｐゴシック" pitchFamily="50" charset="-128"/>
              </a:rPr>
              <a:t>or </a:t>
            </a:r>
            <a:r>
              <a:rPr lang="en-US" altLang="ja-JP">
                <a:latin typeface="Courier New" pitchFamily="49" charset="0"/>
                <a:ea typeface="ＭＳ Ｐゴシック" pitchFamily="50" charset="-128"/>
              </a:rPr>
              <a:t>GL_TEXTURE_MAG_FILTER</a:t>
            </a:r>
            <a:r>
              <a:rPr lang="en-US" altLang="ja-JP">
                <a:ea typeface="ＭＳ Ｐゴシック" pitchFamily="50" charset="-128"/>
              </a:rPr>
              <a:t>.</a:t>
            </a:r>
          </a:p>
          <a:p>
            <a:r>
              <a:rPr lang="en-US" altLang="ja-JP">
                <a:ea typeface="ＭＳ Ｐゴシック" pitchFamily="50" charset="-128"/>
              </a:rPr>
              <a:t>The mode is one of  </a:t>
            </a:r>
            <a:r>
              <a:rPr lang="en-US" altLang="ja-JP">
                <a:latin typeface="Courier New" pitchFamily="49" charset="0"/>
                <a:ea typeface="ＭＳ Ｐゴシック" pitchFamily="50" charset="-128"/>
              </a:rPr>
              <a:t>GL_NEAREST</a:t>
            </a:r>
            <a:r>
              <a:rPr lang="en-US" altLang="ja-JP">
                <a:ea typeface="ＭＳ Ｐゴシック" pitchFamily="50" charset="-128"/>
              </a:rPr>
              <a:t>, </a:t>
            </a:r>
            <a:r>
              <a:rPr lang="en-US" altLang="ja-JP">
                <a:latin typeface="Courier New" pitchFamily="49" charset="0"/>
                <a:ea typeface="ＭＳ Ｐゴシック" pitchFamily="50" charset="-128"/>
              </a:rPr>
              <a:t>GL_LINEAR</a:t>
            </a:r>
            <a:r>
              <a:rPr lang="en-US" altLang="ja-JP">
                <a:ea typeface="ＭＳ Ｐゴシック" pitchFamily="50" charset="-128"/>
              </a:rPr>
              <a:t>, or special modes for mipmapping.  Mipmapping modes are used for minification only, and have values of:</a:t>
            </a:r>
            <a:br>
              <a:rPr lang="en-US" altLang="ja-JP">
                <a:ea typeface="ＭＳ Ｐゴシック" pitchFamily="50" charset="-128"/>
              </a:rPr>
            </a:br>
            <a:r>
              <a:rPr lang="en-US" altLang="ja-JP">
                <a:ea typeface="ＭＳ Ｐゴシック" pitchFamily="50" charset="-128"/>
              </a:rPr>
              <a:t/>
            </a:r>
            <a:br>
              <a:rPr lang="en-US" altLang="ja-JP">
                <a:ea typeface="ＭＳ Ｐゴシック" pitchFamily="50" charset="-128"/>
              </a:rPr>
            </a:br>
            <a:r>
              <a:rPr lang="en-US" altLang="ja-JP">
                <a:ea typeface="ＭＳ Ｐゴシック" pitchFamily="50" charset="-128"/>
              </a:rPr>
              <a:t>       </a:t>
            </a:r>
            <a:r>
              <a:rPr lang="en-US" altLang="ja-JP">
                <a:latin typeface="Courier New" pitchFamily="49" charset="0"/>
                <a:ea typeface="ＭＳ Ｐゴシック" pitchFamily="50" charset="-128"/>
              </a:rPr>
              <a:t>GL_NEAREST_MIPMAP_NEAREST</a:t>
            </a:r>
          </a:p>
          <a:p>
            <a:r>
              <a:rPr lang="en-US" altLang="ja-JP">
                <a:latin typeface="Courier New" pitchFamily="49" charset="0"/>
                <a:ea typeface="ＭＳ Ｐゴシック" pitchFamily="50" charset="-128"/>
              </a:rPr>
              <a:t>   GL_NEAREST_MIPMAP_LINEAR</a:t>
            </a:r>
          </a:p>
          <a:p>
            <a:r>
              <a:rPr lang="en-US" altLang="ja-JP">
                <a:latin typeface="Courier New" pitchFamily="49" charset="0"/>
                <a:ea typeface="ＭＳ Ｐゴシック" pitchFamily="50" charset="-128"/>
              </a:rPr>
              <a:t>   GL_LINEAR_MIPMAP_NEAREST</a:t>
            </a:r>
          </a:p>
          <a:p>
            <a:r>
              <a:rPr lang="en-US" altLang="ja-JP">
                <a:latin typeface="Courier New" pitchFamily="49" charset="0"/>
                <a:ea typeface="ＭＳ Ｐゴシック" pitchFamily="50" charset="-128"/>
              </a:rPr>
              <a:t>   GL_LINEAR_MIPMAP_LINEAR</a:t>
            </a:r>
          </a:p>
          <a:p>
            <a:r>
              <a:rPr lang="en-US" altLang="ja-JP">
                <a:ea typeface="ＭＳ Ｐゴシック" pitchFamily="50" charset="-128"/>
              </a:rPr>
              <a:t>Full coverage of mipmap texture filters is outside the scope of this course.</a:t>
            </a:r>
            <a:br>
              <a:rPr lang="en-US" altLang="ja-JP">
                <a:ea typeface="ＭＳ Ｐゴシック" pitchFamily="50" charset="-128"/>
              </a:rPr>
            </a:br>
            <a:endParaRPr lang="en-US" altLang="ja-JP">
              <a:ea typeface="ＭＳ Ｐゴシック" pitchFamily="50"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683325-2280-454C-A3AC-BE71B4FF8FB2}" type="slidenum">
              <a:rPr lang="en-US" altLang="ja-JP"/>
              <a:pPr/>
              <a:t>29</a:t>
            </a:fld>
            <a:endParaRPr lang="en-US" altLang="ja-JP"/>
          </a:p>
        </p:txBody>
      </p:sp>
      <p:sp>
        <p:nvSpPr>
          <p:cNvPr id="906242" name="Rectangle 2"/>
          <p:cNvSpPr>
            <a:spLocks noRot="1" noChangeArrowheads="1" noTextEdit="1"/>
          </p:cNvSpPr>
          <p:nvPr>
            <p:ph type="sldImg"/>
          </p:nvPr>
        </p:nvSpPr>
        <p:spPr>
          <a:ln/>
        </p:spPr>
      </p:sp>
      <p:sp>
        <p:nvSpPr>
          <p:cNvPr id="906243"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As primitives become smaller in screen space, a texture may appear to shimmer as the minification filters creates rougher approximations.  Mipmapping is an attempt to reduce the shimmer effect by creating several approximations of the original image at lower resolutions.</a:t>
            </a:r>
          </a:p>
          <a:p>
            <a:r>
              <a:rPr lang="en-US" altLang="ja-JP">
                <a:ea typeface="ＭＳ Ｐゴシック" pitchFamily="50" charset="-128"/>
              </a:rPr>
              <a:t> Each mipmap level should have an image which is one-half the height and width of the previous level, to a minimum of one texel in either dimension.  For example, level 0 could be 32 x 8 texels.  Then level 1 would be 16 x 4; level 2 would be 8 x 2; level 3, 4 x 1; level 4, 2 x 1, and finally, level 5, 1 x 1.</a:t>
            </a:r>
          </a:p>
          <a:p>
            <a:r>
              <a:rPr lang="en-US" altLang="ja-JP">
                <a:ea typeface="ＭＳ Ｐゴシック" pitchFamily="50" charset="-128"/>
              </a:rPr>
              <a:t>The </a:t>
            </a:r>
            <a:r>
              <a:rPr lang="en-US" altLang="ja-JP">
                <a:latin typeface="Courier New" pitchFamily="49" charset="0"/>
                <a:ea typeface="ＭＳ Ｐゴシック" pitchFamily="50" charset="-128"/>
              </a:rPr>
              <a:t>gluBuild*Dmipmaps() </a:t>
            </a:r>
            <a:r>
              <a:rPr lang="en-US" altLang="ja-JP">
                <a:ea typeface="ＭＳ Ｐゴシック" pitchFamily="50" charset="-128"/>
              </a:rPr>
              <a:t>routines will automatically generate each mipmap image, and call </a:t>
            </a:r>
            <a:r>
              <a:rPr lang="en-US" altLang="ja-JP">
                <a:latin typeface="Courier New" pitchFamily="49" charset="0"/>
                <a:ea typeface="ＭＳ Ｐゴシック" pitchFamily="50" charset="-128"/>
              </a:rPr>
              <a:t>glTexImage*D() </a:t>
            </a:r>
            <a:r>
              <a:rPr lang="en-US" altLang="ja-JP">
                <a:ea typeface="ＭＳ Ｐゴシック" pitchFamily="50" charset="-128"/>
              </a:rPr>
              <a:t>with the appropriate level value.</a:t>
            </a:r>
          </a:p>
          <a:p>
            <a:r>
              <a:rPr lang="en-US" altLang="ja-JP">
                <a:ea typeface="ＭＳ Ｐゴシック" pitchFamily="50" charset="-128"/>
              </a:rPr>
              <a:t>OpenGL 1.2 introduces control over the minimum and maximum mipmap levels, so you don</a:t>
            </a:r>
            <a:r>
              <a:rPr lang="en-US" altLang="ja-JP">
                <a:latin typeface="Times New Roman"/>
                <a:ea typeface="ＭＳ Ｐゴシック" pitchFamily="50" charset="-128"/>
              </a:rPr>
              <a:t>’</a:t>
            </a:r>
            <a:r>
              <a:rPr lang="en-US" altLang="ja-JP">
                <a:ea typeface="ＭＳ Ｐゴシック" pitchFamily="50" charset="-128"/>
              </a:rPr>
              <a:t>t have to specify every mipmap level (and also add more levels, on the fly).</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40166F-9BF3-4B14-BCA1-B253CD1D07C7}" type="slidenum">
              <a:rPr lang="en-US" altLang="ja-JP"/>
              <a:pPr/>
              <a:t>30</a:t>
            </a:fld>
            <a:endParaRPr lang="en-US" altLang="ja-JP"/>
          </a:p>
        </p:txBody>
      </p:sp>
      <p:sp>
        <p:nvSpPr>
          <p:cNvPr id="908290" name="Rectangle 2"/>
          <p:cNvSpPr>
            <a:spLocks noRot="1" noChangeArrowheads="1" noTextEdit="1"/>
          </p:cNvSpPr>
          <p:nvPr>
            <p:ph type="sldImg"/>
          </p:nvPr>
        </p:nvSpPr>
        <p:spPr>
          <a:ln/>
        </p:spPr>
      </p:sp>
      <p:sp>
        <p:nvSpPr>
          <p:cNvPr id="908291"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Wrap mode determines what should happen if a texture coordinate lies outside of the [0,1] range. If the </a:t>
            </a:r>
            <a:r>
              <a:rPr lang="en-US" altLang="ja-JP">
                <a:latin typeface="Courier New" pitchFamily="49" charset="0"/>
                <a:ea typeface="ＭＳ Ｐゴシック" pitchFamily="50" charset="-128"/>
              </a:rPr>
              <a:t>GL_REPEAT </a:t>
            </a:r>
            <a:r>
              <a:rPr lang="en-US" altLang="ja-JP">
                <a:ea typeface="ＭＳ Ｐゴシック" pitchFamily="50" charset="-128"/>
              </a:rPr>
              <a:t>wrap mode is used, for texture coordinate values less than zero or greater than one, the integer is ignored and only the fractional value is used.</a:t>
            </a:r>
          </a:p>
          <a:p>
            <a:r>
              <a:rPr lang="en-US" altLang="ja-JP">
                <a:ea typeface="ＭＳ Ｐゴシック" pitchFamily="50" charset="-128"/>
              </a:rPr>
              <a:t>If the </a:t>
            </a:r>
            <a:r>
              <a:rPr lang="en-US" altLang="ja-JP">
                <a:latin typeface="Courier New" pitchFamily="49" charset="0"/>
                <a:ea typeface="ＭＳ Ｐゴシック" pitchFamily="50" charset="-128"/>
              </a:rPr>
              <a:t>GL_CLAMP </a:t>
            </a:r>
            <a:r>
              <a:rPr lang="en-US" altLang="ja-JP">
                <a:ea typeface="ＭＳ Ｐゴシック" pitchFamily="50" charset="-128"/>
              </a:rPr>
              <a:t>wrap mode is used, the texture value at the extreme (either 0 or 1) is used.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19D193-D148-4BF7-AE96-5A27070CE590}" type="slidenum">
              <a:rPr lang="en-US" altLang="ja-JP"/>
              <a:pPr/>
              <a:t>4</a:t>
            </a:fld>
            <a:endParaRPr lang="en-US" altLang="ja-JP"/>
          </a:p>
        </p:txBody>
      </p:sp>
      <p:sp>
        <p:nvSpPr>
          <p:cNvPr id="855042" name="Rectangle 2"/>
          <p:cNvSpPr>
            <a:spLocks noRot="1" noChangeArrowheads="1" noTextEdit="1"/>
          </p:cNvSpPr>
          <p:nvPr>
            <p:ph type="sldImg"/>
          </p:nvPr>
        </p:nvSpPr>
        <p:spPr>
          <a:xfrm>
            <a:off x="1144588" y="685800"/>
            <a:ext cx="4570412" cy="3427413"/>
          </a:xfrm>
          <a:ln/>
        </p:spPr>
      </p:sp>
      <p:sp>
        <p:nvSpPr>
          <p:cNvPr id="855043" name="Rectangle 3"/>
          <p:cNvSpPr>
            <a:spLocks noGrp="1" noChangeArrowheads="1"/>
          </p:cNvSpPr>
          <p:nvPr>
            <p:ph type="body" idx="1"/>
          </p:nvPr>
        </p:nvSpPr>
        <p:spPr>
          <a:xfrm>
            <a:off x="914400" y="4341813"/>
            <a:ext cx="5029200" cy="4113212"/>
          </a:xfrm>
        </p:spPr>
        <p:txBody>
          <a:bodyPr/>
          <a:lstStyle/>
          <a:p>
            <a:r>
              <a:rPr lang="en-US" altLang="ja-JP">
                <a:ea typeface="ＭＳ Ｐゴシック" pitchFamily="50" charset="-128"/>
              </a:rPr>
              <a:t>In addition to geometric primitives, OpenGL also supports </a:t>
            </a:r>
            <a:r>
              <a:rPr lang="en-US" altLang="ja-JP" i="1">
                <a:ea typeface="ＭＳ Ｐゴシック" pitchFamily="50" charset="-128"/>
              </a:rPr>
              <a:t>pixel-based primitives.</a:t>
            </a:r>
            <a:r>
              <a:rPr lang="en-US" altLang="ja-JP">
                <a:ea typeface="ＭＳ Ｐゴシック" pitchFamily="50" charset="-128"/>
              </a:rPr>
              <a:t> These primitives contain explicit color information for each pixel that they contain. They come in two types:</a:t>
            </a:r>
          </a:p>
          <a:p>
            <a:pPr lvl="1"/>
            <a:r>
              <a:rPr lang="en-US" altLang="ja-JP" i="1">
                <a:ea typeface="ＭＳ Ｐゴシック" pitchFamily="50" charset="-128"/>
              </a:rPr>
              <a:t>Bitmaps</a:t>
            </a:r>
            <a:r>
              <a:rPr lang="en-US" altLang="ja-JP">
                <a:ea typeface="ＭＳ Ｐゴシック" pitchFamily="50" charset="-128"/>
              </a:rPr>
              <a:t> are single bit images, which are used as a mask to determine which pixels to update. The current color, set with </a:t>
            </a:r>
            <a:r>
              <a:rPr lang="en-US" altLang="ja-JP">
                <a:latin typeface="Courier New" pitchFamily="49" charset="0"/>
                <a:ea typeface="ＭＳ Ｐゴシック" pitchFamily="50" charset="-128"/>
              </a:rPr>
              <a:t>glColor()</a:t>
            </a:r>
            <a:r>
              <a:rPr lang="en-US" altLang="ja-JP">
                <a:ea typeface="ＭＳ Ｐゴシック" pitchFamily="50" charset="-128"/>
              </a:rPr>
              <a:t>is used to determine the new pixel color.</a:t>
            </a:r>
          </a:p>
          <a:p>
            <a:pPr lvl="1"/>
            <a:r>
              <a:rPr lang="en-US" altLang="ja-JP" i="1">
                <a:ea typeface="ＭＳ Ｐゴシック" pitchFamily="50" charset="-128"/>
              </a:rPr>
              <a:t>Images</a:t>
            </a:r>
            <a:r>
              <a:rPr lang="en-US" altLang="ja-JP">
                <a:ea typeface="ＭＳ Ｐゴシック" pitchFamily="50" charset="-128"/>
              </a:rPr>
              <a:t> are blocks of pixels with complete color information for each pixel.</a:t>
            </a:r>
          </a:p>
          <a:p>
            <a:r>
              <a:rPr lang="en-US" altLang="ja-JP">
                <a:ea typeface="ＭＳ Ｐゴシック" pitchFamily="50" charset="-128"/>
              </a:rPr>
              <a:t>OpenGL, however, doesn</a:t>
            </a:r>
            <a:r>
              <a:rPr lang="en-US" altLang="ja-JP">
                <a:latin typeface="Times New Roman"/>
                <a:ea typeface="ＭＳ Ｐゴシック" pitchFamily="50" charset="-128"/>
              </a:rPr>
              <a:t>’</a:t>
            </a:r>
            <a:r>
              <a:rPr lang="en-US" altLang="ja-JP">
                <a:ea typeface="ＭＳ Ｐゴシック" pitchFamily="50" charset="-128"/>
              </a:rPr>
              <a:t>t understand image formats, like JPEG, PNG or GIFs. In order for OpenGL to use the information contained in those file formats, the file must be read and decoded to obtain the color information, at which point, OpenGL can rasterize the color values.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B29716-BCAC-43CD-9478-B3408A9160E0}" type="slidenum">
              <a:rPr lang="en-US" altLang="ja-JP"/>
              <a:pPr/>
              <a:t>31</a:t>
            </a:fld>
            <a:endParaRPr lang="en-US" altLang="ja-JP"/>
          </a:p>
        </p:txBody>
      </p:sp>
      <p:sp>
        <p:nvSpPr>
          <p:cNvPr id="910338" name="Rectangle 2"/>
          <p:cNvSpPr>
            <a:spLocks noRot="1" noChangeArrowheads="1" noTextEdit="1"/>
          </p:cNvSpPr>
          <p:nvPr>
            <p:ph type="sldImg"/>
          </p:nvPr>
        </p:nvSpPr>
        <p:spPr>
          <a:ln/>
        </p:spPr>
      </p:sp>
      <p:sp>
        <p:nvSpPr>
          <p:cNvPr id="910339"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The texture mode determines how texels and fragment colors are combined.  The most common modes are:</a:t>
            </a:r>
          </a:p>
          <a:p>
            <a:pPr lvl="1"/>
            <a:r>
              <a:rPr lang="en-US" altLang="ja-JP">
                <a:latin typeface="Courier New" pitchFamily="49" charset="0"/>
                <a:ea typeface="ＭＳ Ｐゴシック" pitchFamily="50" charset="-128"/>
              </a:rPr>
              <a:t>GL_MODULATE </a:t>
            </a:r>
            <a:r>
              <a:rPr lang="en-US" altLang="ja-JP">
                <a:ea typeface="ＭＳ Ｐゴシック" pitchFamily="50" charset="-128"/>
              </a:rPr>
              <a:t>- multiply texel and fragment color</a:t>
            </a:r>
          </a:p>
          <a:p>
            <a:pPr lvl="1"/>
            <a:r>
              <a:rPr lang="en-US" altLang="ja-JP">
                <a:latin typeface="Courier New" pitchFamily="49" charset="0"/>
                <a:ea typeface="ＭＳ Ｐゴシック" pitchFamily="50" charset="-128"/>
              </a:rPr>
              <a:t>GL_BLEND </a:t>
            </a:r>
            <a:r>
              <a:rPr lang="en-US" altLang="ja-JP">
                <a:ea typeface="ＭＳ Ｐゴシック" pitchFamily="50" charset="-128"/>
              </a:rPr>
              <a:t>- linearly blend texel, fragment, env color</a:t>
            </a:r>
          </a:p>
          <a:p>
            <a:pPr lvl="1"/>
            <a:r>
              <a:rPr lang="en-US" altLang="ja-JP">
                <a:latin typeface="Courier New" pitchFamily="49" charset="0"/>
                <a:ea typeface="ＭＳ Ｐゴシック" pitchFamily="50" charset="-128"/>
              </a:rPr>
              <a:t>GL_REPLACE </a:t>
            </a:r>
            <a:r>
              <a:rPr lang="en-US" altLang="ja-JP">
                <a:ea typeface="ＭＳ Ｐゴシック" pitchFamily="50" charset="-128"/>
              </a:rPr>
              <a:t>- replace fragment</a:t>
            </a:r>
            <a:r>
              <a:rPr lang="en-US" altLang="ja-JP">
                <a:latin typeface="Times New Roman"/>
                <a:ea typeface="ＭＳ Ｐゴシック" pitchFamily="50" charset="-128"/>
              </a:rPr>
              <a:t>’</a:t>
            </a:r>
            <a:r>
              <a:rPr lang="en-US" altLang="ja-JP">
                <a:ea typeface="ＭＳ Ｐゴシック" pitchFamily="50" charset="-128"/>
              </a:rPr>
              <a:t>s color with texel</a:t>
            </a:r>
          </a:p>
          <a:p>
            <a:r>
              <a:rPr lang="en-US" altLang="ja-JP">
                <a:ea typeface="ＭＳ Ｐゴシック" pitchFamily="50" charset="-128"/>
              </a:rPr>
              <a:t>If prop is </a:t>
            </a:r>
            <a:r>
              <a:rPr lang="en-US" altLang="ja-JP">
                <a:latin typeface="Courier New" pitchFamily="49" charset="0"/>
                <a:ea typeface="ＭＳ Ｐゴシック" pitchFamily="50" charset="-128"/>
              </a:rPr>
              <a:t>GL_TEXTURE_ENV_COLOR</a:t>
            </a:r>
            <a:r>
              <a:rPr lang="en-US" altLang="ja-JP">
                <a:ea typeface="ＭＳ Ｐゴシック" pitchFamily="50" charset="-128"/>
              </a:rPr>
              <a:t>, param is an array of four floating point values representing the color to be used with the </a:t>
            </a:r>
            <a:r>
              <a:rPr lang="en-US" altLang="ja-JP">
                <a:latin typeface="Courier New" pitchFamily="49" charset="0"/>
                <a:ea typeface="ＭＳ Ｐゴシック" pitchFamily="50" charset="-128"/>
              </a:rPr>
              <a:t>GL_BLEND </a:t>
            </a:r>
            <a:r>
              <a:rPr lang="en-US" altLang="ja-JP">
                <a:ea typeface="ＭＳ Ｐゴシック" pitchFamily="50" charset="-128"/>
              </a:rPr>
              <a:t>texture function.</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56CC3-A0AE-4384-8C07-E3985034D744}" type="slidenum">
              <a:rPr lang="en-US" altLang="ja-JP"/>
              <a:pPr/>
              <a:t>32</a:t>
            </a:fld>
            <a:endParaRPr lang="en-US" altLang="ja-JP"/>
          </a:p>
        </p:txBody>
      </p:sp>
      <p:sp>
        <p:nvSpPr>
          <p:cNvPr id="912386" name="Rectangle 2"/>
          <p:cNvSpPr>
            <a:spLocks noRot="1" noChangeArrowheads="1" noTextEdit="1"/>
          </p:cNvSpPr>
          <p:nvPr>
            <p:ph type="sldImg"/>
          </p:nvPr>
        </p:nvSpPr>
        <p:spPr>
          <a:ln/>
        </p:spPr>
      </p:sp>
      <p:sp>
        <p:nvSpPr>
          <p:cNvPr id="912387"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An OpenGL implementation may chose to ignore hints.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667EBD-FBD1-4D98-BCED-71FF3BC61F96}" type="slidenum">
              <a:rPr lang="en-US" altLang="ja-JP"/>
              <a:pPr/>
              <a:t>33</a:t>
            </a:fld>
            <a:endParaRPr lang="en-US" altLang="ja-JP"/>
          </a:p>
        </p:txBody>
      </p:sp>
      <p:sp>
        <p:nvSpPr>
          <p:cNvPr id="914434" name="Rectangle 2"/>
          <p:cNvSpPr>
            <a:spLocks noRot="1" noChangeArrowheads="1" noTextEdit="1"/>
          </p:cNvSpPr>
          <p:nvPr>
            <p:ph type="sldImg"/>
          </p:nvPr>
        </p:nvSpPr>
        <p:spPr>
          <a:ln/>
        </p:spPr>
      </p:sp>
      <p:sp>
        <p:nvSpPr>
          <p:cNvPr id="914435"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GLint proxyComponents;</a:t>
            </a:r>
          </a:p>
          <a:p>
            <a:r>
              <a:rPr lang="en-US" altLang="ja-JP">
                <a:latin typeface="Courier New" pitchFamily="49" charset="0"/>
                <a:ea typeface="ＭＳ Ｐゴシック" pitchFamily="50" charset="-128"/>
              </a:rPr>
              <a:t>glTexImage2D(GL_PROXY_TEXTURE_2D, 0, GL_RGBA8, 64, 64, 0, GL_RGBA, GL_UNSIGNED_BYTE, NULL);</a:t>
            </a:r>
          </a:p>
          <a:p>
            <a:r>
              <a:rPr lang="en-US" altLang="ja-JP">
                <a:latin typeface="Courier New" pitchFamily="49" charset="0"/>
                <a:ea typeface="ＭＳ Ｐゴシック" pitchFamily="50" charset="-128"/>
              </a:rPr>
              <a:t>glGetTexLevelParameteriv(GL_PROXY_TEXTURE_2D, 0, GL_TEXTURE_COMPONENTS, &amp;proxyComponents);</a:t>
            </a:r>
          </a:p>
          <a:p>
            <a:endParaRPr lang="en-US" altLang="ja-JP">
              <a:ea typeface="ＭＳ Ｐゴシック" pitchFamily="50"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DB9986-5E5A-4F8F-8C9E-A09CD8B6E029}" type="slidenum">
              <a:rPr lang="en-US" altLang="ja-JP"/>
              <a:pPr/>
              <a:t>34</a:t>
            </a:fld>
            <a:endParaRPr lang="en-US" altLang="ja-JP"/>
          </a:p>
        </p:txBody>
      </p:sp>
      <p:sp>
        <p:nvSpPr>
          <p:cNvPr id="916482" name="Rectangle 2"/>
          <p:cNvSpPr>
            <a:spLocks noRot="1" noChangeArrowheads="1" noTextEdit="1"/>
          </p:cNvSpPr>
          <p:nvPr>
            <p:ph type="sldImg"/>
          </p:nvPr>
        </p:nvSpPr>
        <p:spPr>
          <a:ln/>
        </p:spPr>
      </p:sp>
      <p:sp>
        <p:nvSpPr>
          <p:cNvPr id="916483"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Query for residency of an array of texture objects:</a:t>
            </a:r>
          </a:p>
          <a:p>
            <a:r>
              <a:rPr lang="en-US" altLang="ja-JP">
                <a:latin typeface="Courier New" pitchFamily="49" charset="0"/>
                <a:ea typeface="ＭＳ Ｐゴシック" pitchFamily="50" charset="-128"/>
              </a:rPr>
              <a:t>GLboolean glAreTexturesResident(GLsizei n, </a:t>
            </a:r>
            <a:br>
              <a:rPr lang="en-US" altLang="ja-JP">
                <a:latin typeface="Courier New" pitchFamily="49" charset="0"/>
                <a:ea typeface="ＭＳ Ｐゴシック" pitchFamily="50" charset="-128"/>
              </a:rPr>
            </a:br>
            <a:r>
              <a:rPr lang="en-US" altLang="ja-JP">
                <a:latin typeface="Courier New" pitchFamily="49" charset="0"/>
                <a:ea typeface="ＭＳ Ｐゴシック" pitchFamily="50" charset="-128"/>
              </a:rPr>
              <a:t>   Gluint *texNums, GLboolean *residences)</a:t>
            </a:r>
          </a:p>
          <a:p>
            <a:r>
              <a:rPr lang="en-US" altLang="ja-JP">
                <a:ea typeface="ＭＳ Ｐゴシック" pitchFamily="50" charset="-128"/>
              </a:rPr>
              <a:t>Set priority numbers for an array of texture objects:</a:t>
            </a:r>
          </a:p>
          <a:p>
            <a:r>
              <a:rPr lang="en-US" altLang="ja-JP">
                <a:latin typeface="Courier New" pitchFamily="49" charset="0"/>
                <a:ea typeface="ＭＳ Ｐゴシック" pitchFamily="50" charset="-128"/>
              </a:rPr>
              <a:t>glPrioritizeTextures(GLsizei n, GLuint *texNums,</a:t>
            </a:r>
            <a:br>
              <a:rPr lang="en-US" altLang="ja-JP">
                <a:latin typeface="Courier New" pitchFamily="49" charset="0"/>
                <a:ea typeface="ＭＳ Ｐゴシック" pitchFamily="50" charset="-128"/>
              </a:rPr>
            </a:br>
            <a:r>
              <a:rPr lang="en-US" altLang="ja-JP">
                <a:latin typeface="Courier New" pitchFamily="49" charset="0"/>
                <a:ea typeface="ＭＳ Ｐゴシック" pitchFamily="50" charset="-128"/>
              </a:rPr>
              <a:t>   GLclampf *priorities)</a:t>
            </a:r>
            <a:endParaRPr lang="en-US" altLang="ja-JP">
              <a:ea typeface="ＭＳ Ｐゴシック" pitchFamily="50" charset="-128"/>
            </a:endParaRPr>
          </a:p>
          <a:p>
            <a:r>
              <a:rPr lang="en-US" altLang="ja-JP">
                <a:ea typeface="ＭＳ Ｐゴシック" pitchFamily="50" charset="-128"/>
              </a:rPr>
              <a:t>Lower priority numbers mean that, in a crunch, these texture objects will be more likely to be moved out of the working set.</a:t>
            </a:r>
          </a:p>
          <a:p>
            <a:r>
              <a:rPr lang="en-US" altLang="ja-JP">
                <a:ea typeface="ＭＳ Ｐゴシック" pitchFamily="50" charset="-128"/>
              </a:rPr>
              <a:t>One common strategy is avoid prioritization, because many implementations will automatically implement an LRU (least recently used) scheme, when removing textures from the working set.</a:t>
            </a:r>
          </a:p>
          <a:p>
            <a:r>
              <a:rPr lang="en-US" altLang="ja-JP">
                <a:ea typeface="ＭＳ Ｐゴシック" pitchFamily="50" charset="-128"/>
              </a:rPr>
              <a:t>If there is no high-performance working set, then all texture objects are considered to be resident.</a:t>
            </a:r>
          </a:p>
          <a:p>
            <a:r>
              <a:rPr lang="en-US" altLang="ja-JP">
                <a:ea typeface="ＭＳ Ｐゴシック" pitchFamily="50" charset="-128"/>
              </a:rPr>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189886-7406-4E0A-A35E-34A034E74F94}" type="slidenum">
              <a:rPr lang="en-US" altLang="ja-JP"/>
              <a:pPr/>
              <a:t>5</a:t>
            </a:fld>
            <a:endParaRPr lang="en-US" altLang="ja-JP"/>
          </a:p>
        </p:txBody>
      </p:sp>
      <p:sp>
        <p:nvSpPr>
          <p:cNvPr id="857090" name="Rectangle 2"/>
          <p:cNvSpPr>
            <a:spLocks noRot="1" noChangeArrowheads="1" noTextEdit="1"/>
          </p:cNvSpPr>
          <p:nvPr>
            <p:ph type="sldImg"/>
          </p:nvPr>
        </p:nvSpPr>
        <p:spPr>
          <a:xfrm>
            <a:off x="1144588" y="685800"/>
            <a:ext cx="4570412" cy="3427413"/>
          </a:xfrm>
          <a:ln w="12700" cap="flat">
            <a:solidFill>
              <a:schemeClr val="tx1"/>
            </a:solidFill>
          </a:ln>
          <a:extLst>
            <a:ext uri="{909E8E84-426E-40DD-AFC4-6F175D3DCCD1}">
              <a14:hiddenFill xmlns:a14="http://schemas.microsoft.com/office/drawing/2010/main">
                <a:noFill/>
              </a14:hiddenFill>
            </a:ext>
          </a:extLst>
        </p:spPr>
      </p:sp>
      <p:sp>
        <p:nvSpPr>
          <p:cNvPr id="857091" name="Rectangle 3"/>
          <p:cNvSpPr>
            <a:spLocks noGrp="1" noChangeArrowheads="1"/>
          </p:cNvSpPr>
          <p:nvPr>
            <p:ph type="body" idx="1"/>
          </p:nvPr>
        </p:nvSpPr>
        <p:spPr>
          <a:xfrm>
            <a:off x="914400" y="4341813"/>
            <a:ext cx="5029200" cy="4113212"/>
          </a:xfrm>
          <a:noFill/>
          <a:ln/>
        </p:spPr>
        <p:txBody>
          <a:bodyPr lIns="92064" tIns="46033" rIns="92064" bIns="46033"/>
          <a:lstStyle/>
          <a:p>
            <a:r>
              <a:rPr lang="en-US" altLang="ja-JP">
                <a:ea typeface="ＭＳ Ｐゴシック" pitchFamily="50" charset="-128"/>
              </a:rPr>
              <a:t>Just as there</a:t>
            </a:r>
            <a:r>
              <a:rPr lang="en-US" altLang="ja-JP">
                <a:latin typeface="Times New Roman"/>
                <a:ea typeface="ＭＳ Ｐゴシック" pitchFamily="50" charset="-128"/>
              </a:rPr>
              <a:t>’</a:t>
            </a:r>
            <a:r>
              <a:rPr lang="en-US" altLang="ja-JP">
                <a:ea typeface="ＭＳ Ｐゴシック" pitchFamily="50" charset="-128"/>
              </a:rPr>
              <a:t>s a pipeline that geometric primitives go through when they are processed, so do pixels. The pixels are read from main storage, processed to obtain the internal format which OpenGL uses, which may include color translations or byte-swapping. After this, each pixel from the image is processed by the fragment operations discussed in the last section, and finally rasterized into the framebuffer.</a:t>
            </a:r>
          </a:p>
          <a:p>
            <a:r>
              <a:rPr lang="en-US" altLang="ja-JP">
                <a:ea typeface="ＭＳ Ｐゴシック" pitchFamily="50" charset="-128"/>
              </a:rPr>
              <a:t>In addition to rendering into the framebuffer, pixels can be copied from the framebuffer back into host memory, or transferred into texture mapping memory.</a:t>
            </a:r>
          </a:p>
          <a:p>
            <a:r>
              <a:rPr lang="en-US" altLang="ja-JP">
                <a:ea typeface="ＭＳ Ｐゴシック" pitchFamily="50" charset="-128"/>
              </a:rPr>
              <a:t>For best performance, the internal representation of a pixel array should match the hardware. For example, for a 24 bit frame buffer, 8-8-8 RGB would probably be a good match, but 10-10-10 RGB could be bad. Warning: non-default values for pixel storage and transfer can be very slow.</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1D266B-E8B3-43B1-9F6B-8F09DA8008A5}" type="slidenum">
              <a:rPr lang="en-US" altLang="ja-JP"/>
              <a:pPr/>
              <a:t>6</a:t>
            </a:fld>
            <a:endParaRPr lang="en-US" altLang="ja-JP"/>
          </a:p>
        </p:txBody>
      </p:sp>
      <p:sp>
        <p:nvSpPr>
          <p:cNvPr id="859138" name="Rectangle 2"/>
          <p:cNvSpPr>
            <a:spLocks noRot="1" noChangeArrowheads="1" noTextEdit="1"/>
          </p:cNvSpPr>
          <p:nvPr>
            <p:ph type="sldImg"/>
          </p:nvPr>
        </p:nvSpPr>
        <p:spPr>
          <a:xfrm>
            <a:off x="1144588" y="685800"/>
            <a:ext cx="4570412" cy="3427413"/>
          </a:xfrm>
          <a:ln/>
        </p:spPr>
      </p:sp>
      <p:sp>
        <p:nvSpPr>
          <p:cNvPr id="859139" name="Rectangle 3"/>
          <p:cNvSpPr>
            <a:spLocks noGrp="1" noChangeArrowheads="1"/>
          </p:cNvSpPr>
          <p:nvPr>
            <p:ph type="body" idx="1"/>
          </p:nvPr>
        </p:nvSpPr>
        <p:spPr>
          <a:xfrm>
            <a:off x="914400" y="4341813"/>
            <a:ext cx="5029200" cy="4113212"/>
          </a:xfrm>
        </p:spPr>
        <p:txBody>
          <a:bodyPr/>
          <a:lstStyle/>
          <a:p>
            <a:r>
              <a:rPr lang="en-US" altLang="ja-JP">
                <a:ea typeface="ＭＳ Ｐゴシック" pitchFamily="50" charset="-128"/>
              </a:rPr>
              <a:t>Images are positioned by specifying the </a:t>
            </a:r>
            <a:r>
              <a:rPr lang="en-US" altLang="ja-JP" i="1">
                <a:ea typeface="ＭＳ Ｐゴシック" pitchFamily="50" charset="-128"/>
              </a:rPr>
              <a:t>raster position</a:t>
            </a:r>
            <a:r>
              <a:rPr lang="en-US" altLang="ja-JP">
                <a:ea typeface="ＭＳ Ｐゴシック" pitchFamily="50" charset="-128"/>
              </a:rPr>
              <a:t>, which maps the lower left corner of an image primitive to a point in space. Raster positions are transformed and clipped the same as vertices. If a raster position fails the clip check, no fragments are rasterized.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977C5A-148C-4FC5-9C86-7F8D175344A6}" type="slidenum">
              <a:rPr lang="en-US" altLang="ja-JP"/>
              <a:pPr/>
              <a:t>7</a:t>
            </a:fld>
            <a:endParaRPr lang="en-US" altLang="ja-JP"/>
          </a:p>
        </p:txBody>
      </p:sp>
      <p:sp>
        <p:nvSpPr>
          <p:cNvPr id="861186" name="Rectangle 2"/>
          <p:cNvSpPr>
            <a:spLocks noRot="1" noChangeArrowheads="1" noTextEdit="1"/>
          </p:cNvSpPr>
          <p:nvPr>
            <p:ph type="sldImg"/>
          </p:nvPr>
        </p:nvSpPr>
        <p:spPr>
          <a:xfrm>
            <a:off x="1144588" y="685800"/>
            <a:ext cx="4570412" cy="3427413"/>
          </a:xfrm>
          <a:ln/>
        </p:spPr>
      </p:sp>
      <p:sp>
        <p:nvSpPr>
          <p:cNvPr id="861187" name="Rectangle 3"/>
          <p:cNvSpPr>
            <a:spLocks noGrp="1" noChangeArrowheads="1"/>
          </p:cNvSpPr>
          <p:nvPr>
            <p:ph type="body" idx="1"/>
          </p:nvPr>
        </p:nvSpPr>
        <p:spPr>
          <a:xfrm>
            <a:off x="914400" y="4341813"/>
            <a:ext cx="5029200" cy="4113212"/>
          </a:xfrm>
        </p:spPr>
        <p:txBody>
          <a:bodyPr/>
          <a:lstStyle/>
          <a:p>
            <a:r>
              <a:rPr lang="en-US" altLang="ja-JP" i="1">
                <a:ea typeface="ＭＳ Ｐゴシック" pitchFamily="50" charset="-128"/>
              </a:rPr>
              <a:t>Bitmaps</a:t>
            </a:r>
            <a:r>
              <a:rPr lang="en-US" altLang="ja-JP">
                <a:ea typeface="ＭＳ Ｐゴシック" pitchFamily="50" charset="-128"/>
              </a:rPr>
              <a:t> are used as a mask to determine which pixels to update. A bitmap is specified as a packed array of bits in a byte array. For each value of one in the bitmap, a fragment is generated in the currently set color and processed by the fragment operations.</a:t>
            </a:r>
          </a:p>
          <a:p>
            <a:r>
              <a:rPr lang="en-US" altLang="ja-JP">
                <a:ea typeface="ＭＳ Ｐゴシック" pitchFamily="50" charset="-128"/>
              </a:rPr>
              <a:t>Bitmaps can have their own origin, which provides a relative position to the current raster position. Additionally, after the bitmap is rendered, the raster position is automatically updated by the offset provided in (</a:t>
            </a:r>
            <a:r>
              <a:rPr lang="en-US" altLang="ja-JP" i="1">
                <a:ea typeface="ＭＳ Ｐゴシック" pitchFamily="50" charset="-128"/>
              </a:rPr>
              <a:t>xmove, ymove).</a:t>
            </a:r>
            <a:endParaRPr lang="en-US" altLang="ja-JP">
              <a:ea typeface="ＭＳ Ｐゴシック" pitchFamily="50" charset="-128"/>
            </a:endParaRPr>
          </a:p>
          <a:p>
            <a:r>
              <a:rPr lang="en-US" altLang="ja-JP">
                <a:ea typeface="ＭＳ Ｐゴシック" pitchFamily="50" charset="-128"/>
              </a:rPr>
              <a:t>Bitmaps are particularly useful for rendering bitmapped text, which we</a:t>
            </a:r>
            <a:r>
              <a:rPr lang="en-US" altLang="ja-JP">
                <a:latin typeface="Times New Roman"/>
                <a:ea typeface="ＭＳ Ｐゴシック" pitchFamily="50" charset="-128"/>
              </a:rPr>
              <a:t>’</a:t>
            </a:r>
            <a:r>
              <a:rPr lang="en-US" altLang="ja-JP">
                <a:ea typeface="ＭＳ Ｐゴシック" pitchFamily="50" charset="-128"/>
              </a:rPr>
              <a:t>ll discuss in a moment.</a:t>
            </a:r>
            <a:endParaRPr lang="en-US" altLang="ja-JP" i="1">
              <a:ea typeface="ＭＳ Ｐゴシック"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964B07-588B-4C55-B25A-981007C99DA8}" type="slidenum">
              <a:rPr lang="en-US" altLang="ja-JP"/>
              <a:pPr/>
              <a:t>8</a:t>
            </a:fld>
            <a:endParaRPr lang="en-US" altLang="ja-JP"/>
          </a:p>
        </p:txBody>
      </p:sp>
      <p:sp>
        <p:nvSpPr>
          <p:cNvPr id="863234" name="Rectangle 2"/>
          <p:cNvSpPr>
            <a:spLocks noRot="1" noChangeArrowheads="1" noTextEdit="1"/>
          </p:cNvSpPr>
          <p:nvPr>
            <p:ph type="sldImg"/>
          </p:nvPr>
        </p:nvSpPr>
        <p:spPr>
          <a:xfrm>
            <a:off x="1144588" y="685800"/>
            <a:ext cx="4570412" cy="3427413"/>
          </a:xfrm>
          <a:ln/>
        </p:spPr>
      </p:sp>
      <p:sp>
        <p:nvSpPr>
          <p:cNvPr id="863235" name="Rectangle 3"/>
          <p:cNvSpPr>
            <a:spLocks noGrp="1" noChangeArrowheads="1"/>
          </p:cNvSpPr>
          <p:nvPr>
            <p:ph type="body" idx="1"/>
          </p:nvPr>
        </p:nvSpPr>
        <p:spPr>
          <a:xfrm>
            <a:off x="914400" y="4341813"/>
            <a:ext cx="5029200" cy="4113212"/>
          </a:xfrm>
        </p:spPr>
        <p:txBody>
          <a:bodyPr/>
          <a:lstStyle/>
          <a:p>
            <a:r>
              <a:rPr lang="en-US" altLang="ja-JP">
                <a:ea typeface="ＭＳ Ｐゴシック" pitchFamily="50" charset="-128"/>
              </a:rPr>
              <a:t>OpenGL uses bitmaps to do font rendering. The window system specific routines process system native font files, and create bitmaps for the different glyphs in the font. Each character is stored in a display list that is part of a set that is created when the font is processed.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79E76E-CCB1-4A32-A129-A5393D6D3157}" type="slidenum">
              <a:rPr lang="en-US" altLang="ja-JP"/>
              <a:pPr/>
              <a:t>9</a:t>
            </a:fld>
            <a:endParaRPr lang="en-US" altLang="ja-JP"/>
          </a:p>
        </p:txBody>
      </p:sp>
      <p:sp>
        <p:nvSpPr>
          <p:cNvPr id="865282" name="Rectangle 2"/>
          <p:cNvSpPr>
            <a:spLocks noRot="1" noChangeArrowheads="1" noTextEdit="1"/>
          </p:cNvSpPr>
          <p:nvPr>
            <p:ph type="sldImg"/>
          </p:nvPr>
        </p:nvSpPr>
        <p:spPr>
          <a:xfrm>
            <a:off x="1144588" y="685800"/>
            <a:ext cx="4570412" cy="3427413"/>
          </a:xfrm>
          <a:ln/>
        </p:spPr>
      </p:sp>
      <p:sp>
        <p:nvSpPr>
          <p:cNvPr id="865283" name="Rectangle 3"/>
          <p:cNvSpPr>
            <a:spLocks noGrp="1" noChangeArrowheads="1"/>
          </p:cNvSpPr>
          <p:nvPr>
            <p:ph type="body" idx="1"/>
          </p:nvPr>
        </p:nvSpPr>
        <p:spPr>
          <a:xfrm>
            <a:off x="914400" y="4341813"/>
            <a:ext cx="5029200" cy="4113212"/>
          </a:xfrm>
        </p:spPr>
        <p:txBody>
          <a:bodyPr/>
          <a:lstStyle/>
          <a:p>
            <a:r>
              <a:rPr lang="en-US" altLang="ja-JP">
                <a:ea typeface="ＭＳ Ｐゴシック" pitchFamily="50" charset="-128"/>
              </a:rPr>
              <a:t>Rendering images is done with the </a:t>
            </a:r>
            <a:r>
              <a:rPr lang="en-US" altLang="ja-JP">
                <a:latin typeface="Courier New" pitchFamily="49" charset="0"/>
                <a:ea typeface="ＭＳ Ｐゴシック" pitchFamily="50" charset="-128"/>
              </a:rPr>
              <a:t>glDrawPixels()</a:t>
            </a:r>
            <a:r>
              <a:rPr lang="en-US" altLang="ja-JP">
                <a:ea typeface="ＭＳ Ｐゴシック" pitchFamily="50" charset="-128"/>
              </a:rPr>
              <a:t>command. A block of pixels from host CPU memory is passed into OpenGL with a format and data type specified. For each pixel in the image, a fragment is generated using the color retrieved from the image, and further processed.</a:t>
            </a:r>
          </a:p>
          <a:p>
            <a:r>
              <a:rPr lang="en-US" altLang="ja-JP">
                <a:ea typeface="ＭＳ Ｐゴシック" pitchFamily="50" charset="-128"/>
              </a:rPr>
              <a:t>OpenGL supports many different formats for images including:</a:t>
            </a:r>
          </a:p>
          <a:p>
            <a:pPr lvl="1">
              <a:buFontTx/>
              <a:buChar char="•"/>
            </a:pPr>
            <a:r>
              <a:rPr lang="en-US" altLang="ja-JP">
                <a:ea typeface="ＭＳ Ｐゴシック" pitchFamily="50" charset="-128"/>
              </a:rPr>
              <a:t> </a:t>
            </a:r>
            <a:r>
              <a:rPr lang="en-US" altLang="ja-JP" i="1">
                <a:ea typeface="ＭＳ Ｐゴシック" pitchFamily="50" charset="-128"/>
              </a:rPr>
              <a:t>RGB</a:t>
            </a:r>
            <a:r>
              <a:rPr lang="en-US" altLang="ja-JP">
                <a:ea typeface="ＭＳ Ｐゴシック" pitchFamily="50" charset="-128"/>
              </a:rPr>
              <a:t> images with an RGB triplet for every pixel</a:t>
            </a:r>
          </a:p>
          <a:p>
            <a:pPr lvl="1">
              <a:buFontTx/>
              <a:buChar char="•"/>
            </a:pPr>
            <a:r>
              <a:rPr lang="en-US" altLang="ja-JP" i="1">
                <a:ea typeface="ＭＳ Ｐゴシック" pitchFamily="50" charset="-128"/>
              </a:rPr>
              <a:t> intensity</a:t>
            </a:r>
            <a:r>
              <a:rPr lang="en-US" altLang="ja-JP">
                <a:ea typeface="ＭＳ Ｐゴシック" pitchFamily="50" charset="-128"/>
              </a:rPr>
              <a:t> images which contain only intensity for each pixel. These images are converted into greyscale RGB images internally.</a:t>
            </a:r>
          </a:p>
          <a:p>
            <a:pPr lvl="1">
              <a:buFontTx/>
              <a:buChar char="•"/>
            </a:pPr>
            <a:r>
              <a:rPr lang="en-US" altLang="ja-JP">
                <a:ea typeface="ＭＳ Ｐゴシック" pitchFamily="50" charset="-128"/>
              </a:rPr>
              <a:t> </a:t>
            </a:r>
            <a:r>
              <a:rPr lang="en-US" altLang="ja-JP" i="1">
                <a:ea typeface="ＭＳ Ｐゴシック" pitchFamily="50" charset="-128"/>
              </a:rPr>
              <a:t>depth images</a:t>
            </a:r>
            <a:r>
              <a:rPr lang="en-US" altLang="ja-JP">
                <a:ea typeface="ＭＳ Ｐゴシック" pitchFamily="50" charset="-128"/>
              </a:rPr>
              <a:t> which are depth values written to the depth buffer, as compared to the color framebuffer. This is useful in loading the depth buffer with values and then rendering a matching color images with depth testing enabled.</a:t>
            </a:r>
          </a:p>
          <a:p>
            <a:pPr lvl="1">
              <a:buFontTx/>
              <a:buChar char="•"/>
            </a:pPr>
            <a:r>
              <a:rPr lang="en-US" altLang="ja-JP">
                <a:ea typeface="ＭＳ Ｐゴシック" pitchFamily="50" charset="-128"/>
              </a:rPr>
              <a:t> </a:t>
            </a:r>
            <a:r>
              <a:rPr lang="en-US" altLang="ja-JP" i="1">
                <a:ea typeface="ＭＳ Ｐゴシック" pitchFamily="50" charset="-128"/>
              </a:rPr>
              <a:t>stencil images</a:t>
            </a:r>
            <a:r>
              <a:rPr lang="en-US" altLang="ja-JP">
                <a:ea typeface="ＭＳ Ｐゴシック" pitchFamily="50" charset="-128"/>
              </a:rPr>
              <a:t> which copy stencil masks in the stencil buffer. This provides an easy way to load a complicated per pixel mask.</a:t>
            </a:r>
          </a:p>
          <a:p>
            <a:r>
              <a:rPr lang="en-US" altLang="ja-JP">
                <a:ea typeface="ＭＳ Ｐゴシック" pitchFamily="50" charset="-128"/>
              </a:rPr>
              <a:t>The </a:t>
            </a:r>
            <a:r>
              <a:rPr lang="en-US" altLang="ja-JP" i="1">
                <a:ea typeface="ＭＳ Ｐゴシック" pitchFamily="50" charset="-128"/>
              </a:rPr>
              <a:t>type</a:t>
            </a:r>
            <a:r>
              <a:rPr lang="en-US" altLang="ja-JP">
                <a:ea typeface="ＭＳ Ｐゴシック" pitchFamily="50" charset="-128"/>
              </a:rPr>
              <a:t> of the image describes the format that the pixels stored in host memory. This could be primitive types like </a:t>
            </a:r>
            <a:r>
              <a:rPr lang="en-US" altLang="ja-JP">
                <a:latin typeface="Courier New" pitchFamily="49" charset="0"/>
                <a:ea typeface="ＭＳ Ｐゴシック" pitchFamily="50" charset="-128"/>
              </a:rPr>
              <a:t>GL_FLOAT </a:t>
            </a:r>
            <a:r>
              <a:rPr lang="en-US" altLang="ja-JP">
                <a:ea typeface="ＭＳ Ｐゴシック" pitchFamily="50" charset="-128"/>
              </a:rPr>
              <a:t>or</a:t>
            </a:r>
            <a:r>
              <a:rPr lang="en-US" altLang="ja-JP">
                <a:latin typeface="Courier New" pitchFamily="49" charset="0"/>
                <a:ea typeface="ＭＳ Ｐゴシック" pitchFamily="50" charset="-128"/>
              </a:rPr>
              <a:t> GL_INT</a:t>
            </a:r>
            <a:r>
              <a:rPr lang="en-US" altLang="ja-JP">
                <a:ea typeface="ＭＳ Ｐゴシック" pitchFamily="50" charset="-128"/>
              </a:rPr>
              <a:t>, or pixels with all color components packed into a primitive type, like </a:t>
            </a:r>
            <a:r>
              <a:rPr lang="en-US" altLang="ja-JP">
                <a:latin typeface="Courier New" pitchFamily="49" charset="0"/>
                <a:ea typeface="ＭＳ Ｐゴシック" pitchFamily="50" charset="-128"/>
              </a:rPr>
              <a:t>GL_UNSIGNED_SHORT_5_6_5</a:t>
            </a:r>
            <a:r>
              <a:rPr lang="en-US" altLang="ja-JP">
                <a:ea typeface="ＭＳ Ｐゴシック" pitchFamily="50" charset="-128"/>
              </a:rPr>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77B473-4E63-4E67-82FF-916BA543E6C9}" type="slidenum">
              <a:rPr lang="en-US" altLang="ja-JP"/>
              <a:pPr/>
              <a:t>10</a:t>
            </a:fld>
            <a:endParaRPr lang="en-US" altLang="ja-JP"/>
          </a:p>
        </p:txBody>
      </p:sp>
      <p:sp>
        <p:nvSpPr>
          <p:cNvPr id="867330" name="Rectangle 2"/>
          <p:cNvSpPr>
            <a:spLocks noRot="1" noChangeArrowheads="1" noTextEdit="1"/>
          </p:cNvSpPr>
          <p:nvPr>
            <p:ph type="sldImg"/>
          </p:nvPr>
        </p:nvSpPr>
        <p:spPr>
          <a:xfrm>
            <a:off x="1144588" y="685800"/>
            <a:ext cx="4570412" cy="3427413"/>
          </a:xfrm>
          <a:ln/>
        </p:spPr>
      </p:sp>
      <p:sp>
        <p:nvSpPr>
          <p:cNvPr id="867331" name="Rectangle 3"/>
          <p:cNvSpPr>
            <a:spLocks noGrp="1" noChangeArrowheads="1"/>
          </p:cNvSpPr>
          <p:nvPr>
            <p:ph type="body" idx="1"/>
          </p:nvPr>
        </p:nvSpPr>
        <p:spPr>
          <a:xfrm>
            <a:off x="914400" y="4341813"/>
            <a:ext cx="5029200" cy="4113212"/>
          </a:xfrm>
        </p:spPr>
        <p:txBody>
          <a:bodyPr/>
          <a:lstStyle/>
          <a:p>
            <a:r>
              <a:rPr lang="en-US" altLang="ja-JP">
                <a:ea typeface="ＭＳ Ｐゴシック" pitchFamily="50" charset="-128"/>
              </a:rPr>
              <a:t>Just as you can send pixels to the framebuffer, you can read the pixel values back from the framebuffer to host memory for doing storage or image processing.</a:t>
            </a:r>
          </a:p>
          <a:p>
            <a:r>
              <a:rPr lang="en-US" altLang="ja-JP">
                <a:ea typeface="ＭＳ Ｐゴシック" pitchFamily="50" charset="-128"/>
              </a:rPr>
              <a:t>Pixels read from the framebuffer are processed by the pixel storage and transfer modes, as well as converting them into the format and type requested, and placing them in host memory.</a:t>
            </a:r>
          </a:p>
          <a:p>
            <a:r>
              <a:rPr lang="en-US" altLang="ja-JP">
                <a:ea typeface="ＭＳ Ｐゴシック" pitchFamily="50" charset="-128"/>
              </a:rPr>
              <a:t>Additionally, pixels can be copied from the framebuffer from one location to another using </a:t>
            </a:r>
            <a:r>
              <a:rPr lang="en-US" altLang="ja-JP">
                <a:latin typeface="Courier New" pitchFamily="49" charset="0"/>
                <a:ea typeface="ＭＳ Ｐゴシック" pitchFamily="50" charset="-128"/>
              </a:rPr>
              <a:t>glCopyPixels()</a:t>
            </a:r>
            <a:r>
              <a:rPr lang="en-US" altLang="ja-JP">
                <a:ea typeface="ＭＳ Ｐゴシック" pitchFamily="50" charset="-128"/>
              </a:rPr>
              <a:t>. Pixels are processed by the pixel storage and transfer modes before being returned to the framebuffer.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smtClean="0"/>
              <a:t>按一下以編輯母片標題樣式</a:t>
            </a:r>
          </a:p>
        </p:txBody>
      </p:sp>
      <p:sp>
        <p:nvSpPr>
          <p:cNvPr id="6349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pPr lvl="0"/>
            <a:r>
              <a:rPr lang="ja-JP" altLang="en-US" noProof="0" smtClean="0"/>
              <a:t>按一下以編輯母片副標題樣式</a:t>
            </a:r>
          </a:p>
        </p:txBody>
      </p:sp>
      <p:sp>
        <p:nvSpPr>
          <p:cNvPr id="63492" name="Rectangle 4"/>
          <p:cNvSpPr>
            <a:spLocks noGrp="1" noChangeArrowheads="1"/>
          </p:cNvSpPr>
          <p:nvPr>
            <p:ph type="dt" sz="half" idx="2"/>
          </p:nvPr>
        </p:nvSpPr>
        <p:spPr>
          <a:xfrm>
            <a:off x="685800" y="6248400"/>
            <a:ext cx="1905000" cy="457200"/>
          </a:xfrm>
        </p:spPr>
        <p:txBody>
          <a:bodyPr/>
          <a:lstStyle>
            <a:lvl1pPr>
              <a:defRPr/>
            </a:lvl1pPr>
          </a:lstStyle>
          <a:p>
            <a:endParaRPr lang="en-US" altLang="ja-JP"/>
          </a:p>
        </p:txBody>
      </p:sp>
      <p:sp>
        <p:nvSpPr>
          <p:cNvPr id="63493" name="Rectangle 5"/>
          <p:cNvSpPr>
            <a:spLocks noGrp="1" noChangeArrowheads="1"/>
          </p:cNvSpPr>
          <p:nvPr>
            <p:ph type="ftr" sz="quarter" idx="3"/>
          </p:nvPr>
        </p:nvSpPr>
        <p:spPr>
          <a:xfrm>
            <a:off x="3124200" y="6248400"/>
            <a:ext cx="2895600" cy="457200"/>
          </a:xfrm>
        </p:spPr>
        <p:txBody>
          <a:bodyPr/>
          <a:lstStyle>
            <a:lvl1pPr>
              <a:defRPr/>
            </a:lvl1pPr>
          </a:lstStyle>
          <a:p>
            <a:endParaRPr lang="en-US" altLang="ja-JP"/>
          </a:p>
        </p:txBody>
      </p:sp>
      <p:sp>
        <p:nvSpPr>
          <p:cNvPr id="63494" name="Rectangle 6"/>
          <p:cNvSpPr>
            <a:spLocks noGrp="1" noChangeArrowheads="1"/>
          </p:cNvSpPr>
          <p:nvPr>
            <p:ph type="sldNum" sz="quarter" idx="4"/>
          </p:nvPr>
        </p:nvSpPr>
        <p:spPr>
          <a:xfrm>
            <a:off x="6553200" y="6248400"/>
            <a:ext cx="1905000" cy="457200"/>
          </a:xfrm>
        </p:spPr>
        <p:txBody>
          <a:bodyPr/>
          <a:lstStyle>
            <a:lvl1pPr>
              <a:defRPr/>
            </a:lvl1pPr>
          </a:lstStyle>
          <a:p>
            <a:fld id="{613A6889-9D91-4245-9909-9B6D39E7A29D}" type="slidenum">
              <a:rPr lang="en-US" altLang="ja-JP"/>
              <a:pPr/>
              <a:t>‹#›</a:t>
            </a:fld>
            <a:endParaRPr lang="en-US" altLang="ja-JP"/>
          </a:p>
        </p:txBody>
      </p:sp>
      <p:sp>
        <p:nvSpPr>
          <p:cNvPr id="63495" name="AutoShape 7"/>
          <p:cNvSpPr>
            <a:spLocks noChangeArrowheads="1"/>
          </p:cNvSpPr>
          <p:nvPr/>
        </p:nvSpPr>
        <p:spPr bwMode="auto">
          <a:xfrm>
            <a:off x="685800" y="2393950"/>
            <a:ext cx="7772400" cy="109538"/>
          </a:xfrm>
          <a:custGeom>
            <a:avLst/>
            <a:gdLst>
              <a:gd name="G0" fmla="+- 618 0 0"/>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kumimoji="0" lang="zh-TW" altLang="zh-TW"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4AEE3CB7-1A94-4218-83CD-AB591F80E7A5}" type="slidenum">
              <a:rPr lang="en-US" altLang="ja-JP"/>
              <a:pPr/>
              <a:t>‹#›</a:t>
            </a:fld>
            <a:endParaRPr lang="en-US" altLang="ja-JP"/>
          </a:p>
        </p:txBody>
      </p:sp>
    </p:spTree>
    <p:extLst>
      <p:ext uri="{BB962C8B-B14F-4D97-AF65-F5344CB8AC3E}">
        <p14:creationId xmlns:p14="http://schemas.microsoft.com/office/powerpoint/2010/main" val="980183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ECE5EC52-7C1F-4F60-89DE-96A309173F25}" type="slidenum">
              <a:rPr lang="en-US" altLang="ja-JP"/>
              <a:pPr/>
              <a:t>‹#›</a:t>
            </a:fld>
            <a:endParaRPr lang="en-US" altLang="ja-JP"/>
          </a:p>
        </p:txBody>
      </p:sp>
    </p:spTree>
    <p:extLst>
      <p:ext uri="{BB962C8B-B14F-4D97-AF65-F5344CB8AC3E}">
        <p14:creationId xmlns:p14="http://schemas.microsoft.com/office/powerpoint/2010/main" val="1526143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idx="1"/>
          </p:nvPr>
        </p:nvSpPr>
        <p:spPr/>
        <p:txBody>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24729A07-2C3B-46AF-9010-E1A463E38305}" type="slidenum">
              <a:rPr lang="en-US" altLang="ja-JP"/>
              <a:pPr/>
              <a:t>‹#›</a:t>
            </a:fld>
            <a:endParaRPr lang="en-US" altLang="ja-JP"/>
          </a:p>
        </p:txBody>
      </p:sp>
    </p:spTree>
    <p:extLst>
      <p:ext uri="{BB962C8B-B14F-4D97-AF65-F5344CB8AC3E}">
        <p14:creationId xmlns:p14="http://schemas.microsoft.com/office/powerpoint/2010/main" val="3534126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TW"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434B84B2-2250-4837-9CA4-C3D9E89A54C7}" type="slidenum">
              <a:rPr lang="en-US" altLang="ja-JP"/>
              <a:pPr/>
              <a:t>‹#›</a:t>
            </a:fld>
            <a:endParaRPr lang="en-US" altLang="ja-JP"/>
          </a:p>
        </p:txBody>
      </p:sp>
    </p:spTree>
    <p:extLst>
      <p:ext uri="{BB962C8B-B14F-4D97-AF65-F5344CB8AC3E}">
        <p14:creationId xmlns:p14="http://schemas.microsoft.com/office/powerpoint/2010/main" val="12030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0D745BBA-BDE3-4F33-85FC-A40658DA8C6A}" type="slidenum">
              <a:rPr lang="en-US" altLang="ja-JP"/>
              <a:pPr/>
              <a:t>‹#›</a:t>
            </a:fld>
            <a:endParaRPr lang="en-US" altLang="ja-JP"/>
          </a:p>
        </p:txBody>
      </p:sp>
    </p:spTree>
    <p:extLst>
      <p:ext uri="{BB962C8B-B14F-4D97-AF65-F5344CB8AC3E}">
        <p14:creationId xmlns:p14="http://schemas.microsoft.com/office/powerpoint/2010/main" val="80795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7" name="Date Placeholder 6"/>
          <p:cNvSpPr>
            <a:spLocks noGrp="1"/>
          </p:cNvSpPr>
          <p:nvPr>
            <p:ph type="dt" sz="half" idx="10"/>
          </p:nvPr>
        </p:nvSpPr>
        <p:spPr/>
        <p:txBody>
          <a:bodyPr/>
          <a:lstStyle>
            <a:lvl1pPr>
              <a:defRPr/>
            </a:lvl1pPr>
          </a:lstStyle>
          <a:p>
            <a:endParaRPr lang="en-US" altLang="ja-JP"/>
          </a:p>
        </p:txBody>
      </p:sp>
      <p:sp>
        <p:nvSpPr>
          <p:cNvPr id="8" name="Footer Placeholder 7"/>
          <p:cNvSpPr>
            <a:spLocks noGrp="1"/>
          </p:cNvSpPr>
          <p:nvPr>
            <p:ph type="ftr" sz="quarter" idx="11"/>
          </p:nvPr>
        </p:nvSpPr>
        <p:spPr/>
        <p:txBody>
          <a:bodyPr/>
          <a:lstStyle>
            <a:lvl1pPr>
              <a:defRPr/>
            </a:lvl1pPr>
          </a:lstStyle>
          <a:p>
            <a:endParaRPr lang="en-US" altLang="ja-JP"/>
          </a:p>
        </p:txBody>
      </p:sp>
      <p:sp>
        <p:nvSpPr>
          <p:cNvPr id="9" name="Slide Number Placeholder 8"/>
          <p:cNvSpPr>
            <a:spLocks noGrp="1"/>
          </p:cNvSpPr>
          <p:nvPr>
            <p:ph type="sldNum" sz="quarter" idx="12"/>
          </p:nvPr>
        </p:nvSpPr>
        <p:spPr/>
        <p:txBody>
          <a:bodyPr/>
          <a:lstStyle>
            <a:lvl1pPr>
              <a:defRPr/>
            </a:lvl1pPr>
          </a:lstStyle>
          <a:p>
            <a:fld id="{B4C9C526-C3E4-4DB7-BFF4-CDD1C793321B}" type="slidenum">
              <a:rPr lang="en-US" altLang="ja-JP"/>
              <a:pPr/>
              <a:t>‹#›</a:t>
            </a:fld>
            <a:endParaRPr lang="en-US" altLang="ja-JP"/>
          </a:p>
        </p:txBody>
      </p:sp>
    </p:spTree>
    <p:extLst>
      <p:ext uri="{BB962C8B-B14F-4D97-AF65-F5344CB8AC3E}">
        <p14:creationId xmlns:p14="http://schemas.microsoft.com/office/powerpoint/2010/main" val="1508888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Date Placeholder 2"/>
          <p:cNvSpPr>
            <a:spLocks noGrp="1"/>
          </p:cNvSpPr>
          <p:nvPr>
            <p:ph type="dt" sz="half" idx="10"/>
          </p:nvPr>
        </p:nvSpPr>
        <p:spPr/>
        <p:txBody>
          <a:bodyPr/>
          <a:lstStyle>
            <a:lvl1pPr>
              <a:defRPr/>
            </a:lvl1pPr>
          </a:lstStyle>
          <a:p>
            <a:endParaRPr lang="en-US" altLang="ja-JP"/>
          </a:p>
        </p:txBody>
      </p:sp>
      <p:sp>
        <p:nvSpPr>
          <p:cNvPr id="4" name="Footer Placeholder 3"/>
          <p:cNvSpPr>
            <a:spLocks noGrp="1"/>
          </p:cNvSpPr>
          <p:nvPr>
            <p:ph type="ftr" sz="quarter" idx="11"/>
          </p:nvPr>
        </p:nvSpPr>
        <p:spPr/>
        <p:txBody>
          <a:bodyPr/>
          <a:lstStyle>
            <a:lvl1pPr>
              <a:defRPr/>
            </a:lvl1pPr>
          </a:lstStyle>
          <a:p>
            <a:endParaRPr lang="en-US" altLang="ja-JP"/>
          </a:p>
        </p:txBody>
      </p:sp>
      <p:sp>
        <p:nvSpPr>
          <p:cNvPr id="5" name="Slide Number Placeholder 4"/>
          <p:cNvSpPr>
            <a:spLocks noGrp="1"/>
          </p:cNvSpPr>
          <p:nvPr>
            <p:ph type="sldNum" sz="quarter" idx="12"/>
          </p:nvPr>
        </p:nvSpPr>
        <p:spPr/>
        <p:txBody>
          <a:bodyPr/>
          <a:lstStyle>
            <a:lvl1pPr>
              <a:defRPr/>
            </a:lvl1pPr>
          </a:lstStyle>
          <a:p>
            <a:fld id="{E52673AF-ADA4-4B19-92A8-4CDB17B9777A}" type="slidenum">
              <a:rPr lang="en-US" altLang="ja-JP"/>
              <a:pPr/>
              <a:t>‹#›</a:t>
            </a:fld>
            <a:endParaRPr lang="en-US" altLang="ja-JP"/>
          </a:p>
        </p:txBody>
      </p:sp>
    </p:spTree>
    <p:extLst>
      <p:ext uri="{BB962C8B-B14F-4D97-AF65-F5344CB8AC3E}">
        <p14:creationId xmlns:p14="http://schemas.microsoft.com/office/powerpoint/2010/main" val="411297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ja-JP"/>
          </a:p>
        </p:txBody>
      </p:sp>
      <p:sp>
        <p:nvSpPr>
          <p:cNvPr id="3" name="Footer Placeholder 2"/>
          <p:cNvSpPr>
            <a:spLocks noGrp="1"/>
          </p:cNvSpPr>
          <p:nvPr>
            <p:ph type="ftr" sz="quarter" idx="11"/>
          </p:nvPr>
        </p:nvSpPr>
        <p:spPr/>
        <p:txBody>
          <a:bodyPr/>
          <a:lstStyle>
            <a:lvl1pPr>
              <a:defRPr/>
            </a:lvl1pPr>
          </a:lstStyle>
          <a:p>
            <a:endParaRPr lang="en-US" altLang="ja-JP"/>
          </a:p>
        </p:txBody>
      </p:sp>
      <p:sp>
        <p:nvSpPr>
          <p:cNvPr id="4" name="Slide Number Placeholder 3"/>
          <p:cNvSpPr>
            <a:spLocks noGrp="1"/>
          </p:cNvSpPr>
          <p:nvPr>
            <p:ph type="sldNum" sz="quarter" idx="12"/>
          </p:nvPr>
        </p:nvSpPr>
        <p:spPr/>
        <p:txBody>
          <a:bodyPr/>
          <a:lstStyle>
            <a:lvl1pPr>
              <a:defRPr/>
            </a:lvl1pPr>
          </a:lstStyle>
          <a:p>
            <a:fld id="{74D27FE1-84F7-4346-8F2D-209EB20A966F}" type="slidenum">
              <a:rPr lang="en-US" altLang="ja-JP"/>
              <a:pPr/>
              <a:t>‹#›</a:t>
            </a:fld>
            <a:endParaRPr lang="en-US" altLang="ja-JP"/>
          </a:p>
        </p:txBody>
      </p:sp>
    </p:spTree>
    <p:extLst>
      <p:ext uri="{BB962C8B-B14F-4D97-AF65-F5344CB8AC3E}">
        <p14:creationId xmlns:p14="http://schemas.microsoft.com/office/powerpoint/2010/main" val="2485022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ltLang="zh-TW" smtClean="0"/>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AA232A03-863A-4BEA-BEF2-0BC344430154}" type="slidenum">
              <a:rPr lang="en-US" altLang="ja-JP"/>
              <a:pPr/>
              <a:t>‹#›</a:t>
            </a:fld>
            <a:endParaRPr lang="en-US" altLang="ja-JP"/>
          </a:p>
        </p:txBody>
      </p:sp>
    </p:spTree>
    <p:extLst>
      <p:ext uri="{BB962C8B-B14F-4D97-AF65-F5344CB8AC3E}">
        <p14:creationId xmlns:p14="http://schemas.microsoft.com/office/powerpoint/2010/main" val="896700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ltLang="zh-TW" smtClean="0"/>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BF7B612C-8E82-44CB-8150-2E8DAFB7DDC6}" type="slidenum">
              <a:rPr lang="en-US" altLang="ja-JP"/>
              <a:pPr/>
              <a:t>‹#›</a:t>
            </a:fld>
            <a:endParaRPr lang="en-US" altLang="ja-JP"/>
          </a:p>
        </p:txBody>
      </p:sp>
    </p:spTree>
    <p:extLst>
      <p:ext uri="{BB962C8B-B14F-4D97-AF65-F5344CB8AC3E}">
        <p14:creationId xmlns:p14="http://schemas.microsoft.com/office/powerpoint/2010/main" val="903008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574675" y="304800"/>
            <a:ext cx="8001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smtClean="0"/>
              <a:t>按一下以編輯母片標題樣式</a:t>
            </a:r>
          </a:p>
        </p:txBody>
      </p:sp>
      <p:sp>
        <p:nvSpPr>
          <p:cNvPr id="62467" name="Rectangle 3"/>
          <p:cNvSpPr>
            <a:spLocks noGrp="1" noChangeArrowheads="1"/>
          </p:cNvSpPr>
          <p:nvPr>
            <p:ph type="body" idx="1"/>
          </p:nvPr>
        </p:nvSpPr>
        <p:spPr bwMode="auto">
          <a:xfrm>
            <a:off x="566738" y="1752600"/>
            <a:ext cx="8001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按一下以編輯母片</a:t>
            </a:r>
          </a:p>
          <a:p>
            <a:pPr lvl="1"/>
            <a:r>
              <a:rPr lang="ja-JP" altLang="en-US" smtClean="0"/>
              <a:t>第二層</a:t>
            </a:r>
          </a:p>
          <a:p>
            <a:pPr lvl="2"/>
            <a:r>
              <a:rPr lang="ja-JP" altLang="en-US" smtClean="0"/>
              <a:t>第三層</a:t>
            </a:r>
          </a:p>
          <a:p>
            <a:pPr lvl="3"/>
            <a:r>
              <a:rPr lang="ja-JP" altLang="en-US" smtClean="0"/>
              <a:t>第四層</a:t>
            </a:r>
          </a:p>
          <a:p>
            <a:pPr lvl="4"/>
            <a:r>
              <a:rPr lang="ja-JP" altLang="en-US" smtClean="0"/>
              <a:t>第五層</a:t>
            </a:r>
          </a:p>
        </p:txBody>
      </p:sp>
      <p:sp>
        <p:nvSpPr>
          <p:cNvPr id="62468" name="AutoShape 4"/>
          <p:cNvSpPr>
            <a:spLocks noChangeArrowheads="1"/>
          </p:cNvSpPr>
          <p:nvPr/>
        </p:nvSpPr>
        <p:spPr bwMode="auto">
          <a:xfrm>
            <a:off x="609600" y="1566863"/>
            <a:ext cx="7958138" cy="109537"/>
          </a:xfrm>
          <a:custGeom>
            <a:avLst/>
            <a:gdLst>
              <a:gd name="G0" fmla="+- 585 0 0"/>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kumimoji="0" lang="zh-TW" altLang="zh-TW" sz="2400">
              <a:latin typeface="Times New Roman" pitchFamily="18" charset="0"/>
            </a:endParaRPr>
          </a:p>
        </p:txBody>
      </p:sp>
      <p:sp>
        <p:nvSpPr>
          <p:cNvPr id="6246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62470"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lvl1pPr>
          </a:lstStyle>
          <a:p>
            <a:endParaRPr lang="en-US" altLang="ja-JP"/>
          </a:p>
        </p:txBody>
      </p:sp>
      <p:sp>
        <p:nvSpPr>
          <p:cNvPr id="62471"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lvl1pPr>
          </a:lstStyle>
          <a:p>
            <a:endParaRPr lang="en-US" altLang="ja-JP"/>
          </a:p>
        </p:txBody>
      </p:sp>
      <p:sp>
        <p:nvSpPr>
          <p:cNvPr id="62472"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39E2222D-DE42-4A2C-9B94-5967B2066793}"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iming>
    <p:tnLst>
      <p:par>
        <p:cTn id="1" dur="indefinite" restart="never" nodeType="tmRoot"/>
      </p:par>
    </p:tnLst>
  </p:timing>
  <p:txStyles>
    <p:titleStyle>
      <a:lvl1pPr algn="l" rtl="0" fontAlgn="base">
        <a:spcBef>
          <a:spcPct val="0"/>
        </a:spcBef>
        <a:spcAft>
          <a:spcPct val="0"/>
        </a:spcAft>
        <a:defRPr kumimoji="1" sz="3800">
          <a:solidFill>
            <a:schemeClr val="tx2"/>
          </a:solidFill>
          <a:latin typeface="+mj-lt"/>
          <a:ea typeface="+mj-ea"/>
          <a:cs typeface="+mj-cs"/>
        </a:defRPr>
      </a:lvl1pPr>
      <a:lvl2pPr algn="l" rtl="0" fontAlgn="base">
        <a:spcBef>
          <a:spcPct val="0"/>
        </a:spcBef>
        <a:spcAft>
          <a:spcPct val="0"/>
        </a:spcAft>
        <a:defRPr kumimoji="1" sz="3800">
          <a:solidFill>
            <a:schemeClr val="tx2"/>
          </a:solidFill>
          <a:latin typeface="Verdana" pitchFamily="34" charset="0"/>
          <a:ea typeface="ＭＳ Ｐゴシック" pitchFamily="50" charset="-128"/>
        </a:defRPr>
      </a:lvl2pPr>
      <a:lvl3pPr algn="l" rtl="0" fontAlgn="base">
        <a:spcBef>
          <a:spcPct val="0"/>
        </a:spcBef>
        <a:spcAft>
          <a:spcPct val="0"/>
        </a:spcAft>
        <a:defRPr kumimoji="1" sz="3800">
          <a:solidFill>
            <a:schemeClr val="tx2"/>
          </a:solidFill>
          <a:latin typeface="Verdana" pitchFamily="34" charset="0"/>
          <a:ea typeface="ＭＳ Ｐゴシック" pitchFamily="50" charset="-128"/>
        </a:defRPr>
      </a:lvl3pPr>
      <a:lvl4pPr algn="l" rtl="0" fontAlgn="base">
        <a:spcBef>
          <a:spcPct val="0"/>
        </a:spcBef>
        <a:spcAft>
          <a:spcPct val="0"/>
        </a:spcAft>
        <a:defRPr kumimoji="1" sz="3800">
          <a:solidFill>
            <a:schemeClr val="tx2"/>
          </a:solidFill>
          <a:latin typeface="Verdana" pitchFamily="34" charset="0"/>
          <a:ea typeface="ＭＳ Ｐゴシック" pitchFamily="50" charset="-128"/>
        </a:defRPr>
      </a:lvl4pPr>
      <a:lvl5pPr algn="l" rtl="0" fontAlgn="base">
        <a:spcBef>
          <a:spcPct val="0"/>
        </a:spcBef>
        <a:spcAft>
          <a:spcPct val="0"/>
        </a:spcAft>
        <a:defRPr kumimoji="1" sz="3800">
          <a:solidFill>
            <a:schemeClr val="tx2"/>
          </a:solidFill>
          <a:latin typeface="Verdana"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fontAlgn="base">
        <a:spcBef>
          <a:spcPct val="20000"/>
        </a:spcBef>
        <a:spcAft>
          <a:spcPct val="0"/>
        </a:spcAft>
        <a:buClr>
          <a:schemeClr val="accent2"/>
        </a:buClr>
        <a:buFont typeface="Wingdings" pitchFamily="2" charset="2"/>
        <a:buChar char="o"/>
        <a:defRPr kumimoji="1"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kumimoji="1" sz="2600">
          <a:solidFill>
            <a:schemeClr val="tx1"/>
          </a:solidFill>
          <a:latin typeface="+mn-lt"/>
          <a:ea typeface="+mn-ea"/>
        </a:defRPr>
      </a:lvl2pPr>
      <a:lvl3pPr marL="1304925" indent="-395288" algn="l" rtl="0" fontAlgn="base">
        <a:spcBef>
          <a:spcPct val="20000"/>
        </a:spcBef>
        <a:spcAft>
          <a:spcPct val="0"/>
        </a:spcAft>
        <a:buClr>
          <a:schemeClr val="accent2"/>
        </a:buClr>
        <a:buFont typeface="Wingdings" pitchFamily="2" charset="2"/>
        <a:buChar char="o"/>
        <a:defRPr kumimoji="1" sz="2300">
          <a:solidFill>
            <a:schemeClr val="tx1"/>
          </a:solidFill>
          <a:latin typeface="+mn-lt"/>
          <a:ea typeface="+mn-ea"/>
        </a:defRPr>
      </a:lvl3pPr>
      <a:lvl4pPr marL="1693863" indent="-387350" algn="l" rtl="0" fontAlgn="base">
        <a:spcBef>
          <a:spcPct val="20000"/>
        </a:spcBef>
        <a:spcAft>
          <a:spcPct val="0"/>
        </a:spcAft>
        <a:buClr>
          <a:schemeClr val="accent2"/>
        </a:buClr>
        <a:buFont typeface="Wingdings" pitchFamily="2" charset="2"/>
        <a:buChar char="n"/>
        <a:defRPr kumimoji="1" sz="2000">
          <a:solidFill>
            <a:schemeClr val="tx1"/>
          </a:solidFill>
          <a:latin typeface="+mn-lt"/>
          <a:ea typeface="+mn-ea"/>
        </a:defRPr>
      </a:lvl4pPr>
      <a:lvl5pPr marL="20939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3.bin"/></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6.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ja-JP"/>
              <a:t>Computer Graphics</a:t>
            </a:r>
          </a:p>
        </p:txBody>
      </p:sp>
      <p:sp>
        <p:nvSpPr>
          <p:cNvPr id="2051" name="Rectangle 3"/>
          <p:cNvSpPr>
            <a:spLocks noGrp="1" noChangeArrowheads="1"/>
          </p:cNvSpPr>
          <p:nvPr>
            <p:ph type="subTitle" idx="1"/>
          </p:nvPr>
        </p:nvSpPr>
        <p:spPr/>
        <p:txBody>
          <a:bodyPr/>
          <a:lstStyle/>
          <a:p>
            <a:r>
              <a:rPr lang="en-US" altLang="ja-JP"/>
              <a:t>Bing-Yu Chen</a:t>
            </a:r>
            <a:br>
              <a:rPr lang="en-US" altLang="ja-JP"/>
            </a:br>
            <a:r>
              <a:rPr lang="en-US" altLang="ja-JP"/>
              <a:t>National Taiwan University</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6306" name="Rectangle 2"/>
          <p:cNvSpPr>
            <a:spLocks noGrp="1" noChangeArrowheads="1"/>
          </p:cNvSpPr>
          <p:nvPr>
            <p:ph type="title"/>
          </p:nvPr>
        </p:nvSpPr>
        <p:spPr/>
        <p:txBody>
          <a:bodyPr/>
          <a:lstStyle/>
          <a:p>
            <a:r>
              <a:rPr lang="en-US" altLang="ja-JP"/>
              <a:t>Reading Pixels</a:t>
            </a:r>
          </a:p>
        </p:txBody>
      </p:sp>
      <p:sp>
        <p:nvSpPr>
          <p:cNvPr id="866307" name="Rectangle 3"/>
          <p:cNvSpPr>
            <a:spLocks noGrp="1" noChangeArrowheads="1"/>
          </p:cNvSpPr>
          <p:nvPr>
            <p:ph type="body" idx="1"/>
          </p:nvPr>
        </p:nvSpPr>
        <p:spPr/>
        <p:txBody>
          <a:bodyPr/>
          <a:lstStyle/>
          <a:p>
            <a:r>
              <a:rPr lang="en-US" altLang="ja-JP" sz="2600" b="1">
                <a:solidFill>
                  <a:schemeClr val="accent2"/>
                </a:solidFill>
                <a:latin typeface="Courier New" pitchFamily="49" charset="0"/>
              </a:rPr>
              <a:t>glReadPixels( </a:t>
            </a:r>
            <a:r>
              <a:rPr lang="en-US" altLang="ja-JP" sz="2600" b="1" i="1">
                <a:solidFill>
                  <a:schemeClr val="accent2"/>
                </a:solidFill>
                <a:latin typeface="Courier New" pitchFamily="49" charset="0"/>
              </a:rPr>
              <a:t>x</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y</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width</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height</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format</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type</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pixels</a:t>
            </a:r>
            <a:r>
              <a:rPr lang="en-US" altLang="ja-JP" sz="2600" b="1">
                <a:solidFill>
                  <a:schemeClr val="accent2"/>
                </a:solidFill>
                <a:latin typeface="Courier New" pitchFamily="49" charset="0"/>
              </a:rPr>
              <a:t> )</a:t>
            </a:r>
          </a:p>
          <a:p>
            <a:pPr lvl="1"/>
            <a:r>
              <a:rPr lang="en-US" altLang="ja-JP" sz="2200"/>
              <a:t>read pixels from specified (x,y) position in framebuffer</a:t>
            </a:r>
          </a:p>
          <a:p>
            <a:pPr lvl="1"/>
            <a:r>
              <a:rPr lang="en-US" altLang="ja-JP" sz="2200"/>
              <a:t>pixels automatically converted from framebuffer format into requested format and type</a:t>
            </a:r>
          </a:p>
          <a:p>
            <a:r>
              <a:rPr lang="en-US" altLang="ja-JP" sz="2600"/>
              <a:t>Framebuffer pixel copy</a:t>
            </a:r>
          </a:p>
          <a:p>
            <a:r>
              <a:rPr lang="en-US" altLang="ja-JP" sz="2600" b="1">
                <a:solidFill>
                  <a:schemeClr val="accent2"/>
                </a:solidFill>
                <a:latin typeface="Courier New" pitchFamily="49" charset="0"/>
              </a:rPr>
              <a:t>glCopyPixels( </a:t>
            </a:r>
            <a:r>
              <a:rPr lang="en-US" altLang="ja-JP" sz="2600" b="1" i="1">
                <a:solidFill>
                  <a:schemeClr val="accent2"/>
                </a:solidFill>
                <a:latin typeface="Courier New" pitchFamily="49" charset="0"/>
              </a:rPr>
              <a:t>x</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y</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width</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height</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type</a:t>
            </a:r>
            <a:r>
              <a:rPr lang="en-US" altLang="ja-JP" sz="2600" b="1">
                <a:solidFill>
                  <a:schemeClr val="accent2"/>
                </a:solidFill>
                <a:latin typeface="Courier New" pitchFamily="49" charset="0"/>
              </a:rPr>
              <a:t>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8354" name="Group 2"/>
          <p:cNvGrpSpPr>
            <a:grpSpLocks/>
          </p:cNvGrpSpPr>
          <p:nvPr/>
        </p:nvGrpSpPr>
        <p:grpSpPr bwMode="auto">
          <a:xfrm>
            <a:off x="4229100" y="4048125"/>
            <a:ext cx="4227513" cy="1901825"/>
            <a:chOff x="2496" y="2431"/>
            <a:chExt cx="2663" cy="1198"/>
          </a:xfrm>
        </p:grpSpPr>
        <p:pic>
          <p:nvPicPr>
            <p:cNvPr id="868355" name="Picture 3" descr="Flipped_OG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81" y="2801"/>
              <a:ext cx="1878" cy="828"/>
            </a:xfrm>
            <a:prstGeom prst="rect">
              <a:avLst/>
            </a:prstGeom>
            <a:noFill/>
            <a:extLst>
              <a:ext uri="{909E8E84-426E-40DD-AFC4-6F175D3DCCD1}">
                <a14:hiddenFill xmlns:a14="http://schemas.microsoft.com/office/drawing/2010/main">
                  <a:solidFill>
                    <a:srgbClr val="FFFFFF"/>
                  </a:solidFill>
                </a14:hiddenFill>
              </a:ext>
            </a:extLst>
          </p:spPr>
        </p:pic>
        <p:sp>
          <p:nvSpPr>
            <p:cNvPr id="868356" name="Text Box 4"/>
            <p:cNvSpPr txBox="1">
              <a:spLocks noChangeArrowheads="1"/>
            </p:cNvSpPr>
            <p:nvPr/>
          </p:nvSpPr>
          <p:spPr bwMode="auto">
            <a:xfrm>
              <a:off x="2496" y="2431"/>
              <a:ext cx="456" cy="288"/>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ja-JP" sz="1200">
                  <a:latin typeface="Arial" charset="0"/>
                </a:rPr>
                <a:t>Raster</a:t>
              </a:r>
              <a:br>
                <a:rPr kumimoji="0" lang="en-US" altLang="ja-JP" sz="1200">
                  <a:latin typeface="Arial" charset="0"/>
                </a:rPr>
              </a:br>
              <a:r>
                <a:rPr kumimoji="0" lang="en-US" altLang="ja-JP" sz="1200">
                  <a:latin typeface="Arial" charset="0"/>
                </a:rPr>
                <a:t>Position</a:t>
              </a:r>
            </a:p>
          </p:txBody>
        </p:sp>
        <p:sp>
          <p:nvSpPr>
            <p:cNvPr id="868357" name="Line 5"/>
            <p:cNvSpPr>
              <a:spLocks noChangeShapeType="1"/>
            </p:cNvSpPr>
            <p:nvPr/>
          </p:nvSpPr>
          <p:spPr bwMode="auto">
            <a:xfrm>
              <a:off x="2913" y="2667"/>
              <a:ext cx="369" cy="133"/>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68358" name="Text Box 6"/>
            <p:cNvSpPr txBox="1">
              <a:spLocks noChangeArrowheads="1"/>
            </p:cNvSpPr>
            <p:nvPr/>
          </p:nvSpPr>
          <p:spPr bwMode="auto">
            <a:xfrm>
              <a:off x="3362" y="2438"/>
              <a:ext cx="1657" cy="192"/>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ja-JP" sz="1400" b="1">
                  <a:latin typeface="Courier New" pitchFamily="49" charset="0"/>
                </a:rPr>
                <a:t>glPixelZoom(1.0, -1.0);</a:t>
              </a:r>
            </a:p>
          </p:txBody>
        </p:sp>
      </p:grpSp>
      <p:sp>
        <p:nvSpPr>
          <p:cNvPr id="868359" name="Rectangle 7"/>
          <p:cNvSpPr>
            <a:spLocks noGrp="1" noChangeArrowheads="1"/>
          </p:cNvSpPr>
          <p:nvPr>
            <p:ph type="title"/>
          </p:nvPr>
        </p:nvSpPr>
        <p:spPr/>
        <p:txBody>
          <a:bodyPr/>
          <a:lstStyle/>
          <a:p>
            <a:r>
              <a:rPr lang="en-US" altLang="ja-JP"/>
              <a:t>Pixel Zoom</a:t>
            </a:r>
          </a:p>
        </p:txBody>
      </p:sp>
      <p:sp>
        <p:nvSpPr>
          <p:cNvPr id="868360" name="Rectangle 8"/>
          <p:cNvSpPr>
            <a:spLocks noGrp="1" noChangeArrowheads="1"/>
          </p:cNvSpPr>
          <p:nvPr>
            <p:ph type="body" idx="1"/>
          </p:nvPr>
        </p:nvSpPr>
        <p:spPr/>
        <p:txBody>
          <a:bodyPr/>
          <a:lstStyle/>
          <a:p>
            <a:pPr algn="ctr">
              <a:buFont typeface="Wingdings" pitchFamily="2" charset="2"/>
              <a:buNone/>
            </a:pPr>
            <a:r>
              <a:rPr lang="en-US" altLang="ja-JP" b="1">
                <a:solidFill>
                  <a:schemeClr val="accent2"/>
                </a:solidFill>
                <a:latin typeface="Courier New" pitchFamily="49" charset="0"/>
              </a:rPr>
              <a:t>glPixelZoom( </a:t>
            </a:r>
            <a:r>
              <a:rPr lang="en-US" altLang="ja-JP" b="1" i="1">
                <a:solidFill>
                  <a:schemeClr val="accent2"/>
                </a:solidFill>
                <a:latin typeface="Courier New" pitchFamily="49" charset="0"/>
              </a:rPr>
              <a:t>x</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y</a:t>
            </a:r>
            <a:r>
              <a:rPr lang="en-US" altLang="ja-JP" b="1">
                <a:solidFill>
                  <a:schemeClr val="accent2"/>
                </a:solidFill>
                <a:latin typeface="Courier New" pitchFamily="49" charset="0"/>
              </a:rPr>
              <a:t> )</a:t>
            </a:r>
          </a:p>
          <a:p>
            <a:pPr lvl="1"/>
            <a:endParaRPr lang="en-US" altLang="ja-JP"/>
          </a:p>
          <a:p>
            <a:pPr lvl="1"/>
            <a:r>
              <a:rPr lang="en-US" altLang="ja-JP"/>
              <a:t>expand, shrink or reflect pixels</a:t>
            </a:r>
            <a:br>
              <a:rPr lang="en-US" altLang="ja-JP"/>
            </a:br>
            <a:r>
              <a:rPr lang="en-US" altLang="ja-JP"/>
              <a:t>around current raster position</a:t>
            </a:r>
          </a:p>
          <a:p>
            <a:pPr lvl="1"/>
            <a:r>
              <a:rPr lang="en-US" altLang="ja-JP"/>
              <a:t>fractional zoom supported</a:t>
            </a:r>
          </a:p>
          <a:p>
            <a:endParaRPr lang="en-US" altLang="ja-JP"/>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2" name="Rectangle 2"/>
          <p:cNvSpPr>
            <a:spLocks noGrp="1" noChangeArrowheads="1"/>
          </p:cNvSpPr>
          <p:nvPr>
            <p:ph type="title"/>
          </p:nvPr>
        </p:nvSpPr>
        <p:spPr/>
        <p:txBody>
          <a:bodyPr/>
          <a:lstStyle/>
          <a:p>
            <a:r>
              <a:rPr lang="en-US" altLang="ja-JP"/>
              <a:t>Storage and Transfer Modes</a:t>
            </a:r>
          </a:p>
        </p:txBody>
      </p:sp>
      <p:sp>
        <p:nvSpPr>
          <p:cNvPr id="870403" name="Rectangle 3"/>
          <p:cNvSpPr>
            <a:spLocks noGrp="1" noChangeArrowheads="1"/>
          </p:cNvSpPr>
          <p:nvPr>
            <p:ph type="body" idx="1"/>
          </p:nvPr>
        </p:nvSpPr>
        <p:spPr/>
        <p:txBody>
          <a:bodyPr/>
          <a:lstStyle/>
          <a:p>
            <a:r>
              <a:rPr lang="en-US" altLang="ja-JP"/>
              <a:t>Storage modes control accessing memory</a:t>
            </a:r>
          </a:p>
          <a:p>
            <a:pPr lvl="1"/>
            <a:r>
              <a:rPr lang="en-US" altLang="ja-JP"/>
              <a:t>byte alignment in host memory</a:t>
            </a:r>
          </a:p>
          <a:p>
            <a:pPr lvl="1"/>
            <a:r>
              <a:rPr lang="en-US" altLang="ja-JP"/>
              <a:t>extracting a subimage</a:t>
            </a:r>
          </a:p>
          <a:p>
            <a:r>
              <a:rPr lang="en-US" altLang="ja-JP"/>
              <a:t>Transfer modes allow modify pixel values</a:t>
            </a:r>
          </a:p>
          <a:p>
            <a:pPr lvl="1"/>
            <a:r>
              <a:rPr lang="en-US" altLang="ja-JP"/>
              <a:t>scale and bias pixel component values</a:t>
            </a:r>
          </a:p>
          <a:p>
            <a:pPr lvl="1"/>
            <a:r>
              <a:rPr lang="en-US" altLang="ja-JP"/>
              <a:t>replace colors using pixel maps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2450" name="Rectangle 2"/>
          <p:cNvSpPr>
            <a:spLocks noGrp="1" noChangeArrowheads="1"/>
          </p:cNvSpPr>
          <p:nvPr>
            <p:ph type="title"/>
          </p:nvPr>
        </p:nvSpPr>
        <p:spPr/>
        <p:txBody>
          <a:bodyPr/>
          <a:lstStyle/>
          <a:p>
            <a:r>
              <a:rPr lang="en-US" altLang="ja-JP"/>
              <a:t>Texture</a:t>
            </a:r>
            <a:br>
              <a:rPr lang="en-US" altLang="ja-JP"/>
            </a:br>
            <a:r>
              <a:rPr lang="en-US" altLang="ja-JP"/>
              <a:t>Mapping</a:t>
            </a:r>
          </a:p>
        </p:txBody>
      </p:sp>
      <p:sp>
        <p:nvSpPr>
          <p:cNvPr id="872451" name="Rectangle 3"/>
          <p:cNvSpPr>
            <a:spLocks noGrp="1" noChangeArrowheads="1"/>
          </p:cNvSpPr>
          <p:nvPr>
            <p:ph type="body" idx="1"/>
          </p:nvPr>
        </p:nvSpPr>
        <p:spPr/>
        <p:txBody>
          <a:bodyPr/>
          <a:lstStyle/>
          <a:p>
            <a:r>
              <a:rPr lang="en-US" altLang="ja-JP"/>
              <a:t>Apply a 1D, 2D, or 3D image to geometric primitives</a:t>
            </a:r>
          </a:p>
          <a:p>
            <a:r>
              <a:rPr lang="en-US" altLang="ja-JP"/>
              <a:t>Uses of Texturing</a:t>
            </a:r>
          </a:p>
          <a:p>
            <a:pPr lvl="1"/>
            <a:r>
              <a:rPr lang="en-US" altLang="ja-JP"/>
              <a:t>simulating materials</a:t>
            </a:r>
          </a:p>
          <a:p>
            <a:pPr lvl="1"/>
            <a:r>
              <a:rPr lang="en-US" altLang="ja-JP"/>
              <a:t>reducing geometric complexity</a:t>
            </a:r>
          </a:p>
          <a:p>
            <a:pPr lvl="1"/>
            <a:r>
              <a:rPr lang="en-US" altLang="ja-JP"/>
              <a:t>image warping</a:t>
            </a:r>
          </a:p>
          <a:p>
            <a:pPr lvl="1"/>
            <a:r>
              <a:rPr lang="en-US" altLang="ja-JP"/>
              <a:t>reflections</a:t>
            </a:r>
          </a:p>
        </p:txBody>
      </p:sp>
      <p:grpSp>
        <p:nvGrpSpPr>
          <p:cNvPr id="872452" name="Group 4"/>
          <p:cNvGrpSpPr>
            <a:grpSpLocks/>
          </p:cNvGrpSpPr>
          <p:nvPr/>
        </p:nvGrpSpPr>
        <p:grpSpPr bwMode="auto">
          <a:xfrm>
            <a:off x="4857750" y="503238"/>
            <a:ext cx="3825875" cy="1106487"/>
            <a:chOff x="3060" y="317"/>
            <a:chExt cx="2410" cy="697"/>
          </a:xfrm>
        </p:grpSpPr>
        <p:sp>
          <p:nvSpPr>
            <p:cNvPr id="872453" name="Text Box 5"/>
            <p:cNvSpPr txBox="1">
              <a:spLocks noChangeArrowheads="1"/>
            </p:cNvSpPr>
            <p:nvPr/>
          </p:nvSpPr>
          <p:spPr bwMode="invGray">
            <a:xfrm>
              <a:off x="3060" y="609"/>
              <a:ext cx="291"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CPU</a:t>
              </a:r>
            </a:p>
          </p:txBody>
        </p:sp>
        <p:sp>
          <p:nvSpPr>
            <p:cNvPr id="872454" name="Text Box 6"/>
            <p:cNvSpPr txBox="1">
              <a:spLocks noChangeArrowheads="1"/>
            </p:cNvSpPr>
            <p:nvPr/>
          </p:nvSpPr>
          <p:spPr bwMode="invGray">
            <a:xfrm>
              <a:off x="3544" y="609"/>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DL</a:t>
              </a:r>
            </a:p>
          </p:txBody>
        </p:sp>
        <p:sp>
          <p:nvSpPr>
            <p:cNvPr id="872455" name="Text Box 7"/>
            <p:cNvSpPr txBox="1">
              <a:spLocks noChangeArrowheads="1"/>
            </p:cNvSpPr>
            <p:nvPr/>
          </p:nvSpPr>
          <p:spPr bwMode="invGray">
            <a:xfrm>
              <a:off x="3501" y="364"/>
              <a:ext cx="312"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Poly.</a:t>
              </a:r>
            </a:p>
          </p:txBody>
        </p:sp>
        <p:sp>
          <p:nvSpPr>
            <p:cNvPr id="872456" name="Text Box 8"/>
            <p:cNvSpPr txBox="1">
              <a:spLocks noChangeArrowheads="1"/>
            </p:cNvSpPr>
            <p:nvPr/>
          </p:nvSpPr>
          <p:spPr bwMode="invGray">
            <a:xfrm>
              <a:off x="3899" y="317"/>
              <a:ext cx="365" cy="25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Per</a:t>
              </a:r>
            </a:p>
            <a:p>
              <a:pPr algn="ctr" eaLnBrk="0" hangingPunct="0"/>
              <a:r>
                <a:rPr kumimoji="0" lang="en-US" altLang="ja-JP" sz="1000" b="1">
                  <a:latin typeface="Arial" charset="0"/>
                </a:rPr>
                <a:t>Vertex</a:t>
              </a:r>
            </a:p>
          </p:txBody>
        </p:sp>
        <p:sp>
          <p:nvSpPr>
            <p:cNvPr id="872457" name="Text Box 9"/>
            <p:cNvSpPr txBox="1">
              <a:spLocks noChangeArrowheads="1"/>
            </p:cNvSpPr>
            <p:nvPr/>
          </p:nvSpPr>
          <p:spPr bwMode="invGray">
            <a:xfrm>
              <a:off x="4389" y="601"/>
              <a:ext cx="370" cy="160"/>
            </a:xfrm>
            <a:prstGeom prst="rect">
              <a:avLst/>
            </a:prstGeom>
            <a:solidFill>
              <a:schemeClr val="accent2"/>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solidFill>
                    <a:schemeClr val="bg1"/>
                  </a:solidFill>
                  <a:latin typeface="Arial" charset="0"/>
                </a:rPr>
                <a:t>Raster</a:t>
              </a:r>
            </a:p>
          </p:txBody>
        </p:sp>
        <p:sp>
          <p:nvSpPr>
            <p:cNvPr id="872458" name="Text Box 10"/>
            <p:cNvSpPr txBox="1">
              <a:spLocks noChangeArrowheads="1"/>
            </p:cNvSpPr>
            <p:nvPr/>
          </p:nvSpPr>
          <p:spPr bwMode="invGray">
            <a:xfrm>
              <a:off x="4847" y="598"/>
              <a:ext cx="295"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Frag</a:t>
              </a:r>
            </a:p>
          </p:txBody>
        </p:sp>
        <p:sp>
          <p:nvSpPr>
            <p:cNvPr id="872459" name="Text Box 11"/>
            <p:cNvSpPr txBox="1">
              <a:spLocks noChangeArrowheads="1"/>
            </p:cNvSpPr>
            <p:nvPr/>
          </p:nvSpPr>
          <p:spPr bwMode="invGray">
            <a:xfrm>
              <a:off x="5241" y="598"/>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FB</a:t>
              </a:r>
            </a:p>
          </p:txBody>
        </p:sp>
        <p:sp>
          <p:nvSpPr>
            <p:cNvPr id="872460" name="Text Box 12"/>
            <p:cNvSpPr txBox="1">
              <a:spLocks noChangeArrowheads="1"/>
            </p:cNvSpPr>
            <p:nvPr/>
          </p:nvSpPr>
          <p:spPr bwMode="invGray">
            <a:xfrm>
              <a:off x="3506" y="854"/>
              <a:ext cx="307" cy="160"/>
            </a:xfrm>
            <a:prstGeom prst="rect">
              <a:avLst/>
            </a:prstGeom>
            <a:solidFill>
              <a:schemeClr val="accent2"/>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solidFill>
                    <a:schemeClr val="bg1"/>
                  </a:solidFill>
                  <a:latin typeface="Arial" charset="0"/>
                </a:rPr>
                <a:t>Pixel</a:t>
              </a:r>
            </a:p>
          </p:txBody>
        </p:sp>
        <p:sp>
          <p:nvSpPr>
            <p:cNvPr id="872461" name="Text Box 13"/>
            <p:cNvSpPr txBox="1">
              <a:spLocks noChangeArrowheads="1"/>
            </p:cNvSpPr>
            <p:nvPr/>
          </p:nvSpPr>
          <p:spPr bwMode="invGray">
            <a:xfrm>
              <a:off x="3899" y="709"/>
              <a:ext cx="410" cy="160"/>
            </a:xfrm>
            <a:prstGeom prst="rect">
              <a:avLst/>
            </a:prstGeom>
            <a:solidFill>
              <a:schemeClr val="accent2"/>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solidFill>
                    <a:schemeClr val="bg1"/>
                  </a:solidFill>
                  <a:latin typeface="Arial" charset="0"/>
                </a:rPr>
                <a:t>Texture</a:t>
              </a:r>
            </a:p>
          </p:txBody>
        </p:sp>
        <p:cxnSp>
          <p:nvCxnSpPr>
            <p:cNvPr id="872462" name="AutoShape 14"/>
            <p:cNvCxnSpPr>
              <a:cxnSpLocks noChangeShapeType="1"/>
              <a:stCxn id="872453" idx="3"/>
              <a:endCxn id="872454" idx="1"/>
            </p:cNvCxnSpPr>
            <p:nvPr/>
          </p:nvCxnSpPr>
          <p:spPr bwMode="invGray">
            <a:xfrm>
              <a:off x="3326" y="689"/>
              <a:ext cx="23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63" name="AutoShape 15"/>
            <p:cNvCxnSpPr>
              <a:cxnSpLocks noChangeShapeType="1"/>
              <a:stCxn id="872453" idx="3"/>
              <a:endCxn id="872455" idx="1"/>
            </p:cNvCxnSpPr>
            <p:nvPr/>
          </p:nvCxnSpPr>
          <p:spPr bwMode="invGray">
            <a:xfrm flipV="1">
              <a:off x="3326" y="444"/>
              <a:ext cx="201" cy="245"/>
            </a:xfrm>
            <a:prstGeom prst="bentConnector3">
              <a:avLst>
                <a:gd name="adj1" fmla="val 4979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64" name="AutoShape 16"/>
            <p:cNvCxnSpPr>
              <a:cxnSpLocks noChangeShapeType="1"/>
              <a:stCxn id="872453" idx="3"/>
              <a:endCxn id="872460" idx="1"/>
            </p:cNvCxnSpPr>
            <p:nvPr/>
          </p:nvCxnSpPr>
          <p:spPr bwMode="invGray">
            <a:xfrm>
              <a:off x="3326" y="689"/>
              <a:ext cx="206" cy="245"/>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65" name="AutoShape 17"/>
            <p:cNvCxnSpPr>
              <a:cxnSpLocks noChangeShapeType="1"/>
              <a:stCxn id="872453" idx="0"/>
              <a:endCxn id="872456" idx="0"/>
            </p:cNvCxnSpPr>
            <p:nvPr/>
          </p:nvCxnSpPr>
          <p:spPr bwMode="invGray">
            <a:xfrm rot="16200000">
              <a:off x="3502" y="43"/>
              <a:ext cx="283" cy="876"/>
            </a:xfrm>
            <a:prstGeom prst="bentConnector3">
              <a:avLst>
                <a:gd name="adj1" fmla="val 14210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66" name="AutoShape 18"/>
            <p:cNvCxnSpPr>
              <a:cxnSpLocks noChangeShapeType="1"/>
              <a:stCxn id="872454" idx="0"/>
              <a:endCxn id="872455" idx="2"/>
            </p:cNvCxnSpPr>
            <p:nvPr/>
          </p:nvCxnSpPr>
          <p:spPr bwMode="invGray">
            <a:xfrm flipH="1" flipV="1">
              <a:off x="3657" y="510"/>
              <a:ext cx="1" cy="1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67" name="AutoShape 19"/>
            <p:cNvCxnSpPr>
              <a:cxnSpLocks noChangeShapeType="1"/>
              <a:stCxn id="872454" idx="2"/>
              <a:endCxn id="872460" idx="0"/>
            </p:cNvCxnSpPr>
            <p:nvPr/>
          </p:nvCxnSpPr>
          <p:spPr bwMode="invGray">
            <a:xfrm>
              <a:off x="3658" y="755"/>
              <a:ext cx="1" cy="1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68" name="AutoShape 20"/>
            <p:cNvCxnSpPr>
              <a:cxnSpLocks noChangeShapeType="1"/>
              <a:stCxn id="872455" idx="3"/>
              <a:endCxn id="872456" idx="1"/>
            </p:cNvCxnSpPr>
            <p:nvPr/>
          </p:nvCxnSpPr>
          <p:spPr bwMode="invGray">
            <a:xfrm>
              <a:off x="3786" y="444"/>
              <a:ext cx="144" cy="1"/>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69" name="AutoShape 21"/>
            <p:cNvCxnSpPr>
              <a:cxnSpLocks noChangeShapeType="1"/>
              <a:stCxn id="872460" idx="3"/>
              <a:endCxn id="872461" idx="1"/>
            </p:cNvCxnSpPr>
            <p:nvPr/>
          </p:nvCxnSpPr>
          <p:spPr bwMode="invGray">
            <a:xfrm flipV="1">
              <a:off x="3786" y="789"/>
              <a:ext cx="148" cy="145"/>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70" name="AutoShape 22"/>
            <p:cNvCxnSpPr>
              <a:cxnSpLocks noChangeShapeType="1"/>
              <a:stCxn id="872460" idx="3"/>
              <a:endCxn id="872457" idx="1"/>
            </p:cNvCxnSpPr>
            <p:nvPr/>
          </p:nvCxnSpPr>
          <p:spPr bwMode="invGray">
            <a:xfrm flipV="1">
              <a:off x="3786" y="680"/>
              <a:ext cx="635" cy="254"/>
            </a:xfrm>
            <a:prstGeom prst="bentConnector3">
              <a:avLst>
                <a:gd name="adj1" fmla="val 8368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71" name="AutoShape 23"/>
            <p:cNvCxnSpPr>
              <a:cxnSpLocks noChangeShapeType="1"/>
              <a:stCxn id="872458" idx="3"/>
              <a:endCxn id="872459" idx="1"/>
            </p:cNvCxnSpPr>
            <p:nvPr/>
          </p:nvCxnSpPr>
          <p:spPr bwMode="invGray">
            <a:xfrm>
              <a:off x="5117" y="678"/>
              <a:ext cx="14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72" name="AutoShape 24"/>
            <p:cNvCxnSpPr>
              <a:cxnSpLocks noChangeShapeType="1"/>
              <a:stCxn id="872457" idx="3"/>
              <a:endCxn id="872458" idx="1"/>
            </p:cNvCxnSpPr>
            <p:nvPr/>
          </p:nvCxnSpPr>
          <p:spPr bwMode="invGray">
            <a:xfrm flipV="1">
              <a:off x="4727" y="678"/>
              <a:ext cx="145" cy="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73" name="AutoShape 25"/>
            <p:cNvCxnSpPr>
              <a:cxnSpLocks noChangeShapeType="1"/>
              <a:stCxn id="872461" idx="3"/>
              <a:endCxn id="872457" idx="1"/>
            </p:cNvCxnSpPr>
            <p:nvPr/>
          </p:nvCxnSpPr>
          <p:spPr bwMode="invGray">
            <a:xfrm flipV="1">
              <a:off x="4273" y="680"/>
              <a:ext cx="148" cy="109"/>
            </a:xfrm>
            <a:prstGeom prst="bentConnector3">
              <a:avLst>
                <a:gd name="adj1" fmla="val 36514"/>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74" name="AutoShape 26"/>
            <p:cNvCxnSpPr>
              <a:cxnSpLocks noChangeShapeType="1"/>
              <a:stCxn id="872456" idx="3"/>
              <a:endCxn id="872457" idx="1"/>
            </p:cNvCxnSpPr>
            <p:nvPr/>
          </p:nvCxnSpPr>
          <p:spPr bwMode="invGray">
            <a:xfrm>
              <a:off x="4233" y="445"/>
              <a:ext cx="188" cy="235"/>
            </a:xfrm>
            <a:prstGeom prst="bentConnector3">
              <a:avLst>
                <a:gd name="adj1" fmla="val 49778"/>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2475" name="AutoShape 27"/>
            <p:cNvCxnSpPr>
              <a:cxnSpLocks noChangeShapeType="1"/>
              <a:stCxn id="872459" idx="2"/>
              <a:endCxn id="872460" idx="2"/>
            </p:cNvCxnSpPr>
            <p:nvPr/>
          </p:nvCxnSpPr>
          <p:spPr bwMode="invGray">
            <a:xfrm rot="5400000">
              <a:off x="4380" y="23"/>
              <a:ext cx="256" cy="1697"/>
            </a:xfrm>
            <a:prstGeom prst="bentConnector3">
              <a:avLst>
                <a:gd name="adj1" fmla="val 12750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4498" name="Rectangle 2"/>
          <p:cNvSpPr>
            <a:spLocks noGrp="1" noChangeArrowheads="1"/>
          </p:cNvSpPr>
          <p:nvPr>
            <p:ph type="title"/>
          </p:nvPr>
        </p:nvSpPr>
        <p:spPr/>
        <p:txBody>
          <a:bodyPr/>
          <a:lstStyle/>
          <a:p>
            <a:r>
              <a:rPr lang="en-US" altLang="ja-JP"/>
              <a:t>Texture Mapping</a:t>
            </a:r>
          </a:p>
        </p:txBody>
      </p:sp>
      <p:sp>
        <p:nvSpPr>
          <p:cNvPr id="874499" name="Rectangle 3" descr="P2060066"/>
          <p:cNvSpPr>
            <a:spLocks noChangeArrowheads="1"/>
          </p:cNvSpPr>
          <p:nvPr/>
        </p:nvSpPr>
        <p:spPr bwMode="auto">
          <a:xfrm>
            <a:off x="1838325" y="4316413"/>
            <a:ext cx="1901825" cy="1550987"/>
          </a:xfrm>
          <a:prstGeom prst="rect">
            <a:avLst/>
          </a:prstGeom>
          <a:blipFill dpi="0" rotWithShape="0">
            <a:blip r:embed="rId3"/>
            <a:srcRect/>
            <a:stretch>
              <a:fillRect/>
            </a:stretch>
          </a:bli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kumimoji="0" lang="zh-TW" altLang="zh-TW" sz="2400">
              <a:latin typeface="Times New Roman" pitchFamily="18" charset="0"/>
            </a:endParaRPr>
          </a:p>
        </p:txBody>
      </p:sp>
      <p:sp>
        <p:nvSpPr>
          <p:cNvPr id="874500" name="AutoShape 4" descr="P2060066"/>
          <p:cNvSpPr>
            <a:spLocks noChangeArrowheads="1"/>
          </p:cNvSpPr>
          <p:nvPr/>
        </p:nvSpPr>
        <p:spPr bwMode="auto">
          <a:xfrm>
            <a:off x="5948363" y="1670050"/>
            <a:ext cx="2471737" cy="1323975"/>
          </a:xfrm>
          <a:prstGeom prst="parallelogram">
            <a:avLst>
              <a:gd name="adj" fmla="val 46673"/>
            </a:avLst>
          </a:prstGeom>
          <a:blipFill dpi="0" rotWithShape="0">
            <a:blip r:embed="rId3"/>
            <a:srcRect/>
            <a:stretch>
              <a:fillRect/>
            </a:stretch>
          </a:blip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nvGrpSpPr>
          <p:cNvPr id="874501" name="Group 5"/>
          <p:cNvGrpSpPr>
            <a:grpSpLocks/>
          </p:cNvGrpSpPr>
          <p:nvPr/>
        </p:nvGrpSpPr>
        <p:grpSpPr bwMode="auto">
          <a:xfrm>
            <a:off x="1258888" y="3571875"/>
            <a:ext cx="2630487" cy="2736850"/>
            <a:chOff x="793" y="2538"/>
            <a:chExt cx="1657" cy="1724"/>
          </a:xfrm>
        </p:grpSpPr>
        <p:sp>
          <p:nvSpPr>
            <p:cNvPr id="874502" name="Line 6"/>
            <p:cNvSpPr>
              <a:spLocks noChangeShapeType="1"/>
            </p:cNvSpPr>
            <p:nvPr/>
          </p:nvSpPr>
          <p:spPr bwMode="auto">
            <a:xfrm flipV="1">
              <a:off x="1148" y="2538"/>
              <a:ext cx="0" cy="146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74503" name="Line 7"/>
            <p:cNvSpPr>
              <a:spLocks noChangeShapeType="1"/>
            </p:cNvSpPr>
            <p:nvPr/>
          </p:nvSpPr>
          <p:spPr bwMode="auto">
            <a:xfrm>
              <a:off x="1159" y="3995"/>
              <a:ext cx="1291"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74504" name="Text Box 8"/>
            <p:cNvSpPr txBox="1">
              <a:spLocks noChangeArrowheads="1"/>
            </p:cNvSpPr>
            <p:nvPr/>
          </p:nvSpPr>
          <p:spPr bwMode="auto">
            <a:xfrm>
              <a:off x="1522" y="3974"/>
              <a:ext cx="191" cy="288"/>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s</a:t>
              </a:r>
            </a:p>
          </p:txBody>
        </p:sp>
        <p:sp>
          <p:nvSpPr>
            <p:cNvPr id="874505" name="Text Box 9"/>
            <p:cNvSpPr txBox="1">
              <a:spLocks noChangeArrowheads="1"/>
            </p:cNvSpPr>
            <p:nvPr/>
          </p:nvSpPr>
          <p:spPr bwMode="auto">
            <a:xfrm>
              <a:off x="793" y="3174"/>
              <a:ext cx="169" cy="288"/>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t</a:t>
              </a:r>
            </a:p>
          </p:txBody>
        </p:sp>
      </p:grpSp>
      <p:grpSp>
        <p:nvGrpSpPr>
          <p:cNvPr id="874506" name="Group 10"/>
          <p:cNvGrpSpPr>
            <a:grpSpLocks/>
          </p:cNvGrpSpPr>
          <p:nvPr/>
        </p:nvGrpSpPr>
        <p:grpSpPr bwMode="auto">
          <a:xfrm>
            <a:off x="1112838" y="1636713"/>
            <a:ext cx="1876425" cy="2119312"/>
            <a:chOff x="2482" y="1457"/>
            <a:chExt cx="1182" cy="1335"/>
          </a:xfrm>
        </p:grpSpPr>
        <p:sp>
          <p:nvSpPr>
            <p:cNvPr id="874507" name="Line 11"/>
            <p:cNvSpPr>
              <a:spLocks noChangeShapeType="1"/>
            </p:cNvSpPr>
            <p:nvPr/>
          </p:nvSpPr>
          <p:spPr bwMode="auto">
            <a:xfrm flipV="1">
              <a:off x="2913" y="1457"/>
              <a:ext cx="0" cy="921"/>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74508" name="Line 12"/>
            <p:cNvSpPr>
              <a:spLocks noChangeShapeType="1"/>
            </p:cNvSpPr>
            <p:nvPr/>
          </p:nvSpPr>
          <p:spPr bwMode="auto">
            <a:xfrm>
              <a:off x="2908" y="2384"/>
              <a:ext cx="756"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74509" name="Line 13"/>
            <p:cNvSpPr>
              <a:spLocks noChangeShapeType="1"/>
            </p:cNvSpPr>
            <p:nvPr/>
          </p:nvSpPr>
          <p:spPr bwMode="auto">
            <a:xfrm flipH="1">
              <a:off x="2510" y="2389"/>
              <a:ext cx="403" cy="403"/>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74510" name="Text Box 14"/>
            <p:cNvSpPr txBox="1">
              <a:spLocks noChangeArrowheads="1"/>
            </p:cNvSpPr>
            <p:nvPr/>
          </p:nvSpPr>
          <p:spPr bwMode="auto">
            <a:xfrm>
              <a:off x="3138" y="2324"/>
              <a:ext cx="212" cy="288"/>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x</a:t>
              </a:r>
            </a:p>
          </p:txBody>
        </p:sp>
        <p:sp>
          <p:nvSpPr>
            <p:cNvPr id="874511" name="Text Box 15"/>
            <p:cNvSpPr txBox="1">
              <a:spLocks noChangeArrowheads="1"/>
            </p:cNvSpPr>
            <p:nvPr/>
          </p:nvSpPr>
          <p:spPr bwMode="auto">
            <a:xfrm>
              <a:off x="2631" y="1651"/>
              <a:ext cx="212" cy="288"/>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y</a:t>
              </a:r>
            </a:p>
          </p:txBody>
        </p:sp>
        <p:sp>
          <p:nvSpPr>
            <p:cNvPr id="874512" name="Text Box 16"/>
            <p:cNvSpPr txBox="1">
              <a:spLocks noChangeArrowheads="1"/>
            </p:cNvSpPr>
            <p:nvPr/>
          </p:nvSpPr>
          <p:spPr bwMode="auto">
            <a:xfrm>
              <a:off x="2482" y="2313"/>
              <a:ext cx="201" cy="288"/>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z</a:t>
              </a:r>
            </a:p>
          </p:txBody>
        </p:sp>
      </p:grpSp>
      <p:sp useBgFill="1">
        <p:nvSpPr>
          <p:cNvPr id="874513" name="Oval 17"/>
          <p:cNvSpPr>
            <a:spLocks noChangeArrowheads="1"/>
          </p:cNvSpPr>
          <p:nvPr/>
        </p:nvSpPr>
        <p:spPr bwMode="auto">
          <a:xfrm>
            <a:off x="2278063" y="4500563"/>
            <a:ext cx="87312" cy="87312"/>
          </a:xfrm>
          <a:prstGeom prst="ellipse">
            <a:avLst/>
          </a:prstGeom>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kumimoji="0" lang="zh-TW" altLang="zh-TW" sz="2400">
              <a:latin typeface="Times New Roman" pitchFamily="18" charset="0"/>
            </a:endParaRPr>
          </a:p>
        </p:txBody>
      </p:sp>
      <p:sp useBgFill="1">
        <p:nvSpPr>
          <p:cNvPr id="874514" name="Oval 18"/>
          <p:cNvSpPr>
            <a:spLocks noChangeArrowheads="1"/>
          </p:cNvSpPr>
          <p:nvPr/>
        </p:nvSpPr>
        <p:spPr bwMode="auto">
          <a:xfrm>
            <a:off x="6880225" y="1841500"/>
            <a:ext cx="87313" cy="87313"/>
          </a:xfrm>
          <a:prstGeom prst="ellipse">
            <a:avLst/>
          </a:prstGeom>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cxnSp>
        <p:nvCxnSpPr>
          <p:cNvPr id="874515" name="AutoShape 19"/>
          <p:cNvCxnSpPr>
            <a:cxnSpLocks noChangeShapeType="1"/>
          </p:cNvCxnSpPr>
          <p:nvPr/>
        </p:nvCxnSpPr>
        <p:spPr bwMode="auto">
          <a:xfrm rot="16200000">
            <a:off x="3263107" y="904081"/>
            <a:ext cx="2646362" cy="4632325"/>
          </a:xfrm>
          <a:prstGeom prst="curvedConnector3">
            <a:avLst>
              <a:gd name="adj1" fmla="val 23032"/>
            </a:avLst>
          </a:prstGeom>
          <a:noFill/>
          <a:ln w="127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4516" name="AutoShape 20"/>
          <p:cNvSpPr>
            <a:spLocks noChangeArrowheads="1"/>
          </p:cNvSpPr>
          <p:nvPr/>
        </p:nvSpPr>
        <p:spPr bwMode="auto">
          <a:xfrm>
            <a:off x="2001838" y="1968500"/>
            <a:ext cx="1376362" cy="887413"/>
          </a:xfrm>
          <a:prstGeom prst="parallelogram">
            <a:avLst>
              <a:gd name="adj" fmla="val 38775"/>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74517" name="Text Box 21"/>
          <p:cNvSpPr txBox="1">
            <a:spLocks noChangeArrowheads="1"/>
          </p:cNvSpPr>
          <p:nvPr/>
        </p:nvSpPr>
        <p:spPr bwMode="auto">
          <a:xfrm>
            <a:off x="4041775" y="4859338"/>
            <a:ext cx="927100" cy="4572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image</a:t>
            </a:r>
          </a:p>
        </p:txBody>
      </p:sp>
      <p:sp>
        <p:nvSpPr>
          <p:cNvPr id="874518" name="Text Box 22"/>
          <p:cNvSpPr txBox="1">
            <a:spLocks noChangeArrowheads="1"/>
          </p:cNvSpPr>
          <p:nvPr/>
        </p:nvSpPr>
        <p:spPr bwMode="auto">
          <a:xfrm>
            <a:off x="3189288" y="3205163"/>
            <a:ext cx="1333500" cy="4572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geometry</a:t>
            </a:r>
          </a:p>
        </p:txBody>
      </p:sp>
      <p:sp>
        <p:nvSpPr>
          <p:cNvPr id="874519" name="Text Box 23"/>
          <p:cNvSpPr txBox="1">
            <a:spLocks noChangeArrowheads="1"/>
          </p:cNvSpPr>
          <p:nvPr/>
        </p:nvSpPr>
        <p:spPr bwMode="auto">
          <a:xfrm>
            <a:off x="6372225" y="3171825"/>
            <a:ext cx="962025" cy="4572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screen</a:t>
            </a:r>
          </a:p>
        </p:txBody>
      </p:sp>
      <p:cxnSp>
        <p:nvCxnSpPr>
          <p:cNvPr id="874520" name="AutoShape 24"/>
          <p:cNvCxnSpPr>
            <a:cxnSpLocks noChangeShapeType="1"/>
            <a:stCxn id="874521" idx="6"/>
            <a:endCxn id="874514" idx="2"/>
          </p:cNvCxnSpPr>
          <p:nvPr/>
        </p:nvCxnSpPr>
        <p:spPr bwMode="auto">
          <a:xfrm flipV="1">
            <a:off x="2579688" y="1885950"/>
            <a:ext cx="4300537" cy="314325"/>
          </a:xfrm>
          <a:prstGeom prst="curvedConnector3">
            <a:avLst>
              <a:gd name="adj1" fmla="val 50162"/>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874521" name="Oval 25"/>
          <p:cNvSpPr>
            <a:spLocks noChangeArrowheads="1"/>
          </p:cNvSpPr>
          <p:nvPr/>
        </p:nvSpPr>
        <p:spPr bwMode="auto">
          <a:xfrm>
            <a:off x="2492375" y="2155825"/>
            <a:ext cx="87313" cy="87313"/>
          </a:xfrm>
          <a:prstGeom prst="ellipse">
            <a:avLst/>
          </a:prstGeom>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kumimoji="0" lang="zh-TW" altLang="zh-TW" sz="2400">
              <a:latin typeface="Times New Roman" pitchFamily="18"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Rectangle 2"/>
          <p:cNvSpPr>
            <a:spLocks noGrp="1" noChangeArrowheads="1"/>
          </p:cNvSpPr>
          <p:nvPr>
            <p:ph type="title"/>
          </p:nvPr>
        </p:nvSpPr>
        <p:spPr/>
        <p:txBody>
          <a:bodyPr/>
          <a:lstStyle/>
          <a:p>
            <a:r>
              <a:rPr lang="en-US" altLang="ja-JP"/>
              <a:t>Texture Mapping and</a:t>
            </a:r>
            <a:br>
              <a:rPr lang="en-US" altLang="ja-JP"/>
            </a:br>
            <a:r>
              <a:rPr lang="en-US" altLang="ja-JP"/>
              <a:t>the OpenGL Pipeline</a:t>
            </a:r>
          </a:p>
        </p:txBody>
      </p:sp>
      <p:sp>
        <p:nvSpPr>
          <p:cNvPr id="876547" name="Rectangle 3"/>
          <p:cNvSpPr>
            <a:spLocks noGrp="1" noChangeArrowheads="1"/>
          </p:cNvSpPr>
          <p:nvPr>
            <p:ph type="body" idx="1"/>
          </p:nvPr>
        </p:nvSpPr>
        <p:spPr/>
        <p:txBody>
          <a:bodyPr/>
          <a:lstStyle/>
          <a:p>
            <a:r>
              <a:rPr lang="en-US" altLang="ja-JP"/>
              <a:t>Images and geometry flow through separate pipelines that join at the rasterizer</a:t>
            </a:r>
          </a:p>
          <a:p>
            <a:pPr lvl="1"/>
            <a:r>
              <a:rPr lang="en-US" altLang="ja-JP">
                <a:latin typeface="Arial"/>
              </a:rPr>
              <a:t>“</a:t>
            </a:r>
            <a:r>
              <a:rPr lang="en-US" altLang="ja-JP"/>
              <a:t>complex</a:t>
            </a:r>
            <a:r>
              <a:rPr lang="en-US" altLang="ja-JP">
                <a:latin typeface="Arial"/>
              </a:rPr>
              <a:t>”</a:t>
            </a:r>
            <a:r>
              <a:rPr lang="en-US" altLang="ja-JP"/>
              <a:t> textures do not affect geometric complexity</a:t>
            </a:r>
          </a:p>
        </p:txBody>
      </p:sp>
      <p:grpSp>
        <p:nvGrpSpPr>
          <p:cNvPr id="876548" name="Group 4"/>
          <p:cNvGrpSpPr>
            <a:grpSpLocks/>
          </p:cNvGrpSpPr>
          <p:nvPr/>
        </p:nvGrpSpPr>
        <p:grpSpPr bwMode="auto">
          <a:xfrm>
            <a:off x="1279525" y="4287838"/>
            <a:ext cx="6584950" cy="1606550"/>
            <a:chOff x="878" y="2312"/>
            <a:chExt cx="4148" cy="1012"/>
          </a:xfrm>
        </p:grpSpPr>
        <p:sp useBgFill="1">
          <p:nvSpPr>
            <p:cNvPr id="876549" name="Rectangle 5"/>
            <p:cNvSpPr>
              <a:spLocks noChangeArrowheads="1"/>
            </p:cNvSpPr>
            <p:nvPr/>
          </p:nvSpPr>
          <p:spPr bwMode="auto">
            <a:xfrm>
              <a:off x="4199" y="2742"/>
              <a:ext cx="827" cy="238"/>
            </a:xfrm>
            <a:prstGeom prst="rect">
              <a:avLst/>
            </a:prstGeom>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useBgFill="1">
          <p:nvSpPr>
            <p:cNvPr id="876550" name="Rectangle 6"/>
            <p:cNvSpPr>
              <a:spLocks noChangeArrowheads="1"/>
            </p:cNvSpPr>
            <p:nvPr/>
          </p:nvSpPr>
          <p:spPr bwMode="auto">
            <a:xfrm>
              <a:off x="2059" y="2312"/>
              <a:ext cx="1479" cy="293"/>
            </a:xfrm>
            <a:prstGeom prst="rect">
              <a:avLst/>
            </a:prstGeom>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76551" name="Text Box 7"/>
            <p:cNvSpPr txBox="1">
              <a:spLocks noChangeArrowheads="1"/>
            </p:cNvSpPr>
            <p:nvPr/>
          </p:nvSpPr>
          <p:spPr bwMode="auto">
            <a:xfrm>
              <a:off x="2049" y="2324"/>
              <a:ext cx="1505" cy="288"/>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geometry pipeline</a:t>
              </a:r>
            </a:p>
          </p:txBody>
        </p:sp>
        <p:sp>
          <p:nvSpPr>
            <p:cNvPr id="876552" name="Text Box 8"/>
            <p:cNvSpPr txBox="1">
              <a:spLocks noChangeArrowheads="1"/>
            </p:cNvSpPr>
            <p:nvPr/>
          </p:nvSpPr>
          <p:spPr bwMode="auto">
            <a:xfrm>
              <a:off x="878" y="2329"/>
              <a:ext cx="712" cy="288"/>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vertices</a:t>
              </a:r>
            </a:p>
          </p:txBody>
        </p:sp>
        <p:sp useBgFill="1">
          <p:nvSpPr>
            <p:cNvPr id="876553" name="Rectangle 9"/>
            <p:cNvSpPr>
              <a:spLocks noChangeArrowheads="1"/>
            </p:cNvSpPr>
            <p:nvPr/>
          </p:nvSpPr>
          <p:spPr bwMode="auto">
            <a:xfrm>
              <a:off x="2071" y="3031"/>
              <a:ext cx="1479" cy="293"/>
            </a:xfrm>
            <a:prstGeom prst="rect">
              <a:avLst/>
            </a:prstGeom>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kumimoji="0" lang="en-US" altLang="ja-JP" sz="2400">
                  <a:latin typeface="Times New Roman" pitchFamily="18" charset="0"/>
                </a:rPr>
                <a:t>pixel pipeline</a:t>
              </a:r>
            </a:p>
          </p:txBody>
        </p:sp>
        <p:sp>
          <p:nvSpPr>
            <p:cNvPr id="876554" name="Text Box 10"/>
            <p:cNvSpPr txBox="1">
              <a:spLocks noChangeArrowheads="1"/>
            </p:cNvSpPr>
            <p:nvPr/>
          </p:nvSpPr>
          <p:spPr bwMode="auto">
            <a:xfrm>
              <a:off x="1001" y="2981"/>
              <a:ext cx="584" cy="288"/>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image</a:t>
              </a:r>
            </a:p>
          </p:txBody>
        </p:sp>
        <p:sp>
          <p:nvSpPr>
            <p:cNvPr id="876555" name="Text Box 11"/>
            <p:cNvSpPr txBox="1">
              <a:spLocks noChangeArrowheads="1"/>
            </p:cNvSpPr>
            <p:nvPr/>
          </p:nvSpPr>
          <p:spPr bwMode="auto">
            <a:xfrm>
              <a:off x="4174" y="2683"/>
              <a:ext cx="829" cy="288"/>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kumimoji="0" lang="en-US" altLang="ja-JP" sz="2400">
                  <a:latin typeface="Times New Roman" pitchFamily="18" charset="0"/>
                </a:rPr>
                <a:t>rasterizer</a:t>
              </a:r>
            </a:p>
          </p:txBody>
        </p:sp>
        <p:sp>
          <p:nvSpPr>
            <p:cNvPr id="876556" name="Line 12"/>
            <p:cNvSpPr>
              <a:spLocks noChangeShapeType="1"/>
            </p:cNvSpPr>
            <p:nvPr/>
          </p:nvSpPr>
          <p:spPr bwMode="auto">
            <a:xfrm>
              <a:off x="3548" y="2439"/>
              <a:ext cx="629" cy="36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76557" name="Line 13"/>
            <p:cNvSpPr>
              <a:spLocks noChangeShapeType="1"/>
            </p:cNvSpPr>
            <p:nvPr/>
          </p:nvSpPr>
          <p:spPr bwMode="auto">
            <a:xfrm flipV="1">
              <a:off x="3548" y="2897"/>
              <a:ext cx="634" cy="276"/>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76558" name="Line 14"/>
            <p:cNvSpPr>
              <a:spLocks noChangeShapeType="1"/>
            </p:cNvSpPr>
            <p:nvPr/>
          </p:nvSpPr>
          <p:spPr bwMode="auto">
            <a:xfrm>
              <a:off x="1639" y="2466"/>
              <a:ext cx="419"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76559" name="Line 15"/>
            <p:cNvSpPr>
              <a:spLocks noChangeShapeType="1"/>
            </p:cNvSpPr>
            <p:nvPr/>
          </p:nvSpPr>
          <p:spPr bwMode="auto">
            <a:xfrm>
              <a:off x="1672" y="3156"/>
              <a:ext cx="386"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8594" name="Rectangle 2"/>
          <p:cNvSpPr>
            <a:spLocks noGrp="1" noChangeArrowheads="1"/>
          </p:cNvSpPr>
          <p:nvPr>
            <p:ph type="title"/>
          </p:nvPr>
        </p:nvSpPr>
        <p:spPr/>
        <p:txBody>
          <a:bodyPr/>
          <a:lstStyle/>
          <a:p>
            <a:r>
              <a:rPr lang="en-US" altLang="ja-JP"/>
              <a:t>Texture Example</a:t>
            </a:r>
          </a:p>
        </p:txBody>
      </p:sp>
      <p:sp>
        <p:nvSpPr>
          <p:cNvPr id="878595" name="Rectangle 3"/>
          <p:cNvSpPr>
            <a:spLocks noGrp="1" noChangeArrowheads="1"/>
          </p:cNvSpPr>
          <p:nvPr>
            <p:ph type="body" idx="1"/>
          </p:nvPr>
        </p:nvSpPr>
        <p:spPr/>
        <p:txBody>
          <a:bodyPr/>
          <a:lstStyle/>
          <a:p>
            <a:r>
              <a:rPr lang="en-US" altLang="ja-JP"/>
              <a:t>The texture (below) is a </a:t>
            </a:r>
            <a:br>
              <a:rPr lang="en-US" altLang="ja-JP"/>
            </a:br>
            <a:r>
              <a:rPr lang="en-US" altLang="ja-JP"/>
              <a:t>256 x 256 image that has</a:t>
            </a:r>
            <a:br>
              <a:rPr lang="en-US" altLang="ja-JP"/>
            </a:br>
            <a:r>
              <a:rPr lang="en-US" altLang="ja-JP"/>
              <a:t>been mapped to a rectangular</a:t>
            </a:r>
            <a:br>
              <a:rPr lang="en-US" altLang="ja-JP"/>
            </a:br>
            <a:r>
              <a:rPr lang="en-US" altLang="ja-JP"/>
              <a:t>polygon which is viewed in</a:t>
            </a:r>
            <a:br>
              <a:rPr lang="en-US" altLang="ja-JP"/>
            </a:br>
            <a:r>
              <a:rPr lang="en-US" altLang="ja-JP"/>
              <a:t>perspective</a:t>
            </a:r>
          </a:p>
          <a:p>
            <a:endParaRPr lang="en-US" altLang="ja-JP"/>
          </a:p>
        </p:txBody>
      </p:sp>
      <p:pic>
        <p:nvPicPr>
          <p:cNvPr id="878596" name="Picture 4" descr="te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0388" y="2105025"/>
            <a:ext cx="1885950" cy="3632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42" name="Rectangle 2"/>
          <p:cNvSpPr>
            <a:spLocks noGrp="1" noChangeArrowheads="1"/>
          </p:cNvSpPr>
          <p:nvPr>
            <p:ph type="title"/>
          </p:nvPr>
        </p:nvSpPr>
        <p:spPr/>
        <p:txBody>
          <a:bodyPr/>
          <a:lstStyle/>
          <a:p>
            <a:r>
              <a:rPr lang="en-US" altLang="ja-JP"/>
              <a:t>Applying Textures I</a:t>
            </a:r>
          </a:p>
        </p:txBody>
      </p:sp>
      <p:sp>
        <p:nvSpPr>
          <p:cNvPr id="880643" name="Rectangle 3"/>
          <p:cNvSpPr>
            <a:spLocks noGrp="1" noChangeArrowheads="1"/>
          </p:cNvSpPr>
          <p:nvPr>
            <p:ph type="body" idx="1"/>
          </p:nvPr>
        </p:nvSpPr>
        <p:spPr/>
        <p:txBody>
          <a:bodyPr/>
          <a:lstStyle/>
          <a:p>
            <a:pPr marL="571500" indent="-571500"/>
            <a:r>
              <a:rPr lang="en-US" altLang="ja-JP"/>
              <a:t>Three steps</a:t>
            </a:r>
          </a:p>
          <a:p>
            <a:pPr marL="966788" lvl="1" indent="-495300">
              <a:buFont typeface="Wingdings" pitchFamily="2" charset="2"/>
              <a:buAutoNum type="circleNumDbPlain"/>
            </a:pPr>
            <a:r>
              <a:rPr lang="en-US" altLang="ja-JP"/>
              <a:t>specify texture</a:t>
            </a:r>
          </a:p>
          <a:p>
            <a:pPr marL="1347788" lvl="2" indent="-438150"/>
            <a:r>
              <a:rPr lang="en-US" altLang="ja-JP"/>
              <a:t>read or generate image</a:t>
            </a:r>
          </a:p>
          <a:p>
            <a:pPr marL="1347788" lvl="2" indent="-438150"/>
            <a:r>
              <a:rPr lang="en-US" altLang="ja-JP"/>
              <a:t>assign to texture</a:t>
            </a:r>
          </a:p>
          <a:p>
            <a:pPr marL="1347788" lvl="2" indent="-438150"/>
            <a:r>
              <a:rPr lang="en-US" altLang="ja-JP"/>
              <a:t>enable texturing</a:t>
            </a:r>
          </a:p>
          <a:p>
            <a:pPr marL="966788" lvl="1" indent="-495300">
              <a:buFont typeface="Wingdings" pitchFamily="2" charset="2"/>
              <a:buAutoNum type="circleNumDbPlain"/>
            </a:pPr>
            <a:r>
              <a:rPr lang="en-US" altLang="ja-JP"/>
              <a:t>assign texture coordinates to vertices</a:t>
            </a:r>
          </a:p>
          <a:p>
            <a:pPr marL="966788" lvl="1" indent="-495300">
              <a:buFont typeface="Wingdings" pitchFamily="2" charset="2"/>
              <a:buAutoNum type="circleNumDbPlain"/>
            </a:pPr>
            <a:r>
              <a:rPr lang="en-US" altLang="ja-JP"/>
              <a:t>specify texture parameters</a:t>
            </a:r>
          </a:p>
          <a:p>
            <a:pPr marL="1347788" lvl="2" indent="-438150"/>
            <a:r>
              <a:rPr lang="en-US" altLang="ja-JP"/>
              <a:t>wrapping, filtering</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2690" name="Rectangle 2"/>
          <p:cNvSpPr>
            <a:spLocks noGrp="1" noChangeArrowheads="1"/>
          </p:cNvSpPr>
          <p:nvPr>
            <p:ph type="title"/>
          </p:nvPr>
        </p:nvSpPr>
        <p:spPr/>
        <p:txBody>
          <a:bodyPr/>
          <a:lstStyle/>
          <a:p>
            <a:r>
              <a:rPr lang="en-US" altLang="ja-JP"/>
              <a:t>Applying Textures II</a:t>
            </a:r>
          </a:p>
        </p:txBody>
      </p:sp>
      <p:sp>
        <p:nvSpPr>
          <p:cNvPr id="882691" name="Rectangle 3"/>
          <p:cNvSpPr>
            <a:spLocks noGrp="1" noChangeArrowheads="1"/>
          </p:cNvSpPr>
          <p:nvPr>
            <p:ph type="body" idx="1"/>
          </p:nvPr>
        </p:nvSpPr>
        <p:spPr/>
        <p:txBody>
          <a:bodyPr/>
          <a:lstStyle/>
          <a:p>
            <a:pPr lvl="1"/>
            <a:r>
              <a:rPr lang="en-US" altLang="ja-JP"/>
              <a:t>specify textures in texture objects</a:t>
            </a:r>
          </a:p>
          <a:p>
            <a:pPr lvl="1"/>
            <a:r>
              <a:rPr lang="en-US" altLang="ja-JP"/>
              <a:t>set texture filter </a:t>
            </a:r>
          </a:p>
          <a:p>
            <a:pPr lvl="1"/>
            <a:r>
              <a:rPr lang="en-US" altLang="ja-JP"/>
              <a:t>set texture function </a:t>
            </a:r>
          </a:p>
          <a:p>
            <a:pPr lvl="1"/>
            <a:r>
              <a:rPr lang="en-US" altLang="ja-JP"/>
              <a:t>set texture wrap mode</a:t>
            </a:r>
          </a:p>
          <a:p>
            <a:pPr lvl="1"/>
            <a:r>
              <a:rPr lang="en-US" altLang="ja-JP"/>
              <a:t>set optional perspective correction hint</a:t>
            </a:r>
          </a:p>
          <a:p>
            <a:pPr lvl="1"/>
            <a:r>
              <a:rPr lang="en-US" altLang="ja-JP"/>
              <a:t>bind texture object </a:t>
            </a:r>
          </a:p>
          <a:p>
            <a:pPr lvl="1"/>
            <a:r>
              <a:rPr lang="en-US" altLang="ja-JP"/>
              <a:t>enable texturing</a:t>
            </a:r>
          </a:p>
          <a:p>
            <a:pPr lvl="1"/>
            <a:r>
              <a:rPr lang="en-US" altLang="ja-JP"/>
              <a:t>supply texture coordinates for vertex</a:t>
            </a:r>
          </a:p>
          <a:p>
            <a:pPr lvl="2"/>
            <a:r>
              <a:rPr lang="en-US" altLang="ja-JP"/>
              <a:t>coordinates can also be generated</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4738" name="Rectangle 2"/>
          <p:cNvSpPr>
            <a:spLocks noGrp="1" noChangeArrowheads="1"/>
          </p:cNvSpPr>
          <p:nvPr>
            <p:ph type="title"/>
          </p:nvPr>
        </p:nvSpPr>
        <p:spPr/>
        <p:txBody>
          <a:bodyPr/>
          <a:lstStyle/>
          <a:p>
            <a:r>
              <a:rPr lang="en-US" altLang="ja-JP"/>
              <a:t>Texture Objects</a:t>
            </a:r>
          </a:p>
        </p:txBody>
      </p:sp>
      <p:sp>
        <p:nvSpPr>
          <p:cNvPr id="884739" name="Rectangle 3"/>
          <p:cNvSpPr>
            <a:spLocks noGrp="1" noChangeArrowheads="1"/>
          </p:cNvSpPr>
          <p:nvPr>
            <p:ph type="body" idx="1"/>
          </p:nvPr>
        </p:nvSpPr>
        <p:spPr/>
        <p:txBody>
          <a:bodyPr/>
          <a:lstStyle/>
          <a:p>
            <a:r>
              <a:rPr lang="en-US" altLang="ja-JP"/>
              <a:t>Like display lists for texture images</a:t>
            </a:r>
          </a:p>
          <a:p>
            <a:pPr lvl="1"/>
            <a:r>
              <a:rPr lang="en-US" altLang="ja-JP"/>
              <a:t>one image per texture object</a:t>
            </a:r>
          </a:p>
          <a:p>
            <a:pPr lvl="1"/>
            <a:r>
              <a:rPr lang="en-US" altLang="ja-JP"/>
              <a:t>may be shared by several graphics contexts</a:t>
            </a:r>
          </a:p>
          <a:p>
            <a:r>
              <a:rPr lang="en-US" altLang="ja-JP"/>
              <a:t>Generate texture names</a:t>
            </a:r>
          </a:p>
          <a:p>
            <a:pPr lvl="1" algn="ctr">
              <a:buFont typeface="Wingdings" pitchFamily="2" charset="2"/>
              <a:buNone/>
            </a:pPr>
            <a:r>
              <a:rPr lang="en-US" altLang="ja-JP" b="1">
                <a:solidFill>
                  <a:schemeClr val="accent2"/>
                </a:solidFill>
                <a:latin typeface="Courier New" pitchFamily="49" charset="0"/>
              </a:rPr>
              <a:t>glGenTextures( </a:t>
            </a:r>
            <a:r>
              <a:rPr lang="en-US" altLang="ja-JP" b="1" i="1">
                <a:solidFill>
                  <a:schemeClr val="accent2"/>
                </a:solidFill>
                <a:latin typeface="Courier New" pitchFamily="49" charset="0"/>
              </a:rPr>
              <a:t>n</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texIds</a:t>
            </a:r>
            <a:r>
              <a:rPr lang="en-US" altLang="ja-JP" b="1">
                <a:solidFill>
                  <a:schemeClr val="accent2"/>
                </a:solidFill>
                <a:latin typeface="Courier New" pitchFamily="49" charset="0"/>
              </a:rPr>
              <a:t>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26" name="Rectangle 2"/>
          <p:cNvSpPr>
            <a:spLocks noGrp="1" noChangeArrowheads="1"/>
          </p:cNvSpPr>
          <p:nvPr>
            <p:ph type="title"/>
          </p:nvPr>
        </p:nvSpPr>
        <p:spPr/>
        <p:txBody>
          <a:bodyPr/>
          <a:lstStyle/>
          <a:p>
            <a:r>
              <a:rPr lang="en-US" altLang="ja-JP"/>
              <a:t>Introduction to OpenGL</a:t>
            </a:r>
          </a:p>
        </p:txBody>
      </p:sp>
      <p:sp>
        <p:nvSpPr>
          <p:cNvPr id="820227" name="Rectangle 3"/>
          <p:cNvSpPr>
            <a:spLocks noGrp="1" noChangeArrowheads="1"/>
          </p:cNvSpPr>
          <p:nvPr>
            <p:ph type="body" idx="1"/>
          </p:nvPr>
        </p:nvSpPr>
        <p:spPr>
          <a:xfrm>
            <a:off x="566738" y="1752600"/>
            <a:ext cx="8001000" cy="4413250"/>
          </a:xfrm>
        </p:spPr>
        <p:txBody>
          <a:bodyPr/>
          <a:lstStyle/>
          <a:p>
            <a:pPr>
              <a:lnSpc>
                <a:spcPct val="90000"/>
              </a:lnSpc>
              <a:buClr>
                <a:schemeClr val="accent1"/>
              </a:buClr>
            </a:pPr>
            <a:r>
              <a:rPr lang="en-US" altLang="ja-JP" sz="2600">
                <a:solidFill>
                  <a:schemeClr val="accent1"/>
                </a:solidFill>
              </a:rPr>
              <a:t>General OpenGL Introduction</a:t>
            </a:r>
          </a:p>
          <a:p>
            <a:pPr>
              <a:lnSpc>
                <a:spcPct val="90000"/>
              </a:lnSpc>
              <a:buClr>
                <a:schemeClr val="accent1"/>
              </a:buClr>
            </a:pPr>
            <a:r>
              <a:rPr lang="en-US" altLang="ja-JP" sz="2600">
                <a:solidFill>
                  <a:schemeClr val="accent1"/>
                </a:solidFill>
              </a:rPr>
              <a:t>An Example OpenGL Program</a:t>
            </a:r>
          </a:p>
          <a:p>
            <a:pPr>
              <a:lnSpc>
                <a:spcPct val="90000"/>
              </a:lnSpc>
              <a:buClr>
                <a:schemeClr val="accent1"/>
              </a:buClr>
            </a:pPr>
            <a:r>
              <a:rPr lang="en-US" altLang="ja-JP" sz="2600">
                <a:solidFill>
                  <a:schemeClr val="accent1"/>
                </a:solidFill>
              </a:rPr>
              <a:t>Drawing with OpenGL</a:t>
            </a:r>
          </a:p>
          <a:p>
            <a:pPr>
              <a:lnSpc>
                <a:spcPct val="90000"/>
              </a:lnSpc>
              <a:buClr>
                <a:schemeClr val="accent1"/>
              </a:buClr>
            </a:pPr>
            <a:r>
              <a:rPr lang="en-US" altLang="ja-JP" sz="2600">
                <a:solidFill>
                  <a:schemeClr val="accent1"/>
                </a:solidFill>
              </a:rPr>
              <a:t>Transformations</a:t>
            </a:r>
          </a:p>
          <a:p>
            <a:pPr>
              <a:lnSpc>
                <a:spcPct val="90000"/>
              </a:lnSpc>
              <a:buClr>
                <a:schemeClr val="accent1"/>
              </a:buClr>
            </a:pPr>
            <a:r>
              <a:rPr lang="en-US" altLang="ja-JP" sz="2600">
                <a:solidFill>
                  <a:schemeClr val="accent1"/>
                </a:solidFill>
              </a:rPr>
              <a:t>Animation and Depth Buffering</a:t>
            </a:r>
          </a:p>
          <a:p>
            <a:pPr>
              <a:lnSpc>
                <a:spcPct val="90000"/>
              </a:lnSpc>
              <a:buClr>
                <a:schemeClr val="accent1"/>
              </a:buClr>
            </a:pPr>
            <a:r>
              <a:rPr lang="en-US" altLang="ja-JP" sz="2600">
                <a:solidFill>
                  <a:schemeClr val="accent1"/>
                </a:solidFill>
              </a:rPr>
              <a:t>Lighting</a:t>
            </a:r>
          </a:p>
          <a:p>
            <a:pPr>
              <a:lnSpc>
                <a:spcPct val="90000"/>
              </a:lnSpc>
              <a:buClr>
                <a:schemeClr val="accent1"/>
              </a:buClr>
            </a:pPr>
            <a:r>
              <a:rPr lang="en-US" altLang="ja-JP" sz="2600">
                <a:solidFill>
                  <a:schemeClr val="accent1"/>
                </a:solidFill>
              </a:rPr>
              <a:t>Evaluation and NURBS</a:t>
            </a:r>
          </a:p>
          <a:p>
            <a:pPr>
              <a:lnSpc>
                <a:spcPct val="90000"/>
              </a:lnSpc>
            </a:pPr>
            <a:r>
              <a:rPr lang="en-US" altLang="ja-JP" sz="2600"/>
              <a:t>Texture Mapping</a:t>
            </a:r>
          </a:p>
          <a:p>
            <a:pPr>
              <a:lnSpc>
                <a:spcPct val="90000"/>
              </a:lnSpc>
              <a:buClr>
                <a:schemeClr val="accent1"/>
              </a:buClr>
            </a:pPr>
            <a:r>
              <a:rPr lang="en-US" altLang="ja-JP" sz="2600">
                <a:solidFill>
                  <a:schemeClr val="accent1"/>
                </a:solidFill>
              </a:rPr>
              <a:t>Advanced OpenGL Topics</a:t>
            </a:r>
          </a:p>
          <a:p>
            <a:pPr>
              <a:lnSpc>
                <a:spcPct val="90000"/>
              </a:lnSpc>
              <a:buClr>
                <a:schemeClr val="accent1"/>
              </a:buClr>
            </a:pPr>
            <a:r>
              <a:rPr lang="en-US" altLang="ja-JP" sz="2600">
                <a:solidFill>
                  <a:schemeClr val="accent1"/>
                </a:solidFill>
              </a:rPr>
              <a:t>Imaging</a:t>
            </a:r>
          </a:p>
        </p:txBody>
      </p:sp>
      <p:sp>
        <p:nvSpPr>
          <p:cNvPr id="820228" name="Text Box 4"/>
          <p:cNvSpPr txBox="1">
            <a:spLocks noChangeArrowheads="1"/>
          </p:cNvSpPr>
          <p:nvPr/>
        </p:nvSpPr>
        <p:spPr bwMode="auto">
          <a:xfrm>
            <a:off x="3508375" y="5702300"/>
            <a:ext cx="5635625"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altLang="ja-JP" sz="1400" b="1"/>
              <a:t>modified from</a:t>
            </a:r>
            <a:br>
              <a:rPr lang="en-US" altLang="ja-JP" sz="1400" b="1"/>
            </a:br>
            <a:r>
              <a:rPr lang="en-US" altLang="ja-JP" sz="1400" b="1"/>
              <a:t>Dave Shreiner, Ed Angel, and Vicki Shreiner.</a:t>
            </a:r>
            <a:br>
              <a:rPr lang="en-US" altLang="ja-JP" sz="1400" b="1"/>
            </a:br>
            <a:r>
              <a:rPr lang="en-US" altLang="ja-JP" sz="1400" b="1"/>
              <a:t>An Interactive Introduction to OpenGL Programming.</a:t>
            </a:r>
            <a:br>
              <a:rPr lang="en-US" altLang="ja-JP" sz="1400" b="1"/>
            </a:br>
            <a:r>
              <a:rPr lang="en-US" altLang="ja-JP" sz="1400" b="1" i="1"/>
              <a:t>ACM SIGGRAPH 2001 Conference Course Notes #54</a:t>
            </a:r>
            <a:r>
              <a:rPr lang="en-US" altLang="ja-JP" sz="1400" b="1"/>
              <a:t>.</a:t>
            </a:r>
            <a:br>
              <a:rPr lang="en-US" altLang="ja-JP" sz="1400" b="1"/>
            </a:br>
            <a:r>
              <a:rPr lang="en-US" altLang="ja-JP" sz="1400" b="1"/>
              <a:t>&amp; </a:t>
            </a:r>
            <a:r>
              <a:rPr lang="en-US" altLang="ja-JP" sz="1400" b="1" i="1"/>
              <a:t>ACM SIGGRAPH 2004 Conference Course Notes #29</a:t>
            </a:r>
            <a:r>
              <a:rPr lang="en-US" altLang="ja-JP" sz="1400" b="1"/>
              <a:t>.</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2"/>
          <p:cNvSpPr>
            <a:spLocks noGrp="1" noChangeArrowheads="1"/>
          </p:cNvSpPr>
          <p:nvPr>
            <p:ph type="title"/>
          </p:nvPr>
        </p:nvSpPr>
        <p:spPr/>
        <p:txBody>
          <a:bodyPr/>
          <a:lstStyle/>
          <a:p>
            <a:r>
              <a:rPr lang="en-US" altLang="ja-JP"/>
              <a:t>Texture Objects (cont.)</a:t>
            </a:r>
          </a:p>
        </p:txBody>
      </p:sp>
      <p:sp>
        <p:nvSpPr>
          <p:cNvPr id="886787" name="Rectangle 3"/>
          <p:cNvSpPr>
            <a:spLocks noGrp="1" noChangeArrowheads="1"/>
          </p:cNvSpPr>
          <p:nvPr>
            <p:ph type="body" idx="1"/>
          </p:nvPr>
        </p:nvSpPr>
        <p:spPr/>
        <p:txBody>
          <a:bodyPr/>
          <a:lstStyle/>
          <a:p>
            <a:r>
              <a:rPr lang="en-US" altLang="ja-JP"/>
              <a:t>Create texture objects with texture data and state</a:t>
            </a:r>
          </a:p>
          <a:p>
            <a:pPr lvl="1">
              <a:buFont typeface="Wingdings" pitchFamily="2" charset="2"/>
              <a:buNone/>
            </a:pPr>
            <a:r>
              <a:rPr lang="en-US" altLang="ja-JP" b="1">
                <a:solidFill>
                  <a:schemeClr val="accent2"/>
                </a:solidFill>
                <a:latin typeface="Courier New" pitchFamily="49" charset="0"/>
              </a:rPr>
              <a:t>glBindTexture( </a:t>
            </a:r>
            <a:r>
              <a:rPr lang="en-US" altLang="ja-JP" b="1" i="1">
                <a:solidFill>
                  <a:schemeClr val="accent2"/>
                </a:solidFill>
                <a:latin typeface="Courier New" pitchFamily="49" charset="0"/>
              </a:rPr>
              <a:t>target</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id</a:t>
            </a:r>
            <a:r>
              <a:rPr lang="en-US" altLang="ja-JP" b="1">
                <a:solidFill>
                  <a:schemeClr val="accent2"/>
                </a:solidFill>
                <a:latin typeface="Courier New" pitchFamily="49" charset="0"/>
              </a:rPr>
              <a:t> );</a:t>
            </a:r>
          </a:p>
          <a:p>
            <a:r>
              <a:rPr lang="en-US" altLang="ja-JP"/>
              <a:t>Bind textures before using</a:t>
            </a:r>
          </a:p>
          <a:p>
            <a:pPr lvl="1">
              <a:buFont typeface="Wingdings" pitchFamily="2" charset="2"/>
              <a:buNone/>
            </a:pPr>
            <a:r>
              <a:rPr lang="en-US" altLang="ja-JP" b="1">
                <a:solidFill>
                  <a:schemeClr val="accent2"/>
                </a:solidFill>
                <a:latin typeface="Courier New" pitchFamily="49" charset="0"/>
              </a:rPr>
              <a:t>glBindTexture( </a:t>
            </a:r>
            <a:r>
              <a:rPr lang="en-US" altLang="ja-JP" b="1" i="1">
                <a:solidFill>
                  <a:schemeClr val="accent2"/>
                </a:solidFill>
                <a:latin typeface="Courier New" pitchFamily="49" charset="0"/>
              </a:rPr>
              <a:t>target</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id</a:t>
            </a:r>
            <a:r>
              <a:rPr lang="en-US" altLang="ja-JP" b="1">
                <a:solidFill>
                  <a:schemeClr val="accent2"/>
                </a:solidFill>
                <a:latin typeface="Courier New" pitchFamily="49" charset="0"/>
              </a:rPr>
              <a:t> );</a:t>
            </a:r>
          </a:p>
          <a:p>
            <a:endParaRPr lang="en-US" altLang="ja-JP" b="1">
              <a:solidFill>
                <a:schemeClr val="accent2"/>
              </a:solidFill>
              <a:latin typeface="Courier New" pitchFamily="49"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8834" name="Rectangle 2"/>
          <p:cNvSpPr>
            <a:spLocks noGrp="1" noChangeArrowheads="1"/>
          </p:cNvSpPr>
          <p:nvPr>
            <p:ph type="title"/>
          </p:nvPr>
        </p:nvSpPr>
        <p:spPr/>
        <p:txBody>
          <a:bodyPr/>
          <a:lstStyle/>
          <a:p>
            <a:r>
              <a:rPr lang="en-US" altLang="ja-JP"/>
              <a:t>Specify</a:t>
            </a:r>
            <a:br>
              <a:rPr lang="en-US" altLang="ja-JP"/>
            </a:br>
            <a:r>
              <a:rPr lang="en-US" altLang="ja-JP"/>
              <a:t>Texture Image</a:t>
            </a:r>
          </a:p>
        </p:txBody>
      </p:sp>
      <p:sp>
        <p:nvSpPr>
          <p:cNvPr id="888835" name="Rectangle 3"/>
          <p:cNvSpPr>
            <a:spLocks noGrp="1" noChangeArrowheads="1"/>
          </p:cNvSpPr>
          <p:nvPr>
            <p:ph type="body" idx="1"/>
          </p:nvPr>
        </p:nvSpPr>
        <p:spPr/>
        <p:txBody>
          <a:bodyPr/>
          <a:lstStyle/>
          <a:p>
            <a:r>
              <a:rPr lang="en-US" altLang="ja-JP" sz="2600"/>
              <a:t>Define a texture image from an array of texels in CPU memory</a:t>
            </a:r>
          </a:p>
          <a:p>
            <a:r>
              <a:rPr lang="en-US" altLang="ja-JP" sz="2400" b="1">
                <a:solidFill>
                  <a:schemeClr val="accent2"/>
                </a:solidFill>
                <a:latin typeface="Courier New" pitchFamily="49" charset="0"/>
              </a:rPr>
              <a:t>glTexImage2D( </a:t>
            </a:r>
            <a:r>
              <a:rPr lang="en-US" altLang="ja-JP" sz="2400" b="1" i="1">
                <a:solidFill>
                  <a:schemeClr val="accent2"/>
                </a:solidFill>
                <a:latin typeface="Courier New" pitchFamily="49" charset="0"/>
              </a:rPr>
              <a:t>target</a:t>
            </a: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level</a:t>
            </a: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components</a:t>
            </a:r>
            <a:r>
              <a:rPr lang="en-US" altLang="ja-JP" sz="2400" b="1">
                <a:solidFill>
                  <a:schemeClr val="accent2"/>
                </a:solidFill>
                <a:latin typeface="Courier New" pitchFamily="49" charset="0"/>
              </a:rPr>
              <a:t>,</a:t>
            </a:r>
            <a:br>
              <a:rPr lang="en-US" altLang="ja-JP" sz="2400" b="1">
                <a:solidFill>
                  <a:schemeClr val="accent2"/>
                </a:solidFill>
                <a:latin typeface="Courier New" pitchFamily="49" charset="0"/>
              </a:rPr>
            </a:br>
            <a:r>
              <a:rPr lang="en-US" altLang="ja-JP" sz="2400" b="1" i="1">
                <a:solidFill>
                  <a:schemeClr val="accent2"/>
                </a:solidFill>
                <a:latin typeface="Courier New" pitchFamily="49" charset="0"/>
              </a:rPr>
              <a:t>w</a:t>
            </a: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h</a:t>
            </a: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border</a:t>
            </a: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format</a:t>
            </a: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type</a:t>
            </a: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texels</a:t>
            </a:r>
            <a:r>
              <a:rPr lang="en-US" altLang="ja-JP" sz="2400" b="1">
                <a:solidFill>
                  <a:schemeClr val="accent2"/>
                </a:solidFill>
                <a:latin typeface="Courier New" pitchFamily="49" charset="0"/>
              </a:rPr>
              <a:t> );</a:t>
            </a:r>
          </a:p>
          <a:p>
            <a:pPr lvl="1"/>
            <a:r>
              <a:rPr lang="en-US" altLang="ja-JP" sz="2200"/>
              <a:t>dimensions of image must be powers of 2</a:t>
            </a:r>
          </a:p>
          <a:p>
            <a:r>
              <a:rPr lang="en-US" altLang="ja-JP" sz="2600"/>
              <a:t>Texel colors are processed by pixel pipeline</a:t>
            </a:r>
          </a:p>
          <a:p>
            <a:pPr lvl="1"/>
            <a:r>
              <a:rPr lang="en-US" altLang="ja-JP" sz="2200"/>
              <a:t>pixel scales, biases and lookups can be</a:t>
            </a:r>
            <a:br>
              <a:rPr lang="en-US" altLang="ja-JP" sz="2200"/>
            </a:br>
            <a:r>
              <a:rPr lang="en-US" altLang="ja-JP" sz="2200"/>
              <a:t>done</a:t>
            </a:r>
          </a:p>
        </p:txBody>
      </p:sp>
      <p:grpSp>
        <p:nvGrpSpPr>
          <p:cNvPr id="888836" name="Group 4"/>
          <p:cNvGrpSpPr>
            <a:grpSpLocks/>
          </p:cNvGrpSpPr>
          <p:nvPr/>
        </p:nvGrpSpPr>
        <p:grpSpPr bwMode="auto">
          <a:xfrm>
            <a:off x="4857750" y="503238"/>
            <a:ext cx="3825875" cy="1106487"/>
            <a:chOff x="2477" y="316"/>
            <a:chExt cx="2410" cy="697"/>
          </a:xfrm>
        </p:grpSpPr>
        <p:sp>
          <p:nvSpPr>
            <p:cNvPr id="888837" name="Text Box 5"/>
            <p:cNvSpPr txBox="1">
              <a:spLocks noChangeArrowheads="1"/>
            </p:cNvSpPr>
            <p:nvPr/>
          </p:nvSpPr>
          <p:spPr bwMode="invGray">
            <a:xfrm>
              <a:off x="2477" y="608"/>
              <a:ext cx="291"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CPU</a:t>
              </a:r>
            </a:p>
          </p:txBody>
        </p:sp>
        <p:sp>
          <p:nvSpPr>
            <p:cNvPr id="888838" name="Text Box 6"/>
            <p:cNvSpPr txBox="1">
              <a:spLocks noChangeArrowheads="1"/>
            </p:cNvSpPr>
            <p:nvPr/>
          </p:nvSpPr>
          <p:spPr bwMode="invGray">
            <a:xfrm>
              <a:off x="2961" y="608"/>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DL</a:t>
              </a:r>
            </a:p>
          </p:txBody>
        </p:sp>
        <p:sp>
          <p:nvSpPr>
            <p:cNvPr id="888839" name="Text Box 7"/>
            <p:cNvSpPr txBox="1">
              <a:spLocks noChangeArrowheads="1"/>
            </p:cNvSpPr>
            <p:nvPr/>
          </p:nvSpPr>
          <p:spPr bwMode="invGray">
            <a:xfrm>
              <a:off x="2918" y="363"/>
              <a:ext cx="312"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Poly.</a:t>
              </a:r>
            </a:p>
          </p:txBody>
        </p:sp>
        <p:sp>
          <p:nvSpPr>
            <p:cNvPr id="888840" name="Text Box 8"/>
            <p:cNvSpPr txBox="1">
              <a:spLocks noChangeArrowheads="1"/>
            </p:cNvSpPr>
            <p:nvPr/>
          </p:nvSpPr>
          <p:spPr bwMode="invGray">
            <a:xfrm>
              <a:off x="3316" y="316"/>
              <a:ext cx="365" cy="25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Per</a:t>
              </a:r>
            </a:p>
            <a:p>
              <a:pPr algn="ctr" eaLnBrk="0" hangingPunct="0"/>
              <a:r>
                <a:rPr kumimoji="0" lang="en-US" altLang="ja-JP" sz="1000" b="1">
                  <a:latin typeface="Arial" charset="0"/>
                </a:rPr>
                <a:t>Vertex</a:t>
              </a:r>
            </a:p>
          </p:txBody>
        </p:sp>
        <p:sp>
          <p:nvSpPr>
            <p:cNvPr id="888841" name="Text Box 9"/>
            <p:cNvSpPr txBox="1">
              <a:spLocks noChangeArrowheads="1"/>
            </p:cNvSpPr>
            <p:nvPr/>
          </p:nvSpPr>
          <p:spPr bwMode="invGray">
            <a:xfrm>
              <a:off x="3806" y="600"/>
              <a:ext cx="37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Raster</a:t>
              </a:r>
            </a:p>
          </p:txBody>
        </p:sp>
        <p:sp>
          <p:nvSpPr>
            <p:cNvPr id="888842" name="Text Box 10"/>
            <p:cNvSpPr txBox="1">
              <a:spLocks noChangeArrowheads="1"/>
            </p:cNvSpPr>
            <p:nvPr/>
          </p:nvSpPr>
          <p:spPr bwMode="invGray">
            <a:xfrm>
              <a:off x="4264" y="597"/>
              <a:ext cx="295"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Frag</a:t>
              </a:r>
            </a:p>
          </p:txBody>
        </p:sp>
        <p:sp>
          <p:nvSpPr>
            <p:cNvPr id="888843" name="Text Box 11"/>
            <p:cNvSpPr txBox="1">
              <a:spLocks noChangeArrowheads="1"/>
            </p:cNvSpPr>
            <p:nvPr/>
          </p:nvSpPr>
          <p:spPr bwMode="invGray">
            <a:xfrm>
              <a:off x="4658" y="597"/>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FB</a:t>
              </a:r>
            </a:p>
          </p:txBody>
        </p:sp>
        <p:sp>
          <p:nvSpPr>
            <p:cNvPr id="888844" name="Text Box 12"/>
            <p:cNvSpPr txBox="1">
              <a:spLocks noChangeArrowheads="1"/>
            </p:cNvSpPr>
            <p:nvPr/>
          </p:nvSpPr>
          <p:spPr bwMode="invGray">
            <a:xfrm>
              <a:off x="2923" y="853"/>
              <a:ext cx="307" cy="160"/>
            </a:xfrm>
            <a:prstGeom prst="rect">
              <a:avLst/>
            </a:prstGeom>
            <a:solidFill>
              <a:schemeClr val="accent2"/>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solidFill>
                    <a:schemeClr val="bg1"/>
                  </a:solidFill>
                  <a:latin typeface="Arial" charset="0"/>
                </a:rPr>
                <a:t>Pixel</a:t>
              </a:r>
            </a:p>
          </p:txBody>
        </p:sp>
        <p:sp>
          <p:nvSpPr>
            <p:cNvPr id="888845" name="Text Box 13"/>
            <p:cNvSpPr txBox="1">
              <a:spLocks noChangeArrowheads="1"/>
            </p:cNvSpPr>
            <p:nvPr/>
          </p:nvSpPr>
          <p:spPr bwMode="invGray">
            <a:xfrm>
              <a:off x="3316" y="708"/>
              <a:ext cx="410" cy="160"/>
            </a:xfrm>
            <a:prstGeom prst="rect">
              <a:avLst/>
            </a:prstGeom>
            <a:solidFill>
              <a:schemeClr val="accent2"/>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solidFill>
                    <a:schemeClr val="bg1"/>
                  </a:solidFill>
                  <a:latin typeface="Arial" charset="0"/>
                </a:rPr>
                <a:t>Texture</a:t>
              </a:r>
            </a:p>
          </p:txBody>
        </p:sp>
        <p:cxnSp>
          <p:nvCxnSpPr>
            <p:cNvPr id="888846" name="AutoShape 14"/>
            <p:cNvCxnSpPr>
              <a:cxnSpLocks noChangeShapeType="1"/>
              <a:stCxn id="888837" idx="3"/>
              <a:endCxn id="888838" idx="1"/>
            </p:cNvCxnSpPr>
            <p:nvPr/>
          </p:nvCxnSpPr>
          <p:spPr bwMode="invGray">
            <a:xfrm>
              <a:off x="2743" y="688"/>
              <a:ext cx="23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47" name="AutoShape 15"/>
            <p:cNvCxnSpPr>
              <a:cxnSpLocks noChangeShapeType="1"/>
              <a:stCxn id="888837" idx="3"/>
              <a:endCxn id="888839" idx="1"/>
            </p:cNvCxnSpPr>
            <p:nvPr/>
          </p:nvCxnSpPr>
          <p:spPr bwMode="invGray">
            <a:xfrm flipV="1">
              <a:off x="2743" y="443"/>
              <a:ext cx="201" cy="245"/>
            </a:xfrm>
            <a:prstGeom prst="bentConnector3">
              <a:avLst>
                <a:gd name="adj1" fmla="val 4979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48" name="AutoShape 16"/>
            <p:cNvCxnSpPr>
              <a:cxnSpLocks noChangeShapeType="1"/>
              <a:stCxn id="888837" idx="3"/>
              <a:endCxn id="888844" idx="1"/>
            </p:cNvCxnSpPr>
            <p:nvPr/>
          </p:nvCxnSpPr>
          <p:spPr bwMode="invGray">
            <a:xfrm>
              <a:off x="2743" y="688"/>
              <a:ext cx="206" cy="245"/>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49" name="AutoShape 17"/>
            <p:cNvCxnSpPr>
              <a:cxnSpLocks noChangeShapeType="1"/>
              <a:stCxn id="888837" idx="0"/>
              <a:endCxn id="888840" idx="0"/>
            </p:cNvCxnSpPr>
            <p:nvPr/>
          </p:nvCxnSpPr>
          <p:spPr bwMode="invGray">
            <a:xfrm rot="16200000">
              <a:off x="2919" y="42"/>
              <a:ext cx="283" cy="876"/>
            </a:xfrm>
            <a:prstGeom prst="bentConnector3">
              <a:avLst>
                <a:gd name="adj1" fmla="val 14210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50" name="AutoShape 18"/>
            <p:cNvCxnSpPr>
              <a:cxnSpLocks noChangeShapeType="1"/>
              <a:stCxn id="888838" idx="0"/>
              <a:endCxn id="888839" idx="2"/>
            </p:cNvCxnSpPr>
            <p:nvPr/>
          </p:nvCxnSpPr>
          <p:spPr bwMode="invGray">
            <a:xfrm flipH="1" flipV="1">
              <a:off x="3074" y="509"/>
              <a:ext cx="1" cy="1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51" name="AutoShape 19"/>
            <p:cNvCxnSpPr>
              <a:cxnSpLocks noChangeShapeType="1"/>
              <a:stCxn id="888838" idx="2"/>
              <a:endCxn id="888844" idx="0"/>
            </p:cNvCxnSpPr>
            <p:nvPr/>
          </p:nvCxnSpPr>
          <p:spPr bwMode="invGray">
            <a:xfrm>
              <a:off x="3075" y="754"/>
              <a:ext cx="1" cy="1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52" name="AutoShape 20"/>
            <p:cNvCxnSpPr>
              <a:cxnSpLocks noChangeShapeType="1"/>
              <a:stCxn id="888839" idx="3"/>
              <a:endCxn id="888840" idx="1"/>
            </p:cNvCxnSpPr>
            <p:nvPr/>
          </p:nvCxnSpPr>
          <p:spPr bwMode="invGray">
            <a:xfrm>
              <a:off x="3203" y="443"/>
              <a:ext cx="144" cy="1"/>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53" name="AutoShape 21"/>
            <p:cNvCxnSpPr>
              <a:cxnSpLocks noChangeShapeType="1"/>
              <a:stCxn id="888844" idx="3"/>
              <a:endCxn id="888845" idx="1"/>
            </p:cNvCxnSpPr>
            <p:nvPr/>
          </p:nvCxnSpPr>
          <p:spPr bwMode="invGray">
            <a:xfrm flipV="1">
              <a:off x="3203" y="788"/>
              <a:ext cx="148" cy="145"/>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54" name="AutoShape 22"/>
            <p:cNvCxnSpPr>
              <a:cxnSpLocks noChangeShapeType="1"/>
              <a:stCxn id="888844" idx="3"/>
              <a:endCxn id="888841" idx="1"/>
            </p:cNvCxnSpPr>
            <p:nvPr/>
          </p:nvCxnSpPr>
          <p:spPr bwMode="invGray">
            <a:xfrm flipV="1">
              <a:off x="3203" y="679"/>
              <a:ext cx="635" cy="254"/>
            </a:xfrm>
            <a:prstGeom prst="bentConnector3">
              <a:avLst>
                <a:gd name="adj1" fmla="val 8368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55" name="AutoShape 23"/>
            <p:cNvCxnSpPr>
              <a:cxnSpLocks noChangeShapeType="1"/>
              <a:stCxn id="888842" idx="3"/>
              <a:endCxn id="888843" idx="1"/>
            </p:cNvCxnSpPr>
            <p:nvPr/>
          </p:nvCxnSpPr>
          <p:spPr bwMode="invGray">
            <a:xfrm>
              <a:off x="4534" y="677"/>
              <a:ext cx="14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56" name="AutoShape 24"/>
            <p:cNvCxnSpPr>
              <a:cxnSpLocks noChangeShapeType="1"/>
              <a:stCxn id="888841" idx="3"/>
              <a:endCxn id="888842" idx="1"/>
            </p:cNvCxnSpPr>
            <p:nvPr/>
          </p:nvCxnSpPr>
          <p:spPr bwMode="invGray">
            <a:xfrm flipV="1">
              <a:off x="4144" y="677"/>
              <a:ext cx="145" cy="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57" name="AutoShape 25"/>
            <p:cNvCxnSpPr>
              <a:cxnSpLocks noChangeShapeType="1"/>
              <a:stCxn id="888845" idx="3"/>
              <a:endCxn id="888841" idx="1"/>
            </p:cNvCxnSpPr>
            <p:nvPr/>
          </p:nvCxnSpPr>
          <p:spPr bwMode="invGray">
            <a:xfrm flipV="1">
              <a:off x="3690" y="679"/>
              <a:ext cx="148" cy="109"/>
            </a:xfrm>
            <a:prstGeom prst="bentConnector3">
              <a:avLst>
                <a:gd name="adj1" fmla="val 36514"/>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58" name="AutoShape 26"/>
            <p:cNvCxnSpPr>
              <a:cxnSpLocks noChangeShapeType="1"/>
              <a:stCxn id="888840" idx="3"/>
              <a:endCxn id="888841" idx="1"/>
            </p:cNvCxnSpPr>
            <p:nvPr/>
          </p:nvCxnSpPr>
          <p:spPr bwMode="invGray">
            <a:xfrm>
              <a:off x="3650" y="444"/>
              <a:ext cx="188" cy="235"/>
            </a:xfrm>
            <a:prstGeom prst="bentConnector3">
              <a:avLst>
                <a:gd name="adj1" fmla="val 49778"/>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8859" name="AutoShape 27"/>
            <p:cNvCxnSpPr>
              <a:cxnSpLocks noChangeShapeType="1"/>
              <a:stCxn id="888843" idx="2"/>
              <a:endCxn id="888844" idx="2"/>
            </p:cNvCxnSpPr>
            <p:nvPr/>
          </p:nvCxnSpPr>
          <p:spPr bwMode="invGray">
            <a:xfrm rot="5400000">
              <a:off x="3797" y="22"/>
              <a:ext cx="256" cy="1697"/>
            </a:xfrm>
            <a:prstGeom prst="bentConnector3">
              <a:avLst>
                <a:gd name="adj1" fmla="val 12750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82" name="Rectangle 2"/>
          <p:cNvSpPr>
            <a:spLocks noGrp="1" noChangeArrowheads="1"/>
          </p:cNvSpPr>
          <p:nvPr>
            <p:ph type="title"/>
          </p:nvPr>
        </p:nvSpPr>
        <p:spPr/>
        <p:txBody>
          <a:bodyPr/>
          <a:lstStyle/>
          <a:p>
            <a:r>
              <a:rPr lang="en-US" altLang="ja-JP"/>
              <a:t>Converting A Texture Image</a:t>
            </a:r>
          </a:p>
        </p:txBody>
      </p:sp>
      <p:sp>
        <p:nvSpPr>
          <p:cNvPr id="890883" name="Rectangle 3"/>
          <p:cNvSpPr>
            <a:spLocks noGrp="1" noChangeArrowheads="1"/>
          </p:cNvSpPr>
          <p:nvPr>
            <p:ph type="body" idx="1"/>
          </p:nvPr>
        </p:nvSpPr>
        <p:spPr/>
        <p:txBody>
          <a:bodyPr/>
          <a:lstStyle/>
          <a:p>
            <a:r>
              <a:rPr lang="en-US" altLang="ja-JP" sz="2600"/>
              <a:t>If dimensions of image are not power of 2</a:t>
            </a:r>
          </a:p>
          <a:p>
            <a:r>
              <a:rPr lang="en-US" altLang="ja-JP" sz="2600" b="1">
                <a:solidFill>
                  <a:schemeClr val="accent2"/>
                </a:solidFill>
                <a:latin typeface="Courier New" pitchFamily="49" charset="0"/>
              </a:rPr>
              <a:t>gluScaleImage( </a:t>
            </a:r>
            <a:r>
              <a:rPr lang="en-US" altLang="ja-JP" sz="2600" b="1" i="1">
                <a:solidFill>
                  <a:schemeClr val="accent2"/>
                </a:solidFill>
                <a:latin typeface="Courier New" pitchFamily="49" charset="0"/>
              </a:rPr>
              <a:t>format</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w_in</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h_in</a:t>
            </a:r>
            <a:r>
              <a:rPr lang="en-US" altLang="ja-JP" sz="2600" b="1">
                <a:solidFill>
                  <a:schemeClr val="accent2"/>
                </a:solidFill>
                <a:latin typeface="Courier New" pitchFamily="49" charset="0"/>
              </a:rPr>
              <a:t>,</a:t>
            </a:r>
            <a:br>
              <a:rPr lang="en-US" altLang="ja-JP" sz="2600" b="1">
                <a:solidFill>
                  <a:schemeClr val="accent2"/>
                </a:solidFill>
                <a:latin typeface="Courier New" pitchFamily="49" charset="0"/>
              </a:rPr>
            </a:b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type_in</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data_in</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w_out</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h_out</a:t>
            </a:r>
            <a:r>
              <a:rPr lang="en-US" altLang="ja-JP" sz="2600" b="1">
                <a:solidFill>
                  <a:schemeClr val="accent2"/>
                </a:solidFill>
                <a:latin typeface="Courier New" pitchFamily="49" charset="0"/>
              </a:rPr>
              <a:t>,</a:t>
            </a:r>
            <a:br>
              <a:rPr lang="en-US" altLang="ja-JP" sz="2600" b="1">
                <a:solidFill>
                  <a:schemeClr val="accent2"/>
                </a:solidFill>
                <a:latin typeface="Courier New" pitchFamily="49" charset="0"/>
              </a:rPr>
            </a:b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type_out</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data_out</a:t>
            </a:r>
            <a:r>
              <a:rPr lang="en-US" altLang="ja-JP" sz="2600" b="1">
                <a:solidFill>
                  <a:schemeClr val="accent2"/>
                </a:solidFill>
                <a:latin typeface="Courier New" pitchFamily="49" charset="0"/>
              </a:rPr>
              <a:t> );</a:t>
            </a:r>
          </a:p>
          <a:p>
            <a:pPr lvl="1"/>
            <a:r>
              <a:rPr lang="en-US" altLang="ja-JP" sz="2200"/>
              <a:t>*_in </a:t>
            </a:r>
            <a:r>
              <a:rPr lang="en-US" altLang="ja-JP" sz="2200" i="1"/>
              <a:t>is for source image</a:t>
            </a:r>
          </a:p>
          <a:p>
            <a:pPr lvl="1"/>
            <a:r>
              <a:rPr lang="en-US" altLang="ja-JP" sz="2200"/>
              <a:t>*_out </a:t>
            </a:r>
            <a:r>
              <a:rPr lang="en-US" altLang="ja-JP" sz="2200" i="1"/>
              <a:t>is for destination image</a:t>
            </a:r>
          </a:p>
          <a:p>
            <a:r>
              <a:rPr lang="en-US" altLang="ja-JP" sz="2600"/>
              <a:t>Image interpolated and filtered during scaling</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2930" name="Rectangle 2"/>
          <p:cNvSpPr>
            <a:spLocks noGrp="1" noChangeArrowheads="1"/>
          </p:cNvSpPr>
          <p:nvPr>
            <p:ph type="title"/>
          </p:nvPr>
        </p:nvSpPr>
        <p:spPr/>
        <p:txBody>
          <a:bodyPr/>
          <a:lstStyle/>
          <a:p>
            <a:r>
              <a:rPr lang="en-US" altLang="ja-JP"/>
              <a:t>Specifying a Texture:</a:t>
            </a:r>
            <a:br>
              <a:rPr lang="en-US" altLang="ja-JP"/>
            </a:br>
            <a:r>
              <a:rPr lang="en-US" altLang="ja-JP"/>
              <a:t>Other Methods</a:t>
            </a:r>
          </a:p>
        </p:txBody>
      </p:sp>
      <p:sp>
        <p:nvSpPr>
          <p:cNvPr id="892931" name="Rectangle 3"/>
          <p:cNvSpPr>
            <a:spLocks noGrp="1" noChangeArrowheads="1"/>
          </p:cNvSpPr>
          <p:nvPr>
            <p:ph type="body" idx="1"/>
          </p:nvPr>
        </p:nvSpPr>
        <p:spPr>
          <a:xfrm>
            <a:off x="566738" y="1752600"/>
            <a:ext cx="8181975" cy="4267200"/>
          </a:xfrm>
        </p:spPr>
        <p:txBody>
          <a:bodyPr/>
          <a:lstStyle/>
          <a:p>
            <a:r>
              <a:rPr lang="en-US" altLang="ja-JP" sz="2600"/>
              <a:t>Use frame buffer as source of texture image</a:t>
            </a:r>
          </a:p>
          <a:p>
            <a:pPr lvl="1"/>
            <a:r>
              <a:rPr lang="en-US" altLang="ja-JP" sz="2200"/>
              <a:t>uses current buffer as source image</a:t>
            </a:r>
          </a:p>
          <a:p>
            <a:pPr lvl="1"/>
            <a:r>
              <a:rPr lang="en-US" altLang="ja-JP" sz="2200" b="1">
                <a:solidFill>
                  <a:schemeClr val="accent2"/>
                </a:solidFill>
                <a:latin typeface="Courier New" pitchFamily="49" charset="0"/>
              </a:rPr>
              <a:t>glCopyTexImage1D(...)</a:t>
            </a:r>
          </a:p>
          <a:p>
            <a:pPr lvl="1"/>
            <a:r>
              <a:rPr lang="en-US" altLang="ja-JP" sz="2200" b="1">
                <a:solidFill>
                  <a:schemeClr val="accent2"/>
                </a:solidFill>
                <a:latin typeface="Courier New" pitchFamily="49" charset="0"/>
              </a:rPr>
              <a:t>glCopyTexImage2D(...)</a:t>
            </a:r>
          </a:p>
          <a:p>
            <a:r>
              <a:rPr lang="en-US" altLang="ja-JP" sz="2600"/>
              <a:t>Modify part of a defined texture</a:t>
            </a:r>
          </a:p>
          <a:p>
            <a:pPr lvl="1"/>
            <a:r>
              <a:rPr lang="en-US" altLang="ja-JP" sz="2200" b="1">
                <a:solidFill>
                  <a:schemeClr val="accent2"/>
                </a:solidFill>
                <a:latin typeface="Courier New" pitchFamily="49" charset="0"/>
              </a:rPr>
              <a:t>glTexSubImage1D(...)</a:t>
            </a:r>
          </a:p>
          <a:p>
            <a:pPr lvl="1"/>
            <a:r>
              <a:rPr lang="en-US" altLang="ja-JP" sz="2200" b="1">
                <a:solidFill>
                  <a:schemeClr val="accent2"/>
                </a:solidFill>
                <a:latin typeface="Courier New" pitchFamily="49" charset="0"/>
              </a:rPr>
              <a:t>glTexSubImage2D(...)</a:t>
            </a:r>
          </a:p>
          <a:p>
            <a:pPr lvl="1"/>
            <a:r>
              <a:rPr lang="en-US" altLang="ja-JP" sz="2200" b="1">
                <a:solidFill>
                  <a:schemeClr val="accent2"/>
                </a:solidFill>
                <a:latin typeface="Courier New" pitchFamily="49" charset="0"/>
              </a:rPr>
              <a:t>glTexSubImage3D(...)</a:t>
            </a:r>
          </a:p>
          <a:p>
            <a:r>
              <a:rPr lang="en-US" altLang="ja-JP" sz="2600"/>
              <a:t>Do both with </a:t>
            </a:r>
            <a:r>
              <a:rPr lang="en-US" altLang="ja-JP" sz="2600" b="1">
                <a:solidFill>
                  <a:schemeClr val="accent2"/>
                </a:solidFill>
                <a:latin typeface="Courier New" pitchFamily="49" charset="0"/>
              </a:rPr>
              <a:t>glCopyTexSubImage2D(...)</a:t>
            </a:r>
            <a:r>
              <a:rPr lang="en-US" altLang="ja-JP" sz="2600"/>
              <a:t>, etc.</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978" name="Rectangle 2"/>
          <p:cNvSpPr>
            <a:spLocks noGrp="1" noChangeArrowheads="1"/>
          </p:cNvSpPr>
          <p:nvPr>
            <p:ph type="title"/>
          </p:nvPr>
        </p:nvSpPr>
        <p:spPr/>
        <p:txBody>
          <a:bodyPr/>
          <a:lstStyle/>
          <a:p>
            <a:r>
              <a:rPr lang="en-US" altLang="ja-JP"/>
              <a:t>Mapping a</a:t>
            </a:r>
            <a:br>
              <a:rPr lang="en-US" altLang="ja-JP"/>
            </a:br>
            <a:r>
              <a:rPr lang="en-US" altLang="ja-JP"/>
              <a:t>Texture</a:t>
            </a:r>
          </a:p>
        </p:txBody>
      </p:sp>
      <p:sp>
        <p:nvSpPr>
          <p:cNvPr id="894979" name="Rectangle 3"/>
          <p:cNvSpPr>
            <a:spLocks noGrp="1" noChangeArrowheads="1"/>
          </p:cNvSpPr>
          <p:nvPr>
            <p:ph type="body" idx="1"/>
          </p:nvPr>
        </p:nvSpPr>
        <p:spPr>
          <a:xfrm>
            <a:off x="566738" y="1752600"/>
            <a:ext cx="8577262" cy="4267200"/>
          </a:xfrm>
        </p:spPr>
        <p:txBody>
          <a:bodyPr/>
          <a:lstStyle/>
          <a:p>
            <a:r>
              <a:rPr lang="en-US" altLang="ja-JP"/>
              <a:t>Based on parametric texture coordinates</a:t>
            </a:r>
          </a:p>
          <a:p>
            <a:r>
              <a:rPr lang="en-US" altLang="ja-JP" b="1">
                <a:solidFill>
                  <a:schemeClr val="accent2"/>
                </a:solidFill>
                <a:latin typeface="Courier New" pitchFamily="49" charset="0"/>
              </a:rPr>
              <a:t>glTexCoord*()</a:t>
            </a:r>
            <a:r>
              <a:rPr lang="en-US" altLang="ja-JP"/>
              <a:t> specified at each vertex</a:t>
            </a:r>
          </a:p>
          <a:p>
            <a:endParaRPr lang="en-US" altLang="ja-JP"/>
          </a:p>
        </p:txBody>
      </p:sp>
      <p:grpSp>
        <p:nvGrpSpPr>
          <p:cNvPr id="894980" name="Group 4"/>
          <p:cNvGrpSpPr>
            <a:grpSpLocks/>
          </p:cNvGrpSpPr>
          <p:nvPr/>
        </p:nvGrpSpPr>
        <p:grpSpPr bwMode="auto">
          <a:xfrm>
            <a:off x="1377950" y="3857625"/>
            <a:ext cx="1811338" cy="1804988"/>
            <a:chOff x="868" y="2553"/>
            <a:chExt cx="1141" cy="1137"/>
          </a:xfrm>
        </p:grpSpPr>
        <p:sp>
          <p:nvSpPr>
            <p:cNvPr id="894981" name="Rectangle 5"/>
            <p:cNvSpPr>
              <a:spLocks noChangeArrowheads="1"/>
            </p:cNvSpPr>
            <p:nvPr/>
          </p:nvSpPr>
          <p:spPr bwMode="auto">
            <a:xfrm>
              <a:off x="868" y="3124"/>
              <a:ext cx="566" cy="56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4982" name="Rectangle 6"/>
            <p:cNvSpPr>
              <a:spLocks noChangeArrowheads="1"/>
            </p:cNvSpPr>
            <p:nvPr/>
          </p:nvSpPr>
          <p:spPr bwMode="auto">
            <a:xfrm>
              <a:off x="1446" y="3126"/>
              <a:ext cx="563" cy="561"/>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4983" name="Rectangle 7"/>
            <p:cNvSpPr>
              <a:spLocks noChangeArrowheads="1"/>
            </p:cNvSpPr>
            <p:nvPr/>
          </p:nvSpPr>
          <p:spPr bwMode="auto">
            <a:xfrm>
              <a:off x="870" y="2553"/>
              <a:ext cx="1139" cy="561"/>
            </a:xfrm>
            <a:prstGeom prst="rect">
              <a:avLst/>
            </a:prstGeom>
            <a:solidFill>
              <a:schemeClr val="tx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894984" name="Rectangle 8"/>
          <p:cNvSpPr>
            <a:spLocks noChangeArrowheads="1"/>
          </p:cNvSpPr>
          <p:nvPr/>
        </p:nvSpPr>
        <p:spPr bwMode="auto">
          <a:xfrm>
            <a:off x="1377950" y="3849688"/>
            <a:ext cx="1816100" cy="18161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4985" name="Line 9"/>
          <p:cNvSpPr>
            <a:spLocks noChangeShapeType="1"/>
          </p:cNvSpPr>
          <p:nvPr/>
        </p:nvSpPr>
        <p:spPr bwMode="auto">
          <a:xfrm>
            <a:off x="1371600" y="3386138"/>
            <a:ext cx="0" cy="2286000"/>
          </a:xfrm>
          <a:prstGeom prst="line">
            <a:avLst/>
          </a:prstGeom>
          <a:noFill/>
          <a:ln w="25400">
            <a:solidFill>
              <a:schemeClr val="tx1"/>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4986" name="Line 10"/>
          <p:cNvSpPr>
            <a:spLocks noChangeShapeType="1"/>
          </p:cNvSpPr>
          <p:nvPr/>
        </p:nvSpPr>
        <p:spPr bwMode="auto">
          <a:xfrm>
            <a:off x="1371600" y="5672138"/>
            <a:ext cx="2362200" cy="0"/>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4987" name="Line 11"/>
          <p:cNvSpPr>
            <a:spLocks noChangeShapeType="1"/>
          </p:cNvSpPr>
          <p:nvPr/>
        </p:nvSpPr>
        <p:spPr bwMode="auto">
          <a:xfrm>
            <a:off x="1371600" y="4757738"/>
            <a:ext cx="18288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4988" name="Line 12"/>
          <p:cNvSpPr>
            <a:spLocks noChangeShapeType="1"/>
          </p:cNvSpPr>
          <p:nvPr/>
        </p:nvSpPr>
        <p:spPr bwMode="auto">
          <a:xfrm>
            <a:off x="2286000" y="4757738"/>
            <a:ext cx="0" cy="91440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4989" name="Rectangle 13"/>
          <p:cNvSpPr>
            <a:spLocks noChangeArrowheads="1"/>
          </p:cNvSpPr>
          <p:nvPr/>
        </p:nvSpPr>
        <p:spPr bwMode="auto">
          <a:xfrm>
            <a:off x="3425825" y="5656263"/>
            <a:ext cx="312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400">
                <a:latin typeface="Book Antiqua" pitchFamily="18" charset="0"/>
              </a:rPr>
              <a:t>s</a:t>
            </a:r>
          </a:p>
        </p:txBody>
      </p:sp>
      <p:sp>
        <p:nvSpPr>
          <p:cNvPr id="894990" name="Rectangle 14"/>
          <p:cNvSpPr>
            <a:spLocks noChangeArrowheads="1"/>
          </p:cNvSpPr>
          <p:nvPr/>
        </p:nvSpPr>
        <p:spPr bwMode="auto">
          <a:xfrm>
            <a:off x="1001713" y="3217863"/>
            <a:ext cx="2841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400">
                <a:latin typeface="Book Antiqua" pitchFamily="18" charset="0"/>
              </a:rPr>
              <a:t>t</a:t>
            </a:r>
          </a:p>
        </p:txBody>
      </p:sp>
      <p:sp>
        <p:nvSpPr>
          <p:cNvPr id="894991" name="Rectangle 15"/>
          <p:cNvSpPr>
            <a:spLocks noChangeArrowheads="1"/>
          </p:cNvSpPr>
          <p:nvPr/>
        </p:nvSpPr>
        <p:spPr bwMode="auto">
          <a:xfrm>
            <a:off x="2994025" y="3416300"/>
            <a:ext cx="565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Book Antiqua" pitchFamily="18" charset="0"/>
              </a:rPr>
              <a:t>1, 1</a:t>
            </a:r>
          </a:p>
        </p:txBody>
      </p:sp>
      <p:sp>
        <p:nvSpPr>
          <p:cNvPr id="894992" name="Rectangle 16"/>
          <p:cNvSpPr>
            <a:spLocks noChangeArrowheads="1"/>
          </p:cNvSpPr>
          <p:nvPr/>
        </p:nvSpPr>
        <p:spPr bwMode="auto">
          <a:xfrm>
            <a:off x="708025" y="3644900"/>
            <a:ext cx="565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Book Antiqua" pitchFamily="18" charset="0"/>
              </a:rPr>
              <a:t>0, 1</a:t>
            </a:r>
          </a:p>
        </p:txBody>
      </p:sp>
      <p:sp>
        <p:nvSpPr>
          <p:cNvPr id="894993" name="Rectangle 17"/>
          <p:cNvSpPr>
            <a:spLocks noChangeArrowheads="1"/>
          </p:cNvSpPr>
          <p:nvPr/>
        </p:nvSpPr>
        <p:spPr bwMode="auto">
          <a:xfrm>
            <a:off x="1012825" y="5702300"/>
            <a:ext cx="565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Book Antiqua" pitchFamily="18" charset="0"/>
              </a:rPr>
              <a:t>0, 0</a:t>
            </a:r>
          </a:p>
        </p:txBody>
      </p:sp>
      <p:sp>
        <p:nvSpPr>
          <p:cNvPr id="894994" name="Rectangle 18"/>
          <p:cNvSpPr>
            <a:spLocks noChangeArrowheads="1"/>
          </p:cNvSpPr>
          <p:nvPr/>
        </p:nvSpPr>
        <p:spPr bwMode="auto">
          <a:xfrm>
            <a:off x="2917825" y="5702300"/>
            <a:ext cx="565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Book Antiqua" pitchFamily="18" charset="0"/>
              </a:rPr>
              <a:t>1, 0</a:t>
            </a:r>
          </a:p>
        </p:txBody>
      </p:sp>
      <p:sp>
        <p:nvSpPr>
          <p:cNvPr id="894995" name="Freeform 19"/>
          <p:cNvSpPr>
            <a:spLocks/>
          </p:cNvSpPr>
          <p:nvPr/>
        </p:nvSpPr>
        <p:spPr bwMode="auto">
          <a:xfrm>
            <a:off x="5486400" y="3843338"/>
            <a:ext cx="1830388" cy="1754187"/>
          </a:xfrm>
          <a:custGeom>
            <a:avLst/>
            <a:gdLst>
              <a:gd name="T0" fmla="*/ 864 w 1153"/>
              <a:gd name="T1" fmla="*/ 0 h 1105"/>
              <a:gd name="T2" fmla="*/ 0 w 1153"/>
              <a:gd name="T3" fmla="*/ 864 h 1105"/>
              <a:gd name="T4" fmla="*/ 1152 w 1153"/>
              <a:gd name="T5" fmla="*/ 1104 h 1105"/>
              <a:gd name="T6" fmla="*/ 864 w 1153"/>
              <a:gd name="T7" fmla="*/ 0 h 1105"/>
            </a:gdLst>
            <a:ahLst/>
            <a:cxnLst>
              <a:cxn ang="0">
                <a:pos x="T0" y="T1"/>
              </a:cxn>
              <a:cxn ang="0">
                <a:pos x="T2" y="T3"/>
              </a:cxn>
              <a:cxn ang="0">
                <a:pos x="T4" y="T5"/>
              </a:cxn>
              <a:cxn ang="0">
                <a:pos x="T6" y="T7"/>
              </a:cxn>
            </a:cxnLst>
            <a:rect l="0" t="0" r="r" b="b"/>
            <a:pathLst>
              <a:path w="1153" h="1105">
                <a:moveTo>
                  <a:pt x="864" y="0"/>
                </a:moveTo>
                <a:lnTo>
                  <a:pt x="0" y="864"/>
                </a:lnTo>
                <a:lnTo>
                  <a:pt x="1152" y="1104"/>
                </a:lnTo>
                <a:lnTo>
                  <a:pt x="864" y="0"/>
                </a:lnTo>
              </a:path>
            </a:pathLst>
          </a:custGeom>
          <a:noFill/>
          <a:ln w="12700" cap="rnd"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894996" name="Line 20"/>
          <p:cNvSpPr>
            <a:spLocks noChangeShapeType="1"/>
          </p:cNvSpPr>
          <p:nvPr/>
        </p:nvSpPr>
        <p:spPr bwMode="auto">
          <a:xfrm>
            <a:off x="6124575" y="4581525"/>
            <a:ext cx="1033463" cy="403225"/>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4997" name="Line 21"/>
          <p:cNvSpPr>
            <a:spLocks noChangeShapeType="1"/>
          </p:cNvSpPr>
          <p:nvPr/>
        </p:nvSpPr>
        <p:spPr bwMode="auto">
          <a:xfrm flipH="1">
            <a:off x="6210300" y="4770438"/>
            <a:ext cx="398463" cy="592137"/>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4998" name="Freeform 22"/>
          <p:cNvSpPr>
            <a:spLocks/>
          </p:cNvSpPr>
          <p:nvPr/>
        </p:nvSpPr>
        <p:spPr bwMode="auto">
          <a:xfrm>
            <a:off x="1739900" y="4160838"/>
            <a:ext cx="979488" cy="979487"/>
          </a:xfrm>
          <a:custGeom>
            <a:avLst/>
            <a:gdLst>
              <a:gd name="T0" fmla="*/ 0 w 617"/>
              <a:gd name="T1" fmla="*/ 0 h 617"/>
              <a:gd name="T2" fmla="*/ 248 w 617"/>
              <a:gd name="T3" fmla="*/ 616 h 617"/>
              <a:gd name="T4" fmla="*/ 616 w 617"/>
              <a:gd name="T5" fmla="*/ 432 h 617"/>
              <a:gd name="T6" fmla="*/ 0 w 617"/>
              <a:gd name="T7" fmla="*/ 0 h 617"/>
            </a:gdLst>
            <a:ahLst/>
            <a:cxnLst>
              <a:cxn ang="0">
                <a:pos x="T0" y="T1"/>
              </a:cxn>
              <a:cxn ang="0">
                <a:pos x="T2" y="T3"/>
              </a:cxn>
              <a:cxn ang="0">
                <a:pos x="T4" y="T5"/>
              </a:cxn>
              <a:cxn ang="0">
                <a:pos x="T6" y="T7"/>
              </a:cxn>
            </a:cxnLst>
            <a:rect l="0" t="0" r="r" b="b"/>
            <a:pathLst>
              <a:path w="617" h="617">
                <a:moveTo>
                  <a:pt x="0" y="0"/>
                </a:moveTo>
                <a:lnTo>
                  <a:pt x="248" y="616"/>
                </a:lnTo>
                <a:lnTo>
                  <a:pt x="616" y="432"/>
                </a:lnTo>
                <a:lnTo>
                  <a:pt x="0" y="0"/>
                </a:lnTo>
              </a:path>
            </a:pathLst>
          </a:custGeom>
          <a:noFill/>
          <a:ln w="12700" cap="rnd" cmpd="sng">
            <a:solidFill>
              <a:schemeClr val="bg2"/>
            </a:solidFill>
            <a:prstDash val="lg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894999" name="Line 23"/>
          <p:cNvSpPr>
            <a:spLocks noChangeShapeType="1"/>
          </p:cNvSpPr>
          <p:nvPr/>
        </p:nvSpPr>
        <p:spPr bwMode="auto">
          <a:xfrm flipV="1">
            <a:off x="3195638" y="3843338"/>
            <a:ext cx="3662362" cy="219075"/>
          </a:xfrm>
          <a:prstGeom prst="line">
            <a:avLst/>
          </a:prstGeom>
          <a:noFill/>
          <a:ln w="12700">
            <a:solidFill>
              <a:schemeClr val="tx1"/>
            </a:solidFill>
            <a:prstDash val="dash"/>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5000" name="Line 24"/>
          <p:cNvSpPr>
            <a:spLocks noChangeShapeType="1"/>
          </p:cNvSpPr>
          <p:nvPr/>
        </p:nvSpPr>
        <p:spPr bwMode="auto">
          <a:xfrm>
            <a:off x="3195638" y="5167313"/>
            <a:ext cx="2290762" cy="47625"/>
          </a:xfrm>
          <a:prstGeom prst="line">
            <a:avLst/>
          </a:prstGeom>
          <a:noFill/>
          <a:ln w="12700">
            <a:solidFill>
              <a:schemeClr val="tx1"/>
            </a:solidFill>
            <a:prstDash val="dash"/>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5001" name="Line 25"/>
          <p:cNvSpPr>
            <a:spLocks noChangeShapeType="1"/>
          </p:cNvSpPr>
          <p:nvPr/>
        </p:nvSpPr>
        <p:spPr bwMode="auto">
          <a:xfrm>
            <a:off x="2743200" y="4833938"/>
            <a:ext cx="457200" cy="85725"/>
          </a:xfrm>
          <a:prstGeom prst="line">
            <a:avLst/>
          </a:prstGeom>
          <a:noFill/>
          <a:ln w="12700">
            <a:solidFill>
              <a:schemeClr val="bg2"/>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5002" name="Rectangle 26"/>
          <p:cNvSpPr>
            <a:spLocks noChangeArrowheads="1"/>
          </p:cNvSpPr>
          <p:nvPr/>
        </p:nvSpPr>
        <p:spPr bwMode="auto">
          <a:xfrm>
            <a:off x="5922963" y="3416300"/>
            <a:ext cx="18811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Book Antiqua" pitchFamily="18" charset="0"/>
              </a:rPr>
              <a:t>(s, t) = (0.2, 0.8)</a:t>
            </a:r>
          </a:p>
        </p:txBody>
      </p:sp>
      <p:sp>
        <p:nvSpPr>
          <p:cNvPr id="895003" name="Rectangle 27"/>
          <p:cNvSpPr>
            <a:spLocks noChangeArrowheads="1"/>
          </p:cNvSpPr>
          <p:nvPr/>
        </p:nvSpPr>
        <p:spPr bwMode="auto">
          <a:xfrm>
            <a:off x="4471988" y="4787900"/>
            <a:ext cx="1114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Book Antiqua" pitchFamily="18" charset="0"/>
              </a:rPr>
              <a:t>(0.4, 0.2)</a:t>
            </a:r>
          </a:p>
        </p:txBody>
      </p:sp>
      <p:sp>
        <p:nvSpPr>
          <p:cNvPr id="895004" name="Rectangle 28"/>
          <p:cNvSpPr>
            <a:spLocks noChangeArrowheads="1"/>
          </p:cNvSpPr>
          <p:nvPr/>
        </p:nvSpPr>
        <p:spPr bwMode="auto">
          <a:xfrm>
            <a:off x="6834188" y="5626100"/>
            <a:ext cx="1114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Book Antiqua" pitchFamily="18" charset="0"/>
              </a:rPr>
              <a:t>(0.8, 0.4)</a:t>
            </a:r>
          </a:p>
        </p:txBody>
      </p:sp>
      <p:sp>
        <p:nvSpPr>
          <p:cNvPr id="895005" name="Rectangle 29"/>
          <p:cNvSpPr>
            <a:spLocks noChangeArrowheads="1"/>
          </p:cNvSpPr>
          <p:nvPr/>
        </p:nvSpPr>
        <p:spPr bwMode="auto">
          <a:xfrm>
            <a:off x="6896100" y="3721100"/>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Book Antiqua" pitchFamily="18" charset="0"/>
              </a:rPr>
              <a:t>A</a:t>
            </a:r>
          </a:p>
        </p:txBody>
      </p:sp>
      <p:sp>
        <p:nvSpPr>
          <p:cNvPr id="895006" name="Rectangle 30"/>
          <p:cNvSpPr>
            <a:spLocks noChangeArrowheads="1"/>
          </p:cNvSpPr>
          <p:nvPr/>
        </p:nvSpPr>
        <p:spPr bwMode="auto">
          <a:xfrm>
            <a:off x="5240338" y="5321300"/>
            <a:ext cx="339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Book Antiqua" pitchFamily="18" charset="0"/>
              </a:rPr>
              <a:t>B</a:t>
            </a:r>
          </a:p>
        </p:txBody>
      </p:sp>
      <p:sp>
        <p:nvSpPr>
          <p:cNvPr id="895007" name="Rectangle 31"/>
          <p:cNvSpPr>
            <a:spLocks noChangeArrowheads="1"/>
          </p:cNvSpPr>
          <p:nvPr/>
        </p:nvSpPr>
        <p:spPr bwMode="auto">
          <a:xfrm>
            <a:off x="7362825" y="5321300"/>
            <a:ext cx="3635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Book Antiqua" pitchFamily="18" charset="0"/>
              </a:rPr>
              <a:t>C</a:t>
            </a:r>
          </a:p>
        </p:txBody>
      </p:sp>
      <p:sp>
        <p:nvSpPr>
          <p:cNvPr id="895008" name="Rectangle 32"/>
          <p:cNvSpPr>
            <a:spLocks noChangeArrowheads="1"/>
          </p:cNvSpPr>
          <p:nvPr/>
        </p:nvSpPr>
        <p:spPr bwMode="auto">
          <a:xfrm>
            <a:off x="1446213" y="39036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solidFill>
                  <a:schemeClr val="bg2"/>
                </a:solidFill>
                <a:latin typeface="Book Antiqua" pitchFamily="18" charset="0"/>
              </a:rPr>
              <a:t>a</a:t>
            </a:r>
          </a:p>
        </p:txBody>
      </p:sp>
      <p:sp>
        <p:nvSpPr>
          <p:cNvPr id="895009" name="Rectangle 33"/>
          <p:cNvSpPr>
            <a:spLocks noChangeArrowheads="1"/>
          </p:cNvSpPr>
          <p:nvPr/>
        </p:nvSpPr>
        <p:spPr bwMode="auto">
          <a:xfrm>
            <a:off x="1895475" y="5092700"/>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solidFill>
                  <a:srgbClr val="000000"/>
                </a:solidFill>
                <a:latin typeface="Book Antiqua" pitchFamily="18" charset="0"/>
              </a:rPr>
              <a:t>b</a:t>
            </a:r>
          </a:p>
        </p:txBody>
      </p:sp>
      <p:sp>
        <p:nvSpPr>
          <p:cNvPr id="895010" name="Rectangle 34"/>
          <p:cNvSpPr>
            <a:spLocks noChangeArrowheads="1"/>
          </p:cNvSpPr>
          <p:nvPr/>
        </p:nvSpPr>
        <p:spPr bwMode="auto">
          <a:xfrm>
            <a:off x="2595563" y="4787900"/>
            <a:ext cx="2968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solidFill>
                  <a:srgbClr val="000000"/>
                </a:solidFill>
                <a:latin typeface="Book Antiqua" pitchFamily="18" charset="0"/>
              </a:rPr>
              <a:t>c</a:t>
            </a:r>
          </a:p>
        </p:txBody>
      </p:sp>
      <p:sp>
        <p:nvSpPr>
          <p:cNvPr id="895011" name="Rectangle 35"/>
          <p:cNvSpPr>
            <a:spLocks noChangeArrowheads="1"/>
          </p:cNvSpPr>
          <p:nvPr/>
        </p:nvSpPr>
        <p:spPr bwMode="auto">
          <a:xfrm>
            <a:off x="1466850" y="2997200"/>
            <a:ext cx="1644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Times New Roman" pitchFamily="18" charset="0"/>
              </a:rPr>
              <a:t>Texture Space</a:t>
            </a:r>
          </a:p>
        </p:txBody>
      </p:sp>
      <p:sp>
        <p:nvSpPr>
          <p:cNvPr id="895012" name="Rectangle 36"/>
          <p:cNvSpPr>
            <a:spLocks noChangeArrowheads="1"/>
          </p:cNvSpPr>
          <p:nvPr/>
        </p:nvSpPr>
        <p:spPr bwMode="auto">
          <a:xfrm>
            <a:off x="5562600" y="2997200"/>
            <a:ext cx="15319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Times New Roman" pitchFamily="18" charset="0"/>
              </a:rPr>
              <a:t>Object Space</a:t>
            </a:r>
          </a:p>
        </p:txBody>
      </p:sp>
      <p:sp>
        <p:nvSpPr>
          <p:cNvPr id="895013" name="Freeform 37"/>
          <p:cNvSpPr>
            <a:spLocks/>
          </p:cNvSpPr>
          <p:nvPr/>
        </p:nvSpPr>
        <p:spPr bwMode="auto">
          <a:xfrm>
            <a:off x="5489575" y="4586288"/>
            <a:ext cx="1111250" cy="777875"/>
          </a:xfrm>
          <a:custGeom>
            <a:avLst/>
            <a:gdLst>
              <a:gd name="T0" fmla="*/ 397 w 700"/>
              <a:gd name="T1" fmla="*/ 0 h 490"/>
              <a:gd name="T2" fmla="*/ 699 w 700"/>
              <a:gd name="T3" fmla="*/ 115 h 490"/>
              <a:gd name="T4" fmla="*/ 452 w 700"/>
              <a:gd name="T5" fmla="*/ 489 h 490"/>
              <a:gd name="T6" fmla="*/ 0 w 700"/>
              <a:gd name="T7" fmla="*/ 396 h 490"/>
              <a:gd name="T8" fmla="*/ 397 w 700"/>
              <a:gd name="T9" fmla="*/ 0 h 490"/>
            </a:gdLst>
            <a:ahLst/>
            <a:cxnLst>
              <a:cxn ang="0">
                <a:pos x="T0" y="T1"/>
              </a:cxn>
              <a:cxn ang="0">
                <a:pos x="T2" y="T3"/>
              </a:cxn>
              <a:cxn ang="0">
                <a:pos x="T4" y="T5"/>
              </a:cxn>
              <a:cxn ang="0">
                <a:pos x="T6" y="T7"/>
              </a:cxn>
              <a:cxn ang="0">
                <a:pos x="T8" y="T9"/>
              </a:cxn>
            </a:cxnLst>
            <a:rect l="0" t="0" r="r" b="b"/>
            <a:pathLst>
              <a:path w="700" h="490">
                <a:moveTo>
                  <a:pt x="397" y="0"/>
                </a:moveTo>
                <a:lnTo>
                  <a:pt x="699" y="115"/>
                </a:lnTo>
                <a:lnTo>
                  <a:pt x="452" y="489"/>
                </a:lnTo>
                <a:lnTo>
                  <a:pt x="0" y="396"/>
                </a:lnTo>
                <a:lnTo>
                  <a:pt x="397" y="0"/>
                </a:lnTo>
              </a:path>
            </a:pathLst>
          </a:custGeom>
          <a:solidFill>
            <a:schemeClr val="accent2"/>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895014" name="Freeform 38"/>
          <p:cNvSpPr>
            <a:spLocks/>
          </p:cNvSpPr>
          <p:nvPr/>
        </p:nvSpPr>
        <p:spPr bwMode="auto">
          <a:xfrm>
            <a:off x="6210300" y="4773613"/>
            <a:ext cx="1106488" cy="820737"/>
          </a:xfrm>
          <a:custGeom>
            <a:avLst/>
            <a:gdLst>
              <a:gd name="T0" fmla="*/ 247 w 697"/>
              <a:gd name="T1" fmla="*/ 0 h 517"/>
              <a:gd name="T2" fmla="*/ 593 w 697"/>
              <a:gd name="T3" fmla="*/ 131 h 517"/>
              <a:gd name="T4" fmla="*/ 696 w 697"/>
              <a:gd name="T5" fmla="*/ 516 h 517"/>
              <a:gd name="T6" fmla="*/ 0 w 697"/>
              <a:gd name="T7" fmla="*/ 372 h 517"/>
              <a:gd name="T8" fmla="*/ 247 w 697"/>
              <a:gd name="T9" fmla="*/ 0 h 517"/>
            </a:gdLst>
            <a:ahLst/>
            <a:cxnLst>
              <a:cxn ang="0">
                <a:pos x="T0" y="T1"/>
              </a:cxn>
              <a:cxn ang="0">
                <a:pos x="T2" y="T3"/>
              </a:cxn>
              <a:cxn ang="0">
                <a:pos x="T4" y="T5"/>
              </a:cxn>
              <a:cxn ang="0">
                <a:pos x="T6" y="T7"/>
              </a:cxn>
              <a:cxn ang="0">
                <a:pos x="T8" y="T9"/>
              </a:cxn>
            </a:cxnLst>
            <a:rect l="0" t="0" r="r" b="b"/>
            <a:pathLst>
              <a:path w="697" h="517">
                <a:moveTo>
                  <a:pt x="247" y="0"/>
                </a:moveTo>
                <a:lnTo>
                  <a:pt x="593" y="131"/>
                </a:lnTo>
                <a:lnTo>
                  <a:pt x="696" y="516"/>
                </a:lnTo>
                <a:lnTo>
                  <a:pt x="0" y="372"/>
                </a:lnTo>
                <a:lnTo>
                  <a:pt x="247" y="0"/>
                </a:lnTo>
              </a:path>
            </a:pathLst>
          </a:custGeom>
          <a:solidFill>
            <a:schemeClr val="accent1"/>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895015" name="Freeform 39"/>
          <p:cNvSpPr>
            <a:spLocks/>
          </p:cNvSpPr>
          <p:nvPr/>
        </p:nvSpPr>
        <p:spPr bwMode="auto">
          <a:xfrm>
            <a:off x="6130925" y="3851275"/>
            <a:ext cx="1022350" cy="1122363"/>
          </a:xfrm>
          <a:custGeom>
            <a:avLst/>
            <a:gdLst>
              <a:gd name="T0" fmla="*/ 0 w 644"/>
              <a:gd name="T1" fmla="*/ 458 h 707"/>
              <a:gd name="T2" fmla="*/ 456 w 644"/>
              <a:gd name="T3" fmla="*/ 0 h 707"/>
              <a:gd name="T4" fmla="*/ 643 w 644"/>
              <a:gd name="T5" fmla="*/ 706 h 707"/>
              <a:gd name="T6" fmla="*/ 0 w 644"/>
              <a:gd name="T7" fmla="*/ 458 h 707"/>
            </a:gdLst>
            <a:ahLst/>
            <a:cxnLst>
              <a:cxn ang="0">
                <a:pos x="T0" y="T1"/>
              </a:cxn>
              <a:cxn ang="0">
                <a:pos x="T2" y="T3"/>
              </a:cxn>
              <a:cxn ang="0">
                <a:pos x="T4" y="T5"/>
              </a:cxn>
              <a:cxn ang="0">
                <a:pos x="T6" y="T7"/>
              </a:cxn>
            </a:cxnLst>
            <a:rect l="0" t="0" r="r" b="b"/>
            <a:pathLst>
              <a:path w="644" h="707">
                <a:moveTo>
                  <a:pt x="0" y="458"/>
                </a:moveTo>
                <a:lnTo>
                  <a:pt x="456" y="0"/>
                </a:lnTo>
                <a:lnTo>
                  <a:pt x="643" y="706"/>
                </a:lnTo>
                <a:lnTo>
                  <a:pt x="0" y="458"/>
                </a:lnTo>
              </a:path>
            </a:pathLst>
          </a:custGeom>
          <a:solidFill>
            <a:schemeClr val="tx2"/>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895016" name="Line 40"/>
          <p:cNvSpPr>
            <a:spLocks noChangeShapeType="1"/>
          </p:cNvSpPr>
          <p:nvPr/>
        </p:nvSpPr>
        <p:spPr bwMode="auto">
          <a:xfrm flipV="1">
            <a:off x="1752600" y="4067175"/>
            <a:ext cx="1447800" cy="85725"/>
          </a:xfrm>
          <a:prstGeom prst="line">
            <a:avLst/>
          </a:prstGeom>
          <a:noFill/>
          <a:ln w="12700">
            <a:solidFill>
              <a:schemeClr val="bg2"/>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5017" name="Line 41"/>
          <p:cNvSpPr>
            <a:spLocks noChangeShapeType="1"/>
          </p:cNvSpPr>
          <p:nvPr/>
        </p:nvSpPr>
        <p:spPr bwMode="auto">
          <a:xfrm>
            <a:off x="3200400" y="4914900"/>
            <a:ext cx="4110038" cy="681038"/>
          </a:xfrm>
          <a:prstGeom prst="line">
            <a:avLst/>
          </a:prstGeom>
          <a:noFill/>
          <a:ln w="12700">
            <a:solidFill>
              <a:schemeClr val="tx1"/>
            </a:solidFill>
            <a:prstDash val="dash"/>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95018" name="Line 42"/>
          <p:cNvSpPr>
            <a:spLocks noChangeShapeType="1"/>
          </p:cNvSpPr>
          <p:nvPr/>
        </p:nvSpPr>
        <p:spPr bwMode="auto">
          <a:xfrm>
            <a:off x="2133600" y="5133975"/>
            <a:ext cx="1057275" cy="33338"/>
          </a:xfrm>
          <a:prstGeom prst="line">
            <a:avLst/>
          </a:prstGeom>
          <a:noFill/>
          <a:ln w="12700">
            <a:solidFill>
              <a:schemeClr val="bg2"/>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nvGrpSpPr>
          <p:cNvPr id="895019" name="Group 43"/>
          <p:cNvGrpSpPr>
            <a:grpSpLocks/>
          </p:cNvGrpSpPr>
          <p:nvPr/>
        </p:nvGrpSpPr>
        <p:grpSpPr bwMode="auto">
          <a:xfrm>
            <a:off x="4821238" y="503238"/>
            <a:ext cx="3825875" cy="1106487"/>
            <a:chOff x="2477" y="316"/>
            <a:chExt cx="2410" cy="697"/>
          </a:xfrm>
        </p:grpSpPr>
        <p:sp>
          <p:nvSpPr>
            <p:cNvPr id="895020" name="Text Box 44"/>
            <p:cNvSpPr txBox="1">
              <a:spLocks noChangeArrowheads="1"/>
            </p:cNvSpPr>
            <p:nvPr/>
          </p:nvSpPr>
          <p:spPr bwMode="invGray">
            <a:xfrm>
              <a:off x="2477" y="608"/>
              <a:ext cx="291"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CPU</a:t>
              </a:r>
            </a:p>
          </p:txBody>
        </p:sp>
        <p:sp>
          <p:nvSpPr>
            <p:cNvPr id="895021" name="Text Box 45"/>
            <p:cNvSpPr txBox="1">
              <a:spLocks noChangeArrowheads="1"/>
            </p:cNvSpPr>
            <p:nvPr/>
          </p:nvSpPr>
          <p:spPr bwMode="invGray">
            <a:xfrm>
              <a:off x="2961" y="608"/>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DL</a:t>
              </a:r>
            </a:p>
          </p:txBody>
        </p:sp>
        <p:sp>
          <p:nvSpPr>
            <p:cNvPr id="895022" name="Text Box 46"/>
            <p:cNvSpPr txBox="1">
              <a:spLocks noChangeArrowheads="1"/>
            </p:cNvSpPr>
            <p:nvPr/>
          </p:nvSpPr>
          <p:spPr bwMode="invGray">
            <a:xfrm>
              <a:off x="2918" y="363"/>
              <a:ext cx="312"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Poly.</a:t>
              </a:r>
            </a:p>
          </p:txBody>
        </p:sp>
        <p:sp>
          <p:nvSpPr>
            <p:cNvPr id="895023" name="Text Box 47"/>
            <p:cNvSpPr txBox="1">
              <a:spLocks noChangeArrowheads="1"/>
            </p:cNvSpPr>
            <p:nvPr/>
          </p:nvSpPr>
          <p:spPr bwMode="invGray">
            <a:xfrm>
              <a:off x="3316" y="316"/>
              <a:ext cx="365" cy="25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Per</a:t>
              </a:r>
            </a:p>
            <a:p>
              <a:pPr algn="ctr" eaLnBrk="0" hangingPunct="0"/>
              <a:r>
                <a:rPr kumimoji="0" lang="en-US" altLang="ja-JP" sz="1000" b="1">
                  <a:latin typeface="Arial" charset="0"/>
                </a:rPr>
                <a:t>Vertex</a:t>
              </a:r>
            </a:p>
          </p:txBody>
        </p:sp>
        <p:sp>
          <p:nvSpPr>
            <p:cNvPr id="895024" name="Text Box 48"/>
            <p:cNvSpPr txBox="1">
              <a:spLocks noChangeArrowheads="1"/>
            </p:cNvSpPr>
            <p:nvPr/>
          </p:nvSpPr>
          <p:spPr bwMode="invGray">
            <a:xfrm>
              <a:off x="3806" y="600"/>
              <a:ext cx="370" cy="160"/>
            </a:xfrm>
            <a:prstGeom prst="rect">
              <a:avLst/>
            </a:prstGeom>
            <a:solidFill>
              <a:schemeClr val="accent2"/>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solidFill>
                    <a:schemeClr val="bg1"/>
                  </a:solidFill>
                  <a:latin typeface="Arial" charset="0"/>
                </a:rPr>
                <a:t>Raster</a:t>
              </a:r>
            </a:p>
          </p:txBody>
        </p:sp>
        <p:sp>
          <p:nvSpPr>
            <p:cNvPr id="895025" name="Text Box 49"/>
            <p:cNvSpPr txBox="1">
              <a:spLocks noChangeArrowheads="1"/>
            </p:cNvSpPr>
            <p:nvPr/>
          </p:nvSpPr>
          <p:spPr bwMode="invGray">
            <a:xfrm>
              <a:off x="4264" y="597"/>
              <a:ext cx="295"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Frag</a:t>
              </a:r>
            </a:p>
          </p:txBody>
        </p:sp>
        <p:sp>
          <p:nvSpPr>
            <p:cNvPr id="895026" name="Text Box 50"/>
            <p:cNvSpPr txBox="1">
              <a:spLocks noChangeArrowheads="1"/>
            </p:cNvSpPr>
            <p:nvPr/>
          </p:nvSpPr>
          <p:spPr bwMode="invGray">
            <a:xfrm>
              <a:off x="4658" y="597"/>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FB</a:t>
              </a:r>
            </a:p>
          </p:txBody>
        </p:sp>
        <p:sp>
          <p:nvSpPr>
            <p:cNvPr id="895027" name="Text Box 51"/>
            <p:cNvSpPr txBox="1">
              <a:spLocks noChangeArrowheads="1"/>
            </p:cNvSpPr>
            <p:nvPr/>
          </p:nvSpPr>
          <p:spPr bwMode="invGray">
            <a:xfrm>
              <a:off x="2923" y="853"/>
              <a:ext cx="307"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Pixel</a:t>
              </a:r>
            </a:p>
          </p:txBody>
        </p:sp>
        <p:sp>
          <p:nvSpPr>
            <p:cNvPr id="895028" name="Text Box 52"/>
            <p:cNvSpPr txBox="1">
              <a:spLocks noChangeArrowheads="1"/>
            </p:cNvSpPr>
            <p:nvPr/>
          </p:nvSpPr>
          <p:spPr bwMode="invGray">
            <a:xfrm>
              <a:off x="3316" y="708"/>
              <a:ext cx="41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Texture</a:t>
              </a:r>
            </a:p>
          </p:txBody>
        </p:sp>
        <p:cxnSp>
          <p:nvCxnSpPr>
            <p:cNvPr id="895029" name="AutoShape 53"/>
            <p:cNvCxnSpPr>
              <a:cxnSpLocks noChangeShapeType="1"/>
              <a:stCxn id="895020" idx="3"/>
              <a:endCxn id="895021" idx="1"/>
            </p:cNvCxnSpPr>
            <p:nvPr/>
          </p:nvCxnSpPr>
          <p:spPr bwMode="invGray">
            <a:xfrm>
              <a:off x="2743" y="688"/>
              <a:ext cx="23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30" name="AutoShape 54"/>
            <p:cNvCxnSpPr>
              <a:cxnSpLocks noChangeShapeType="1"/>
              <a:stCxn id="895020" idx="3"/>
              <a:endCxn id="895022" idx="1"/>
            </p:cNvCxnSpPr>
            <p:nvPr/>
          </p:nvCxnSpPr>
          <p:spPr bwMode="invGray">
            <a:xfrm flipV="1">
              <a:off x="2743" y="443"/>
              <a:ext cx="201" cy="245"/>
            </a:xfrm>
            <a:prstGeom prst="bentConnector3">
              <a:avLst>
                <a:gd name="adj1" fmla="val 4979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31" name="AutoShape 55"/>
            <p:cNvCxnSpPr>
              <a:cxnSpLocks noChangeShapeType="1"/>
              <a:stCxn id="895020" idx="3"/>
              <a:endCxn id="895027" idx="1"/>
            </p:cNvCxnSpPr>
            <p:nvPr/>
          </p:nvCxnSpPr>
          <p:spPr bwMode="invGray">
            <a:xfrm>
              <a:off x="2743" y="688"/>
              <a:ext cx="206" cy="245"/>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32" name="AutoShape 56"/>
            <p:cNvCxnSpPr>
              <a:cxnSpLocks noChangeShapeType="1"/>
              <a:stCxn id="895020" idx="0"/>
              <a:endCxn id="895023" idx="0"/>
            </p:cNvCxnSpPr>
            <p:nvPr/>
          </p:nvCxnSpPr>
          <p:spPr bwMode="invGray">
            <a:xfrm rot="16200000">
              <a:off x="2919" y="42"/>
              <a:ext cx="283" cy="876"/>
            </a:xfrm>
            <a:prstGeom prst="bentConnector3">
              <a:avLst>
                <a:gd name="adj1" fmla="val 14210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33" name="AutoShape 57"/>
            <p:cNvCxnSpPr>
              <a:cxnSpLocks noChangeShapeType="1"/>
              <a:stCxn id="895021" idx="0"/>
              <a:endCxn id="895022" idx="2"/>
            </p:cNvCxnSpPr>
            <p:nvPr/>
          </p:nvCxnSpPr>
          <p:spPr bwMode="invGray">
            <a:xfrm flipH="1" flipV="1">
              <a:off x="3074" y="509"/>
              <a:ext cx="1" cy="1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34" name="AutoShape 58"/>
            <p:cNvCxnSpPr>
              <a:cxnSpLocks noChangeShapeType="1"/>
              <a:stCxn id="895021" idx="2"/>
              <a:endCxn id="895027" idx="0"/>
            </p:cNvCxnSpPr>
            <p:nvPr/>
          </p:nvCxnSpPr>
          <p:spPr bwMode="invGray">
            <a:xfrm>
              <a:off x="3075" y="754"/>
              <a:ext cx="1" cy="1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35" name="AutoShape 59"/>
            <p:cNvCxnSpPr>
              <a:cxnSpLocks noChangeShapeType="1"/>
              <a:stCxn id="895022" idx="3"/>
              <a:endCxn id="895023" idx="1"/>
            </p:cNvCxnSpPr>
            <p:nvPr/>
          </p:nvCxnSpPr>
          <p:spPr bwMode="invGray">
            <a:xfrm>
              <a:off x="3203" y="443"/>
              <a:ext cx="144" cy="1"/>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36" name="AutoShape 60"/>
            <p:cNvCxnSpPr>
              <a:cxnSpLocks noChangeShapeType="1"/>
              <a:stCxn id="895027" idx="3"/>
              <a:endCxn id="895028" idx="1"/>
            </p:cNvCxnSpPr>
            <p:nvPr/>
          </p:nvCxnSpPr>
          <p:spPr bwMode="invGray">
            <a:xfrm flipV="1">
              <a:off x="3203" y="788"/>
              <a:ext cx="148" cy="145"/>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37" name="AutoShape 61"/>
            <p:cNvCxnSpPr>
              <a:cxnSpLocks noChangeShapeType="1"/>
              <a:stCxn id="895027" idx="3"/>
              <a:endCxn id="895024" idx="1"/>
            </p:cNvCxnSpPr>
            <p:nvPr/>
          </p:nvCxnSpPr>
          <p:spPr bwMode="invGray">
            <a:xfrm flipV="1">
              <a:off x="3203" y="679"/>
              <a:ext cx="635" cy="254"/>
            </a:xfrm>
            <a:prstGeom prst="bentConnector3">
              <a:avLst>
                <a:gd name="adj1" fmla="val 8368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38" name="AutoShape 62"/>
            <p:cNvCxnSpPr>
              <a:cxnSpLocks noChangeShapeType="1"/>
              <a:stCxn id="895025" idx="3"/>
              <a:endCxn id="895026" idx="1"/>
            </p:cNvCxnSpPr>
            <p:nvPr/>
          </p:nvCxnSpPr>
          <p:spPr bwMode="invGray">
            <a:xfrm>
              <a:off x="4534" y="677"/>
              <a:ext cx="14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39" name="AutoShape 63"/>
            <p:cNvCxnSpPr>
              <a:cxnSpLocks noChangeShapeType="1"/>
              <a:stCxn id="895024" idx="3"/>
              <a:endCxn id="895025" idx="1"/>
            </p:cNvCxnSpPr>
            <p:nvPr/>
          </p:nvCxnSpPr>
          <p:spPr bwMode="invGray">
            <a:xfrm flipV="1">
              <a:off x="4144" y="677"/>
              <a:ext cx="145" cy="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40" name="AutoShape 64"/>
            <p:cNvCxnSpPr>
              <a:cxnSpLocks noChangeShapeType="1"/>
              <a:stCxn id="895028" idx="3"/>
              <a:endCxn id="895024" idx="1"/>
            </p:cNvCxnSpPr>
            <p:nvPr/>
          </p:nvCxnSpPr>
          <p:spPr bwMode="invGray">
            <a:xfrm flipV="1">
              <a:off x="3690" y="679"/>
              <a:ext cx="148" cy="109"/>
            </a:xfrm>
            <a:prstGeom prst="bentConnector3">
              <a:avLst>
                <a:gd name="adj1" fmla="val 36514"/>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41" name="AutoShape 65"/>
            <p:cNvCxnSpPr>
              <a:cxnSpLocks noChangeShapeType="1"/>
              <a:stCxn id="895023" idx="3"/>
              <a:endCxn id="895024" idx="1"/>
            </p:cNvCxnSpPr>
            <p:nvPr/>
          </p:nvCxnSpPr>
          <p:spPr bwMode="invGray">
            <a:xfrm>
              <a:off x="3650" y="444"/>
              <a:ext cx="188" cy="235"/>
            </a:xfrm>
            <a:prstGeom prst="bentConnector3">
              <a:avLst>
                <a:gd name="adj1" fmla="val 49778"/>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5042" name="AutoShape 66"/>
            <p:cNvCxnSpPr>
              <a:cxnSpLocks noChangeShapeType="1"/>
              <a:stCxn id="895026" idx="2"/>
              <a:endCxn id="895027" idx="2"/>
            </p:cNvCxnSpPr>
            <p:nvPr/>
          </p:nvCxnSpPr>
          <p:spPr bwMode="invGray">
            <a:xfrm rot="5400000">
              <a:off x="3797" y="22"/>
              <a:ext cx="256" cy="1697"/>
            </a:xfrm>
            <a:prstGeom prst="bentConnector3">
              <a:avLst>
                <a:gd name="adj1" fmla="val 12750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7026" name="Rectangle 2"/>
          <p:cNvSpPr>
            <a:spLocks noGrp="1" noChangeArrowheads="1"/>
          </p:cNvSpPr>
          <p:nvPr>
            <p:ph type="title"/>
          </p:nvPr>
        </p:nvSpPr>
        <p:spPr/>
        <p:txBody>
          <a:bodyPr/>
          <a:lstStyle/>
          <a:p>
            <a:r>
              <a:rPr lang="en-US" altLang="ja-JP"/>
              <a:t>Generating Texture Coordinates</a:t>
            </a:r>
          </a:p>
        </p:txBody>
      </p:sp>
      <p:sp>
        <p:nvSpPr>
          <p:cNvPr id="897027" name="Rectangle 3"/>
          <p:cNvSpPr>
            <a:spLocks noGrp="1" noChangeArrowheads="1"/>
          </p:cNvSpPr>
          <p:nvPr>
            <p:ph type="body" idx="1"/>
          </p:nvPr>
        </p:nvSpPr>
        <p:spPr/>
        <p:txBody>
          <a:bodyPr/>
          <a:lstStyle/>
          <a:p>
            <a:r>
              <a:rPr lang="en-US" altLang="ja-JP"/>
              <a:t>Automatically generate texture coords</a:t>
            </a:r>
          </a:p>
          <a:p>
            <a:pPr lvl="1" algn="ctr">
              <a:buFont typeface="Wingdings" pitchFamily="2" charset="2"/>
              <a:buNone/>
            </a:pPr>
            <a:r>
              <a:rPr lang="en-US" altLang="ja-JP" b="1">
                <a:solidFill>
                  <a:schemeClr val="accent2"/>
                </a:solidFill>
                <a:latin typeface="Courier New" pitchFamily="49" charset="0"/>
              </a:rPr>
              <a:t>glTexGen{ifd}[v]()</a:t>
            </a:r>
          </a:p>
          <a:p>
            <a:r>
              <a:rPr lang="en-US" altLang="ja-JP"/>
              <a:t>specify a plane</a:t>
            </a:r>
          </a:p>
          <a:p>
            <a:pPr lvl="1"/>
            <a:r>
              <a:rPr lang="en-US" altLang="ja-JP"/>
              <a:t>generate texture coordinates based upon distance from plane</a:t>
            </a:r>
          </a:p>
          <a:p>
            <a:r>
              <a:rPr lang="en-US" altLang="ja-JP"/>
              <a:t>generation modes</a:t>
            </a:r>
          </a:p>
          <a:p>
            <a:pPr lvl="1"/>
            <a:r>
              <a:rPr lang="en-US" altLang="ja-JP" b="1">
                <a:solidFill>
                  <a:schemeClr val="accent2"/>
                </a:solidFill>
                <a:latin typeface="Courier New" pitchFamily="49" charset="0"/>
              </a:rPr>
              <a:t>GL_OBJECT_LINEAR</a:t>
            </a:r>
          </a:p>
          <a:p>
            <a:pPr lvl="1"/>
            <a:r>
              <a:rPr lang="en-US" altLang="ja-JP" b="1">
                <a:solidFill>
                  <a:schemeClr val="accent2"/>
                </a:solidFill>
                <a:latin typeface="Courier New" pitchFamily="49" charset="0"/>
              </a:rPr>
              <a:t>GL_EYE_LINEAR </a:t>
            </a:r>
          </a:p>
          <a:p>
            <a:pPr lvl="1"/>
            <a:r>
              <a:rPr lang="en-US" altLang="ja-JP" b="1">
                <a:solidFill>
                  <a:schemeClr val="accent2"/>
                </a:solidFill>
                <a:latin typeface="Courier New" pitchFamily="49" charset="0"/>
              </a:rPr>
              <a:t>GL_SPHERE_MAP</a:t>
            </a:r>
          </a:p>
        </p:txBody>
      </p:sp>
      <p:graphicFrame>
        <p:nvGraphicFramePr>
          <p:cNvPr id="897028" name="Object 4"/>
          <p:cNvGraphicFramePr>
            <a:graphicFrameLocks noChangeAspect="1"/>
          </p:cNvGraphicFramePr>
          <p:nvPr/>
        </p:nvGraphicFramePr>
        <p:xfrm>
          <a:off x="4865688" y="3771900"/>
          <a:ext cx="3378200" cy="520700"/>
        </p:xfrm>
        <a:graphic>
          <a:graphicData uri="http://schemas.openxmlformats.org/presentationml/2006/ole">
            <mc:AlternateContent xmlns:mc="http://schemas.openxmlformats.org/markup-compatibility/2006">
              <mc:Choice xmlns:v="urn:schemas-microsoft-com:vml" Requires="v">
                <p:oleObj spid="_x0000_s897029" name="Equation" r:id="rId4" imgW="1307880" imgH="203040" progId="Equation.3">
                  <p:embed/>
                </p:oleObj>
              </mc:Choice>
              <mc:Fallback>
                <p:oleObj name="Equation" r:id="rId4" imgW="1307880" imgH="2030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4865688" y="3771900"/>
                        <a:ext cx="33782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074" name="Rectangle 2"/>
          <p:cNvSpPr>
            <a:spLocks noGrp="1" noChangeArrowheads="1"/>
          </p:cNvSpPr>
          <p:nvPr>
            <p:ph type="title"/>
          </p:nvPr>
        </p:nvSpPr>
        <p:spPr/>
        <p:txBody>
          <a:bodyPr/>
          <a:lstStyle/>
          <a:p>
            <a:r>
              <a:rPr lang="en-US" altLang="ja-JP"/>
              <a:t>Tutorial: Texture</a:t>
            </a:r>
          </a:p>
        </p:txBody>
      </p:sp>
      <p:pic>
        <p:nvPicPr>
          <p:cNvPr id="899075" name="Picture 3" descr="tut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674813"/>
            <a:ext cx="6553200" cy="43719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22" name="Rectangle 2"/>
          <p:cNvSpPr>
            <a:spLocks noGrp="1" noChangeArrowheads="1"/>
          </p:cNvSpPr>
          <p:nvPr>
            <p:ph type="title"/>
          </p:nvPr>
        </p:nvSpPr>
        <p:spPr/>
        <p:txBody>
          <a:bodyPr/>
          <a:lstStyle/>
          <a:p>
            <a:r>
              <a:rPr lang="en-US" altLang="ja-JP"/>
              <a:t>Texture Application Methods</a:t>
            </a:r>
          </a:p>
        </p:txBody>
      </p:sp>
      <p:sp>
        <p:nvSpPr>
          <p:cNvPr id="901123" name="Rectangle 3"/>
          <p:cNvSpPr>
            <a:spLocks noGrp="1" noChangeArrowheads="1"/>
          </p:cNvSpPr>
          <p:nvPr>
            <p:ph type="body" idx="1"/>
          </p:nvPr>
        </p:nvSpPr>
        <p:spPr/>
        <p:txBody>
          <a:bodyPr/>
          <a:lstStyle/>
          <a:p>
            <a:r>
              <a:rPr lang="en-US" altLang="ja-JP"/>
              <a:t>Filter Modes</a:t>
            </a:r>
          </a:p>
          <a:p>
            <a:pPr lvl="1"/>
            <a:r>
              <a:rPr lang="en-US" altLang="ja-JP"/>
              <a:t>minification or magnification</a:t>
            </a:r>
          </a:p>
          <a:p>
            <a:pPr lvl="1"/>
            <a:r>
              <a:rPr lang="en-US" altLang="ja-JP"/>
              <a:t>special mipmap minification filters</a:t>
            </a:r>
          </a:p>
          <a:p>
            <a:r>
              <a:rPr lang="en-US" altLang="ja-JP"/>
              <a:t>Wrap Modes</a:t>
            </a:r>
          </a:p>
          <a:p>
            <a:pPr lvl="1"/>
            <a:r>
              <a:rPr lang="en-US" altLang="ja-JP"/>
              <a:t>clamping or repeating</a:t>
            </a:r>
          </a:p>
          <a:p>
            <a:r>
              <a:rPr lang="en-US" altLang="ja-JP"/>
              <a:t>Texture Functions</a:t>
            </a:r>
          </a:p>
          <a:p>
            <a:pPr lvl="1"/>
            <a:r>
              <a:rPr lang="en-US" altLang="ja-JP"/>
              <a:t>how to mix primitive</a:t>
            </a:r>
            <a:r>
              <a:rPr lang="en-US" altLang="ja-JP">
                <a:latin typeface="Arial"/>
              </a:rPr>
              <a:t>’</a:t>
            </a:r>
            <a:r>
              <a:rPr lang="en-US" altLang="ja-JP"/>
              <a:t>s color with texture</a:t>
            </a:r>
            <a:r>
              <a:rPr lang="en-US" altLang="ja-JP">
                <a:latin typeface="Arial"/>
              </a:rPr>
              <a:t>’</a:t>
            </a:r>
            <a:r>
              <a:rPr lang="en-US" altLang="ja-JP"/>
              <a:t>s color</a:t>
            </a:r>
          </a:p>
          <a:p>
            <a:pPr lvl="2"/>
            <a:r>
              <a:rPr lang="en-US" altLang="ja-JP"/>
              <a:t>blend, modulate or replace texels	</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3170" name="Rectangle 2"/>
          <p:cNvSpPr>
            <a:spLocks noGrp="1" noChangeArrowheads="1"/>
          </p:cNvSpPr>
          <p:nvPr>
            <p:ph type="title"/>
          </p:nvPr>
        </p:nvSpPr>
        <p:spPr/>
        <p:txBody>
          <a:bodyPr/>
          <a:lstStyle/>
          <a:p>
            <a:r>
              <a:rPr lang="en-US" altLang="ja-JP"/>
              <a:t>Filter Modes</a:t>
            </a:r>
          </a:p>
        </p:txBody>
      </p:sp>
      <p:sp>
        <p:nvSpPr>
          <p:cNvPr id="903171" name="Rectangle 3"/>
          <p:cNvSpPr>
            <a:spLocks noGrp="1" noChangeArrowheads="1"/>
          </p:cNvSpPr>
          <p:nvPr>
            <p:ph type="body" idx="1"/>
          </p:nvPr>
        </p:nvSpPr>
        <p:spPr/>
        <p:txBody>
          <a:bodyPr/>
          <a:lstStyle/>
          <a:p>
            <a:r>
              <a:rPr kumimoji="0" lang="en-US" altLang="ja-JP"/>
              <a:t>Example:</a:t>
            </a:r>
          </a:p>
          <a:p>
            <a:pPr>
              <a:buFont typeface="Wingdings" pitchFamily="2" charset="2"/>
              <a:buNone/>
            </a:pPr>
            <a:r>
              <a:rPr kumimoji="0" lang="en-US" altLang="ja-JP" b="1">
                <a:solidFill>
                  <a:schemeClr val="accent2"/>
                </a:solidFill>
                <a:effectLst>
                  <a:outerShdw blurRad="38100" dist="38100" dir="2700000" algn="tl">
                    <a:srgbClr val="C0C0C0"/>
                  </a:outerShdw>
                </a:effectLst>
              </a:rPr>
              <a:t>	</a:t>
            </a:r>
            <a:r>
              <a:rPr kumimoji="0" lang="en-US" altLang="ja-JP" sz="2400" b="1">
                <a:solidFill>
                  <a:schemeClr val="accent2"/>
                </a:solidFill>
                <a:effectLst>
                  <a:outerShdw blurRad="38100" dist="38100" dir="2700000" algn="tl">
                    <a:srgbClr val="C0C0C0"/>
                  </a:outerShdw>
                </a:effectLst>
                <a:latin typeface="Courier New" pitchFamily="49" charset="0"/>
              </a:rPr>
              <a:t>glTexParameteri( </a:t>
            </a:r>
            <a:r>
              <a:rPr kumimoji="0" lang="en-US" altLang="ja-JP" sz="2400" b="1" i="1">
                <a:solidFill>
                  <a:schemeClr val="accent2"/>
                </a:solidFill>
                <a:effectLst>
                  <a:outerShdw blurRad="38100" dist="38100" dir="2700000" algn="tl">
                    <a:srgbClr val="C0C0C0"/>
                  </a:outerShdw>
                </a:effectLst>
                <a:latin typeface="Courier New" pitchFamily="49" charset="0"/>
              </a:rPr>
              <a:t>target, type, mode</a:t>
            </a:r>
            <a:r>
              <a:rPr kumimoji="0" lang="en-US" altLang="ja-JP" sz="2400" b="1">
                <a:solidFill>
                  <a:schemeClr val="accent2"/>
                </a:solidFill>
                <a:effectLst>
                  <a:outerShdw blurRad="38100" dist="38100" dir="2700000" algn="tl">
                    <a:srgbClr val="C0C0C0"/>
                  </a:outerShdw>
                </a:effectLst>
                <a:latin typeface="Courier New" pitchFamily="49" charset="0"/>
              </a:rPr>
              <a:t> );</a:t>
            </a:r>
            <a:endParaRPr kumimoji="0" lang="en-US" altLang="ja-JP" sz="2400">
              <a:solidFill>
                <a:schemeClr val="accent2"/>
              </a:solidFill>
              <a:effectLst>
                <a:outerShdw blurRad="38100" dist="38100" dir="2700000" algn="tl">
                  <a:srgbClr val="C0C0C0"/>
                </a:outerShdw>
              </a:effectLst>
              <a:latin typeface="Courier New" pitchFamily="49" charset="0"/>
            </a:endParaRPr>
          </a:p>
          <a:p>
            <a:endParaRPr lang="en-US" altLang="ja-JP" sz="2400">
              <a:latin typeface="Courier New" pitchFamily="49" charset="0"/>
            </a:endParaRPr>
          </a:p>
        </p:txBody>
      </p:sp>
      <p:grpSp>
        <p:nvGrpSpPr>
          <p:cNvPr id="903172" name="Group 4"/>
          <p:cNvGrpSpPr>
            <a:grpSpLocks/>
          </p:cNvGrpSpPr>
          <p:nvPr/>
        </p:nvGrpSpPr>
        <p:grpSpPr bwMode="auto">
          <a:xfrm>
            <a:off x="742950" y="3094038"/>
            <a:ext cx="7659688" cy="2743200"/>
            <a:chOff x="468" y="2208"/>
            <a:chExt cx="4825" cy="1728"/>
          </a:xfrm>
        </p:grpSpPr>
        <p:sp>
          <p:nvSpPr>
            <p:cNvPr id="903173" name="Rectangle 5"/>
            <p:cNvSpPr>
              <a:spLocks noChangeArrowheads="1"/>
            </p:cNvSpPr>
            <p:nvPr/>
          </p:nvSpPr>
          <p:spPr bwMode="auto">
            <a:xfrm>
              <a:off x="636" y="2784"/>
              <a:ext cx="144"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kumimoji="0" lang="zh-TW" altLang="zh-TW" sz="2400">
                <a:latin typeface="Times New Roman" pitchFamily="18" charset="0"/>
              </a:endParaRPr>
            </a:p>
          </p:txBody>
        </p:sp>
        <p:grpSp>
          <p:nvGrpSpPr>
            <p:cNvPr id="903174" name="Group 6"/>
            <p:cNvGrpSpPr>
              <a:grpSpLocks/>
            </p:cNvGrpSpPr>
            <p:nvPr/>
          </p:nvGrpSpPr>
          <p:grpSpPr bwMode="auto">
            <a:xfrm>
              <a:off x="1438" y="2208"/>
              <a:ext cx="1152" cy="1152"/>
              <a:chOff x="1438" y="2208"/>
              <a:chExt cx="1152" cy="1152"/>
            </a:xfrm>
          </p:grpSpPr>
          <p:sp>
            <p:nvSpPr>
              <p:cNvPr id="903175" name="Rectangle 7"/>
              <p:cNvSpPr>
                <a:spLocks noChangeArrowheads="1"/>
              </p:cNvSpPr>
              <p:nvPr/>
            </p:nvSpPr>
            <p:spPr bwMode="auto">
              <a:xfrm>
                <a:off x="1442" y="2212"/>
                <a:ext cx="1144" cy="1144"/>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76" name="Line 8"/>
              <p:cNvSpPr>
                <a:spLocks noChangeShapeType="1"/>
              </p:cNvSpPr>
              <p:nvPr/>
            </p:nvSpPr>
            <p:spPr bwMode="auto">
              <a:xfrm>
                <a:off x="1438" y="2640"/>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77" name="Line 9"/>
              <p:cNvSpPr>
                <a:spLocks noChangeShapeType="1"/>
              </p:cNvSpPr>
              <p:nvPr/>
            </p:nvSpPr>
            <p:spPr bwMode="auto">
              <a:xfrm>
                <a:off x="1870"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78" name="Line 10"/>
              <p:cNvSpPr>
                <a:spLocks noChangeShapeType="1"/>
              </p:cNvSpPr>
              <p:nvPr/>
            </p:nvSpPr>
            <p:spPr bwMode="auto">
              <a:xfrm>
                <a:off x="1582"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79" name="Line 11"/>
              <p:cNvSpPr>
                <a:spLocks noChangeShapeType="1"/>
              </p:cNvSpPr>
              <p:nvPr/>
            </p:nvSpPr>
            <p:spPr bwMode="auto">
              <a:xfrm>
                <a:off x="1726"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80" name="Line 12"/>
              <p:cNvSpPr>
                <a:spLocks noChangeShapeType="1"/>
              </p:cNvSpPr>
              <p:nvPr/>
            </p:nvSpPr>
            <p:spPr bwMode="auto">
              <a:xfrm>
                <a:off x="2014"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81" name="Line 13"/>
              <p:cNvSpPr>
                <a:spLocks noChangeShapeType="1"/>
              </p:cNvSpPr>
              <p:nvPr/>
            </p:nvSpPr>
            <p:spPr bwMode="auto">
              <a:xfrm>
                <a:off x="2158"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82" name="Line 14"/>
              <p:cNvSpPr>
                <a:spLocks noChangeShapeType="1"/>
              </p:cNvSpPr>
              <p:nvPr/>
            </p:nvSpPr>
            <p:spPr bwMode="auto">
              <a:xfrm>
                <a:off x="1438" y="2496"/>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83" name="Line 15"/>
              <p:cNvSpPr>
                <a:spLocks noChangeShapeType="1"/>
              </p:cNvSpPr>
              <p:nvPr/>
            </p:nvSpPr>
            <p:spPr bwMode="auto">
              <a:xfrm>
                <a:off x="1438" y="2352"/>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84" name="Line 16"/>
              <p:cNvSpPr>
                <a:spLocks noChangeShapeType="1"/>
              </p:cNvSpPr>
              <p:nvPr/>
            </p:nvSpPr>
            <p:spPr bwMode="auto">
              <a:xfrm>
                <a:off x="1438" y="2784"/>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85" name="Line 17"/>
              <p:cNvSpPr>
                <a:spLocks noChangeShapeType="1"/>
              </p:cNvSpPr>
              <p:nvPr/>
            </p:nvSpPr>
            <p:spPr bwMode="auto">
              <a:xfrm>
                <a:off x="1438" y="2928"/>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86" name="Line 18"/>
              <p:cNvSpPr>
                <a:spLocks noChangeShapeType="1"/>
              </p:cNvSpPr>
              <p:nvPr/>
            </p:nvSpPr>
            <p:spPr bwMode="auto">
              <a:xfrm>
                <a:off x="2302"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87" name="Line 19"/>
              <p:cNvSpPr>
                <a:spLocks noChangeShapeType="1"/>
              </p:cNvSpPr>
              <p:nvPr/>
            </p:nvSpPr>
            <p:spPr bwMode="auto">
              <a:xfrm>
                <a:off x="2446"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88" name="Line 20"/>
              <p:cNvSpPr>
                <a:spLocks noChangeShapeType="1"/>
              </p:cNvSpPr>
              <p:nvPr/>
            </p:nvSpPr>
            <p:spPr bwMode="auto">
              <a:xfrm>
                <a:off x="1438" y="3072"/>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89" name="Line 21"/>
              <p:cNvSpPr>
                <a:spLocks noChangeShapeType="1"/>
              </p:cNvSpPr>
              <p:nvPr/>
            </p:nvSpPr>
            <p:spPr bwMode="auto">
              <a:xfrm>
                <a:off x="1438" y="3216"/>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903190" name="Group 22"/>
            <p:cNvGrpSpPr>
              <a:grpSpLocks/>
            </p:cNvGrpSpPr>
            <p:nvPr/>
          </p:nvGrpSpPr>
          <p:grpSpPr bwMode="auto">
            <a:xfrm>
              <a:off x="631" y="2784"/>
              <a:ext cx="288" cy="288"/>
              <a:chOff x="631" y="2784"/>
              <a:chExt cx="288" cy="288"/>
            </a:xfrm>
          </p:grpSpPr>
          <p:sp>
            <p:nvSpPr>
              <p:cNvPr id="903191" name="Line 23"/>
              <p:cNvSpPr>
                <a:spLocks noChangeShapeType="1"/>
              </p:cNvSpPr>
              <p:nvPr/>
            </p:nvSpPr>
            <p:spPr bwMode="auto">
              <a:xfrm>
                <a:off x="775" y="2784"/>
                <a:ext cx="0" cy="2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92" name="Line 24"/>
              <p:cNvSpPr>
                <a:spLocks noChangeShapeType="1"/>
              </p:cNvSpPr>
              <p:nvPr/>
            </p:nvSpPr>
            <p:spPr bwMode="auto">
              <a:xfrm>
                <a:off x="631" y="2784"/>
                <a:ext cx="0" cy="2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93" name="Line 25"/>
              <p:cNvSpPr>
                <a:spLocks noChangeShapeType="1"/>
              </p:cNvSpPr>
              <p:nvPr/>
            </p:nvSpPr>
            <p:spPr bwMode="auto">
              <a:xfrm>
                <a:off x="919" y="2784"/>
                <a:ext cx="0" cy="2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94" name="Line 26"/>
              <p:cNvSpPr>
                <a:spLocks noChangeShapeType="1"/>
              </p:cNvSpPr>
              <p:nvPr/>
            </p:nvSpPr>
            <p:spPr bwMode="auto">
              <a:xfrm flipH="1">
                <a:off x="631" y="2784"/>
                <a:ext cx="2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95" name="Line 27"/>
              <p:cNvSpPr>
                <a:spLocks noChangeShapeType="1"/>
              </p:cNvSpPr>
              <p:nvPr/>
            </p:nvSpPr>
            <p:spPr bwMode="auto">
              <a:xfrm flipH="1">
                <a:off x="631" y="2928"/>
                <a:ext cx="2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96" name="Line 28"/>
              <p:cNvSpPr>
                <a:spLocks noChangeShapeType="1"/>
              </p:cNvSpPr>
              <p:nvPr/>
            </p:nvSpPr>
            <p:spPr bwMode="auto">
              <a:xfrm flipH="1">
                <a:off x="631" y="3072"/>
                <a:ext cx="2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903197" name="Group 29"/>
            <p:cNvGrpSpPr>
              <a:grpSpLocks/>
            </p:cNvGrpSpPr>
            <p:nvPr/>
          </p:nvGrpSpPr>
          <p:grpSpPr bwMode="auto">
            <a:xfrm>
              <a:off x="3262" y="2208"/>
              <a:ext cx="1152" cy="1152"/>
              <a:chOff x="3262" y="2208"/>
              <a:chExt cx="1152" cy="1152"/>
            </a:xfrm>
          </p:grpSpPr>
          <p:sp>
            <p:nvSpPr>
              <p:cNvPr id="903198" name="Rectangle 30"/>
              <p:cNvSpPr>
                <a:spLocks noChangeArrowheads="1"/>
              </p:cNvSpPr>
              <p:nvPr/>
            </p:nvSpPr>
            <p:spPr bwMode="auto">
              <a:xfrm>
                <a:off x="3266" y="2212"/>
                <a:ext cx="1144" cy="1144"/>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199" name="Line 31"/>
              <p:cNvSpPr>
                <a:spLocks noChangeShapeType="1"/>
              </p:cNvSpPr>
              <p:nvPr/>
            </p:nvSpPr>
            <p:spPr bwMode="auto">
              <a:xfrm>
                <a:off x="3262" y="2640"/>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00" name="Line 32"/>
              <p:cNvSpPr>
                <a:spLocks noChangeShapeType="1"/>
              </p:cNvSpPr>
              <p:nvPr/>
            </p:nvSpPr>
            <p:spPr bwMode="auto">
              <a:xfrm>
                <a:off x="3694"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01" name="Line 33"/>
              <p:cNvSpPr>
                <a:spLocks noChangeShapeType="1"/>
              </p:cNvSpPr>
              <p:nvPr/>
            </p:nvSpPr>
            <p:spPr bwMode="auto">
              <a:xfrm>
                <a:off x="3406"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02" name="Line 34"/>
              <p:cNvSpPr>
                <a:spLocks noChangeShapeType="1"/>
              </p:cNvSpPr>
              <p:nvPr/>
            </p:nvSpPr>
            <p:spPr bwMode="auto">
              <a:xfrm>
                <a:off x="3550"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03" name="Line 35"/>
              <p:cNvSpPr>
                <a:spLocks noChangeShapeType="1"/>
              </p:cNvSpPr>
              <p:nvPr/>
            </p:nvSpPr>
            <p:spPr bwMode="auto">
              <a:xfrm>
                <a:off x="3838"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04" name="Line 36"/>
              <p:cNvSpPr>
                <a:spLocks noChangeShapeType="1"/>
              </p:cNvSpPr>
              <p:nvPr/>
            </p:nvSpPr>
            <p:spPr bwMode="auto">
              <a:xfrm>
                <a:off x="3982"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05" name="Line 37"/>
              <p:cNvSpPr>
                <a:spLocks noChangeShapeType="1"/>
              </p:cNvSpPr>
              <p:nvPr/>
            </p:nvSpPr>
            <p:spPr bwMode="auto">
              <a:xfrm>
                <a:off x="3262" y="2496"/>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06" name="Line 38"/>
              <p:cNvSpPr>
                <a:spLocks noChangeShapeType="1"/>
              </p:cNvSpPr>
              <p:nvPr/>
            </p:nvSpPr>
            <p:spPr bwMode="auto">
              <a:xfrm>
                <a:off x="3262" y="2352"/>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07" name="Line 39"/>
              <p:cNvSpPr>
                <a:spLocks noChangeShapeType="1"/>
              </p:cNvSpPr>
              <p:nvPr/>
            </p:nvSpPr>
            <p:spPr bwMode="auto">
              <a:xfrm>
                <a:off x="3262" y="2784"/>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08" name="Line 40"/>
              <p:cNvSpPr>
                <a:spLocks noChangeShapeType="1"/>
              </p:cNvSpPr>
              <p:nvPr/>
            </p:nvSpPr>
            <p:spPr bwMode="auto">
              <a:xfrm>
                <a:off x="3262" y="2928"/>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09" name="Line 41"/>
              <p:cNvSpPr>
                <a:spLocks noChangeShapeType="1"/>
              </p:cNvSpPr>
              <p:nvPr/>
            </p:nvSpPr>
            <p:spPr bwMode="auto">
              <a:xfrm>
                <a:off x="4126"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10" name="Line 42"/>
              <p:cNvSpPr>
                <a:spLocks noChangeShapeType="1"/>
              </p:cNvSpPr>
              <p:nvPr/>
            </p:nvSpPr>
            <p:spPr bwMode="auto">
              <a:xfrm>
                <a:off x="4270" y="2208"/>
                <a:ext cx="0" cy="115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11" name="Line 43"/>
              <p:cNvSpPr>
                <a:spLocks noChangeShapeType="1"/>
              </p:cNvSpPr>
              <p:nvPr/>
            </p:nvSpPr>
            <p:spPr bwMode="auto">
              <a:xfrm>
                <a:off x="3262" y="3072"/>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12" name="Line 44"/>
              <p:cNvSpPr>
                <a:spLocks noChangeShapeType="1"/>
              </p:cNvSpPr>
              <p:nvPr/>
            </p:nvSpPr>
            <p:spPr bwMode="auto">
              <a:xfrm>
                <a:off x="3262" y="3216"/>
                <a:ext cx="11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903213" name="Group 45"/>
            <p:cNvGrpSpPr>
              <a:grpSpLocks/>
            </p:cNvGrpSpPr>
            <p:nvPr/>
          </p:nvGrpSpPr>
          <p:grpSpPr bwMode="auto">
            <a:xfrm>
              <a:off x="4824" y="2640"/>
              <a:ext cx="288" cy="288"/>
              <a:chOff x="4824" y="2640"/>
              <a:chExt cx="288" cy="288"/>
            </a:xfrm>
          </p:grpSpPr>
          <p:sp>
            <p:nvSpPr>
              <p:cNvPr id="903214" name="Line 46"/>
              <p:cNvSpPr>
                <a:spLocks noChangeShapeType="1"/>
              </p:cNvSpPr>
              <p:nvPr/>
            </p:nvSpPr>
            <p:spPr bwMode="auto">
              <a:xfrm>
                <a:off x="4968" y="2640"/>
                <a:ext cx="0" cy="2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15" name="Line 47"/>
              <p:cNvSpPr>
                <a:spLocks noChangeShapeType="1"/>
              </p:cNvSpPr>
              <p:nvPr/>
            </p:nvSpPr>
            <p:spPr bwMode="auto">
              <a:xfrm>
                <a:off x="4824" y="2640"/>
                <a:ext cx="0" cy="2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16" name="Line 48"/>
              <p:cNvSpPr>
                <a:spLocks noChangeShapeType="1"/>
              </p:cNvSpPr>
              <p:nvPr/>
            </p:nvSpPr>
            <p:spPr bwMode="auto">
              <a:xfrm>
                <a:off x="5112" y="2640"/>
                <a:ext cx="0" cy="2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17" name="Line 49"/>
              <p:cNvSpPr>
                <a:spLocks noChangeShapeType="1"/>
              </p:cNvSpPr>
              <p:nvPr/>
            </p:nvSpPr>
            <p:spPr bwMode="auto">
              <a:xfrm flipH="1">
                <a:off x="4824" y="2640"/>
                <a:ext cx="2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18" name="Line 50"/>
              <p:cNvSpPr>
                <a:spLocks noChangeShapeType="1"/>
              </p:cNvSpPr>
              <p:nvPr/>
            </p:nvSpPr>
            <p:spPr bwMode="auto">
              <a:xfrm flipH="1">
                <a:off x="4824" y="2784"/>
                <a:ext cx="2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19" name="Line 51"/>
              <p:cNvSpPr>
                <a:spLocks noChangeShapeType="1"/>
              </p:cNvSpPr>
              <p:nvPr/>
            </p:nvSpPr>
            <p:spPr bwMode="auto">
              <a:xfrm flipH="1">
                <a:off x="4824" y="2928"/>
                <a:ext cx="2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903220" name="Rectangle 52"/>
            <p:cNvSpPr>
              <a:spLocks noChangeArrowheads="1"/>
            </p:cNvSpPr>
            <p:nvPr/>
          </p:nvSpPr>
          <p:spPr bwMode="auto">
            <a:xfrm>
              <a:off x="468" y="3456"/>
              <a:ext cx="6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kumimoji="0" lang="en-US" altLang="ja-JP" sz="2000">
                  <a:latin typeface="Times New Roman" pitchFamily="18" charset="0"/>
                </a:rPr>
                <a:t>Texture</a:t>
              </a:r>
            </a:p>
          </p:txBody>
        </p:sp>
        <p:sp>
          <p:nvSpPr>
            <p:cNvPr id="903221" name="Rectangle 53"/>
            <p:cNvSpPr>
              <a:spLocks noChangeArrowheads="1"/>
            </p:cNvSpPr>
            <p:nvPr/>
          </p:nvSpPr>
          <p:spPr bwMode="auto">
            <a:xfrm>
              <a:off x="1690" y="3456"/>
              <a:ext cx="64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kumimoji="0" lang="en-US" altLang="ja-JP" sz="2000">
                  <a:latin typeface="Times New Roman" pitchFamily="18" charset="0"/>
                </a:rPr>
                <a:t>Polygon</a:t>
              </a:r>
            </a:p>
          </p:txBody>
        </p:sp>
        <p:sp>
          <p:nvSpPr>
            <p:cNvPr id="903222" name="Rectangle 54"/>
            <p:cNvSpPr>
              <a:spLocks noChangeArrowheads="1"/>
            </p:cNvSpPr>
            <p:nvPr/>
          </p:nvSpPr>
          <p:spPr bwMode="auto">
            <a:xfrm>
              <a:off x="812" y="3686"/>
              <a:ext cx="10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kumimoji="0" lang="en-US" altLang="ja-JP" sz="2000">
                  <a:latin typeface="Times New Roman" pitchFamily="18" charset="0"/>
                </a:rPr>
                <a:t>Magnification</a:t>
              </a:r>
            </a:p>
          </p:txBody>
        </p:sp>
        <p:sp>
          <p:nvSpPr>
            <p:cNvPr id="903223" name="Rectangle 55"/>
            <p:cNvSpPr>
              <a:spLocks noChangeArrowheads="1"/>
            </p:cNvSpPr>
            <p:nvPr/>
          </p:nvSpPr>
          <p:spPr bwMode="auto">
            <a:xfrm>
              <a:off x="4028" y="3686"/>
              <a:ext cx="91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kumimoji="0" lang="en-US" altLang="ja-JP" sz="2000">
                  <a:latin typeface="Times New Roman" pitchFamily="18" charset="0"/>
                </a:rPr>
                <a:t>Minification</a:t>
              </a:r>
            </a:p>
          </p:txBody>
        </p:sp>
        <p:sp>
          <p:nvSpPr>
            <p:cNvPr id="903224" name="Rectangle 56"/>
            <p:cNvSpPr>
              <a:spLocks noChangeArrowheads="1"/>
            </p:cNvSpPr>
            <p:nvPr/>
          </p:nvSpPr>
          <p:spPr bwMode="auto">
            <a:xfrm>
              <a:off x="3406" y="2352"/>
              <a:ext cx="288" cy="28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25" name="Rectangle 57"/>
            <p:cNvSpPr>
              <a:spLocks noChangeArrowheads="1"/>
            </p:cNvSpPr>
            <p:nvPr/>
          </p:nvSpPr>
          <p:spPr bwMode="auto">
            <a:xfrm>
              <a:off x="4644" y="3456"/>
              <a:ext cx="64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kumimoji="0" lang="en-US" altLang="ja-JP" sz="2000">
                  <a:latin typeface="Times New Roman" pitchFamily="18" charset="0"/>
                </a:rPr>
                <a:t>Polygon</a:t>
              </a:r>
            </a:p>
          </p:txBody>
        </p:sp>
        <p:sp>
          <p:nvSpPr>
            <p:cNvPr id="903226" name="Rectangle 58"/>
            <p:cNvSpPr>
              <a:spLocks noChangeArrowheads="1"/>
            </p:cNvSpPr>
            <p:nvPr/>
          </p:nvSpPr>
          <p:spPr bwMode="auto">
            <a:xfrm>
              <a:off x="3531" y="3456"/>
              <a:ext cx="6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kumimoji="0" lang="en-US" altLang="ja-JP" sz="2000">
                  <a:latin typeface="Times New Roman" pitchFamily="18" charset="0"/>
                </a:rPr>
                <a:t>Texture</a:t>
              </a:r>
            </a:p>
          </p:txBody>
        </p:sp>
        <p:sp>
          <p:nvSpPr>
            <p:cNvPr id="903227" name="Line 59"/>
            <p:cNvSpPr>
              <a:spLocks noChangeShapeType="1"/>
            </p:cNvSpPr>
            <p:nvPr/>
          </p:nvSpPr>
          <p:spPr bwMode="auto">
            <a:xfrm flipV="1">
              <a:off x="622" y="2208"/>
              <a:ext cx="816" cy="576"/>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28" name="Line 60"/>
            <p:cNvSpPr>
              <a:spLocks noChangeShapeType="1"/>
            </p:cNvSpPr>
            <p:nvPr/>
          </p:nvSpPr>
          <p:spPr bwMode="auto">
            <a:xfrm flipV="1">
              <a:off x="766" y="2208"/>
              <a:ext cx="1248" cy="576"/>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29" name="Line 61"/>
            <p:cNvSpPr>
              <a:spLocks noChangeShapeType="1"/>
            </p:cNvSpPr>
            <p:nvPr/>
          </p:nvSpPr>
          <p:spPr bwMode="auto">
            <a:xfrm flipV="1">
              <a:off x="622" y="2784"/>
              <a:ext cx="816" cy="144"/>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30" name="Line 62"/>
            <p:cNvSpPr>
              <a:spLocks noChangeShapeType="1"/>
            </p:cNvSpPr>
            <p:nvPr/>
          </p:nvSpPr>
          <p:spPr bwMode="auto">
            <a:xfrm flipV="1">
              <a:off x="814" y="2784"/>
              <a:ext cx="1200" cy="144"/>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31" name="Line 63"/>
            <p:cNvSpPr>
              <a:spLocks noChangeShapeType="1"/>
            </p:cNvSpPr>
            <p:nvPr/>
          </p:nvSpPr>
          <p:spPr bwMode="auto">
            <a:xfrm>
              <a:off x="3694" y="2352"/>
              <a:ext cx="1296" cy="288"/>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32" name="Line 64"/>
            <p:cNvSpPr>
              <a:spLocks noChangeShapeType="1"/>
            </p:cNvSpPr>
            <p:nvPr/>
          </p:nvSpPr>
          <p:spPr bwMode="auto">
            <a:xfrm>
              <a:off x="3694" y="2640"/>
              <a:ext cx="1296" cy="144"/>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33" name="Line 65"/>
            <p:cNvSpPr>
              <a:spLocks noChangeShapeType="1"/>
            </p:cNvSpPr>
            <p:nvPr/>
          </p:nvSpPr>
          <p:spPr bwMode="auto">
            <a:xfrm>
              <a:off x="3406" y="2352"/>
              <a:ext cx="1440" cy="288"/>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3234" name="Line 66"/>
            <p:cNvSpPr>
              <a:spLocks noChangeShapeType="1"/>
            </p:cNvSpPr>
            <p:nvPr/>
          </p:nvSpPr>
          <p:spPr bwMode="auto">
            <a:xfrm>
              <a:off x="3406" y="2640"/>
              <a:ext cx="1392" cy="144"/>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5218" name="Rectangle 2"/>
          <p:cNvSpPr>
            <a:spLocks noGrp="1" noChangeArrowheads="1"/>
          </p:cNvSpPr>
          <p:nvPr>
            <p:ph type="title"/>
          </p:nvPr>
        </p:nvSpPr>
        <p:spPr/>
        <p:txBody>
          <a:bodyPr/>
          <a:lstStyle/>
          <a:p>
            <a:r>
              <a:rPr lang="en-US" altLang="ja-JP"/>
              <a:t>Mipmapped Textures</a:t>
            </a:r>
          </a:p>
        </p:txBody>
      </p:sp>
      <p:sp>
        <p:nvSpPr>
          <p:cNvPr id="905219" name="Rectangle 3"/>
          <p:cNvSpPr>
            <a:spLocks noGrp="1" noChangeArrowheads="1"/>
          </p:cNvSpPr>
          <p:nvPr>
            <p:ph type="body" idx="1"/>
          </p:nvPr>
        </p:nvSpPr>
        <p:spPr/>
        <p:txBody>
          <a:bodyPr/>
          <a:lstStyle/>
          <a:p>
            <a:pPr>
              <a:lnSpc>
                <a:spcPct val="80000"/>
              </a:lnSpc>
            </a:pPr>
            <a:r>
              <a:rPr lang="en-US" altLang="ja-JP" sz="2600"/>
              <a:t>Mipmap allows for prefiltered texture maps of decreasing resolutions</a:t>
            </a:r>
          </a:p>
          <a:p>
            <a:pPr>
              <a:lnSpc>
                <a:spcPct val="80000"/>
              </a:lnSpc>
            </a:pPr>
            <a:r>
              <a:rPr lang="en-US" altLang="ja-JP" sz="2600"/>
              <a:t>Lessens interpolation errors for smaller textured objects</a:t>
            </a:r>
          </a:p>
          <a:p>
            <a:pPr>
              <a:lnSpc>
                <a:spcPct val="80000"/>
              </a:lnSpc>
            </a:pPr>
            <a:r>
              <a:rPr lang="en-US" altLang="ja-JP" sz="2600"/>
              <a:t>Declare mipmap level during texture definition</a:t>
            </a:r>
          </a:p>
          <a:p>
            <a:pPr lvl="1">
              <a:lnSpc>
                <a:spcPct val="80000"/>
              </a:lnSpc>
              <a:buFont typeface="Wingdings" pitchFamily="2" charset="2"/>
              <a:buNone/>
            </a:pPr>
            <a:r>
              <a:rPr lang="en-US" altLang="ja-JP" sz="2200" b="1">
                <a:solidFill>
                  <a:schemeClr val="accent2"/>
                </a:solidFill>
                <a:latin typeface="Courier New" pitchFamily="49" charset="0"/>
              </a:rPr>
              <a:t>glTexImage*D( GL_TEXTURE_*D, level, … )</a:t>
            </a:r>
          </a:p>
          <a:p>
            <a:pPr>
              <a:lnSpc>
                <a:spcPct val="80000"/>
              </a:lnSpc>
            </a:pPr>
            <a:r>
              <a:rPr lang="en-US" altLang="ja-JP" sz="2600"/>
              <a:t>GLU mipmap builder routines</a:t>
            </a:r>
          </a:p>
          <a:p>
            <a:pPr lvl="1">
              <a:lnSpc>
                <a:spcPct val="80000"/>
              </a:lnSpc>
              <a:buFont typeface="Wingdings" pitchFamily="2" charset="2"/>
              <a:buNone/>
            </a:pPr>
            <a:r>
              <a:rPr lang="en-US" altLang="ja-JP" sz="2200" b="1">
                <a:solidFill>
                  <a:schemeClr val="accent2"/>
                </a:solidFill>
                <a:latin typeface="Courier New" pitchFamily="49" charset="0"/>
              </a:rPr>
              <a:t>gluBuild*DMipmaps( … )</a:t>
            </a:r>
          </a:p>
          <a:p>
            <a:pPr>
              <a:lnSpc>
                <a:spcPct val="80000"/>
              </a:lnSpc>
            </a:pPr>
            <a:r>
              <a:rPr lang="en-US" altLang="ja-JP" sz="2600"/>
              <a:t>OpenGL 1.2 introduces advanced LOD controls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0" name="Rectangle 2"/>
          <p:cNvSpPr>
            <a:spLocks noGrp="1" noChangeArrowheads="1"/>
          </p:cNvSpPr>
          <p:nvPr>
            <p:ph type="title"/>
          </p:nvPr>
        </p:nvSpPr>
        <p:spPr/>
        <p:txBody>
          <a:bodyPr/>
          <a:lstStyle/>
          <a:p>
            <a:r>
              <a:rPr lang="en-US" altLang="ja-JP"/>
              <a:t>Imaging and Raster Primitives</a:t>
            </a:r>
          </a:p>
        </p:txBody>
      </p:sp>
      <p:sp>
        <p:nvSpPr>
          <p:cNvPr id="851971" name="Rectangle 3"/>
          <p:cNvSpPr>
            <a:spLocks noGrp="1" noChangeArrowheads="1"/>
          </p:cNvSpPr>
          <p:nvPr>
            <p:ph type="body" idx="1"/>
          </p:nvPr>
        </p:nvSpPr>
        <p:spPr/>
        <p:txBody>
          <a:bodyPr/>
          <a:lstStyle/>
          <a:p>
            <a:r>
              <a:rPr lang="en-US" altLang="ja-JP"/>
              <a:t>Describe OpenGL</a:t>
            </a:r>
            <a:r>
              <a:rPr lang="en-US" altLang="ja-JP">
                <a:latin typeface="Arial"/>
              </a:rPr>
              <a:t>’</a:t>
            </a:r>
            <a:r>
              <a:rPr lang="en-US" altLang="ja-JP"/>
              <a:t>s raster primitives: bitmaps and image rectangles</a:t>
            </a:r>
          </a:p>
          <a:p>
            <a:r>
              <a:rPr lang="en-US" altLang="ja-JP"/>
              <a:t>Demonstrate how to get OpenGL to read and render pixel rectangles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7266" name="Rectangle 2"/>
          <p:cNvSpPr>
            <a:spLocks noGrp="1" noChangeArrowheads="1"/>
          </p:cNvSpPr>
          <p:nvPr>
            <p:ph type="title"/>
          </p:nvPr>
        </p:nvSpPr>
        <p:spPr/>
        <p:txBody>
          <a:bodyPr/>
          <a:lstStyle/>
          <a:p>
            <a:r>
              <a:rPr lang="en-US" altLang="ja-JP"/>
              <a:t>Wrapping Mode</a:t>
            </a:r>
          </a:p>
        </p:txBody>
      </p:sp>
      <p:sp>
        <p:nvSpPr>
          <p:cNvPr id="907267" name="Rectangle 3"/>
          <p:cNvSpPr>
            <a:spLocks noGrp="1" noChangeArrowheads="1"/>
          </p:cNvSpPr>
          <p:nvPr>
            <p:ph type="body" idx="1"/>
          </p:nvPr>
        </p:nvSpPr>
        <p:spPr/>
        <p:txBody>
          <a:bodyPr/>
          <a:lstStyle/>
          <a:p>
            <a:r>
              <a:rPr lang="en-US" altLang="ja-JP"/>
              <a:t>Example:</a:t>
            </a:r>
          </a:p>
          <a:p>
            <a:pPr lvl="1">
              <a:buFont typeface="Wingdings" pitchFamily="2" charset="2"/>
              <a:buNone/>
            </a:pPr>
            <a:r>
              <a:rPr lang="en-US" altLang="ja-JP" sz="2400" b="1">
                <a:solidFill>
                  <a:schemeClr val="accent2"/>
                </a:solidFill>
                <a:latin typeface="Courier New" pitchFamily="49" charset="0"/>
              </a:rPr>
              <a:t>glTexParameteri( </a:t>
            </a:r>
            <a:r>
              <a:rPr lang="en-US" altLang="ja-JP" sz="2400" b="1" i="1">
                <a:solidFill>
                  <a:schemeClr val="accent2"/>
                </a:solidFill>
                <a:latin typeface="Courier New" pitchFamily="49" charset="0"/>
              </a:rPr>
              <a:t>GL_TEXTURE_2D</a:t>
            </a:r>
            <a:r>
              <a:rPr lang="en-US" altLang="ja-JP" sz="2400" b="1">
                <a:solidFill>
                  <a:schemeClr val="accent2"/>
                </a:solidFill>
                <a:latin typeface="Courier New" pitchFamily="49" charset="0"/>
              </a:rPr>
              <a:t>, </a:t>
            </a:r>
            <a:br>
              <a:rPr lang="en-US" altLang="ja-JP" sz="2400" b="1">
                <a:solidFill>
                  <a:schemeClr val="accent2"/>
                </a:solidFill>
                <a:latin typeface="Courier New" pitchFamily="49" charset="0"/>
              </a:rPr>
            </a:b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GL_TEXTURE_WRAP_S</a:t>
            </a: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GL_CLAMP</a:t>
            </a:r>
            <a:r>
              <a:rPr lang="en-US" altLang="ja-JP" sz="2400" b="1">
                <a:solidFill>
                  <a:schemeClr val="accent2"/>
                </a:solidFill>
                <a:latin typeface="Courier New" pitchFamily="49" charset="0"/>
              </a:rPr>
              <a:t> )</a:t>
            </a:r>
          </a:p>
          <a:p>
            <a:pPr lvl="1">
              <a:buFont typeface="Wingdings" pitchFamily="2" charset="2"/>
              <a:buNone/>
            </a:pPr>
            <a:r>
              <a:rPr lang="en-US" altLang="ja-JP" sz="2400" b="1">
                <a:solidFill>
                  <a:schemeClr val="accent2"/>
                </a:solidFill>
                <a:latin typeface="Courier New" pitchFamily="49" charset="0"/>
              </a:rPr>
              <a:t>glTexParameteri( </a:t>
            </a:r>
            <a:r>
              <a:rPr lang="en-US" altLang="ja-JP" sz="2400" b="1" i="1">
                <a:solidFill>
                  <a:schemeClr val="accent2"/>
                </a:solidFill>
                <a:latin typeface="Courier New" pitchFamily="49" charset="0"/>
              </a:rPr>
              <a:t>GL_TEXTURE_2D</a:t>
            </a:r>
            <a:r>
              <a:rPr lang="en-US" altLang="ja-JP" sz="2400" b="1">
                <a:solidFill>
                  <a:schemeClr val="accent2"/>
                </a:solidFill>
                <a:latin typeface="Courier New" pitchFamily="49" charset="0"/>
              </a:rPr>
              <a:t>, </a:t>
            </a:r>
            <a:br>
              <a:rPr lang="en-US" altLang="ja-JP" sz="2400" b="1">
                <a:solidFill>
                  <a:schemeClr val="accent2"/>
                </a:solidFill>
                <a:latin typeface="Courier New" pitchFamily="49" charset="0"/>
              </a:rPr>
            </a:b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GL_TEXTURE_WRAP_T</a:t>
            </a: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GL_REPEAT</a:t>
            </a:r>
            <a:r>
              <a:rPr lang="en-US" altLang="ja-JP" sz="2400" b="1">
                <a:solidFill>
                  <a:schemeClr val="accent2"/>
                </a:solidFill>
                <a:latin typeface="Courier New" pitchFamily="49" charset="0"/>
              </a:rPr>
              <a:t> )</a:t>
            </a:r>
          </a:p>
        </p:txBody>
      </p:sp>
      <p:grpSp>
        <p:nvGrpSpPr>
          <p:cNvPr id="907268" name="Group 4"/>
          <p:cNvGrpSpPr>
            <a:grpSpLocks/>
          </p:cNvGrpSpPr>
          <p:nvPr/>
        </p:nvGrpSpPr>
        <p:grpSpPr bwMode="auto">
          <a:xfrm>
            <a:off x="1616075" y="3933825"/>
            <a:ext cx="5119688" cy="1989138"/>
            <a:chOff x="1018" y="2717"/>
            <a:chExt cx="3225" cy="1253"/>
          </a:xfrm>
        </p:grpSpPr>
        <p:grpSp>
          <p:nvGrpSpPr>
            <p:cNvPr id="907269" name="Group 5"/>
            <p:cNvGrpSpPr>
              <a:grpSpLocks/>
            </p:cNvGrpSpPr>
            <p:nvPr/>
          </p:nvGrpSpPr>
          <p:grpSpPr bwMode="auto">
            <a:xfrm>
              <a:off x="1018" y="2717"/>
              <a:ext cx="864" cy="1205"/>
              <a:chOff x="771" y="2611"/>
              <a:chExt cx="864" cy="1205"/>
            </a:xfrm>
          </p:grpSpPr>
          <p:sp>
            <p:nvSpPr>
              <p:cNvPr id="907270" name="Rectangle 6"/>
              <p:cNvSpPr>
                <a:spLocks noChangeArrowheads="1"/>
              </p:cNvSpPr>
              <p:nvPr/>
            </p:nvSpPr>
            <p:spPr bwMode="auto">
              <a:xfrm>
                <a:off x="872" y="3566"/>
                <a:ext cx="55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kumimoji="0" lang="en-US" altLang="ja-JP" sz="2000">
                    <a:latin typeface="Times New Roman" pitchFamily="18" charset="0"/>
                  </a:rPr>
                  <a:t>texture</a:t>
                </a:r>
              </a:p>
            </p:txBody>
          </p:sp>
          <p:sp>
            <p:nvSpPr>
              <p:cNvPr id="907271" name="Line 7"/>
              <p:cNvSpPr>
                <a:spLocks noChangeShapeType="1"/>
              </p:cNvSpPr>
              <p:nvPr/>
            </p:nvSpPr>
            <p:spPr bwMode="auto">
              <a:xfrm>
                <a:off x="925" y="3379"/>
                <a:ext cx="480" cy="0"/>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7272" name="Line 8"/>
              <p:cNvSpPr>
                <a:spLocks noChangeShapeType="1"/>
              </p:cNvSpPr>
              <p:nvPr/>
            </p:nvSpPr>
            <p:spPr bwMode="auto">
              <a:xfrm flipV="1">
                <a:off x="851" y="2899"/>
                <a:ext cx="0" cy="432"/>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07273" name="Rectangle 9"/>
              <p:cNvSpPr>
                <a:spLocks noChangeArrowheads="1"/>
              </p:cNvSpPr>
              <p:nvPr/>
            </p:nvSpPr>
            <p:spPr bwMode="auto">
              <a:xfrm>
                <a:off x="1443" y="3254"/>
                <a:ext cx="17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kumimoji="0" lang="en-US" altLang="ja-JP" sz="2000">
                    <a:latin typeface="Times New Roman" pitchFamily="18" charset="0"/>
                  </a:rPr>
                  <a:t>s</a:t>
                </a:r>
              </a:p>
            </p:txBody>
          </p:sp>
          <p:sp>
            <p:nvSpPr>
              <p:cNvPr id="907274" name="Rectangle 10"/>
              <p:cNvSpPr>
                <a:spLocks noChangeArrowheads="1"/>
              </p:cNvSpPr>
              <p:nvPr/>
            </p:nvSpPr>
            <p:spPr bwMode="auto">
              <a:xfrm>
                <a:off x="771" y="2630"/>
                <a:ext cx="1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kumimoji="0" lang="en-US" altLang="ja-JP" sz="2000">
                    <a:latin typeface="Times New Roman" pitchFamily="18" charset="0"/>
                  </a:rPr>
                  <a:t>t</a:t>
                </a:r>
              </a:p>
            </p:txBody>
          </p:sp>
          <p:pic>
            <p:nvPicPr>
              <p:cNvPr id="907275" name="Picture 11" descr="tex1x1"/>
              <p:cNvPicPr>
                <a:picLocks noChangeAspect="1" noChangeArrowheads="1"/>
              </p:cNvPicPr>
              <p:nvPr/>
            </p:nvPicPr>
            <p:blipFill>
              <a:blip r:embed="rId3" cstate="print">
                <a:extLst>
                  <a:ext uri="{28A0092B-C50C-407E-A947-70E740481C1C}">
                    <a14:useLocalDpi xmlns:a14="http://schemas.microsoft.com/office/drawing/2010/main" val="0"/>
                  </a:ext>
                </a:extLst>
              </a:blip>
              <a:srcRect l="21428" t="21428" r="21429" b="21429"/>
              <a:stretch>
                <a:fillRect/>
              </a:stretch>
            </p:blipFill>
            <p:spPr bwMode="auto">
              <a:xfrm>
                <a:off x="915" y="2611"/>
                <a:ext cx="720" cy="72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07276" name="Group 12"/>
            <p:cNvGrpSpPr>
              <a:grpSpLocks/>
            </p:cNvGrpSpPr>
            <p:nvPr/>
          </p:nvGrpSpPr>
          <p:grpSpPr bwMode="auto">
            <a:xfrm>
              <a:off x="3281" y="2717"/>
              <a:ext cx="962" cy="1253"/>
              <a:chOff x="3752" y="2659"/>
              <a:chExt cx="962" cy="1253"/>
            </a:xfrm>
          </p:grpSpPr>
          <p:sp>
            <p:nvSpPr>
              <p:cNvPr id="907277" name="Rectangle 13"/>
              <p:cNvSpPr>
                <a:spLocks noChangeArrowheads="1"/>
              </p:cNvSpPr>
              <p:nvPr/>
            </p:nvSpPr>
            <p:spPr bwMode="auto">
              <a:xfrm>
                <a:off x="3752" y="3470"/>
                <a:ext cx="96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Times New Roman" pitchFamily="18" charset="0"/>
                  </a:rPr>
                  <a:t>GL_CLAMP</a:t>
                </a:r>
              </a:p>
              <a:p>
                <a:pPr algn="ctr" eaLnBrk="0" hangingPunct="0"/>
                <a:r>
                  <a:rPr kumimoji="0" lang="en-US" altLang="ja-JP" sz="2000">
                    <a:latin typeface="Times New Roman" pitchFamily="18" charset="0"/>
                  </a:rPr>
                  <a:t>wrapping</a:t>
                </a:r>
              </a:p>
            </p:txBody>
          </p:sp>
          <p:pic>
            <p:nvPicPr>
              <p:cNvPr id="907278" name="Picture 14" descr="tex2x2c"/>
              <p:cNvPicPr>
                <a:picLocks noChangeAspect="1" noChangeArrowheads="1"/>
              </p:cNvPicPr>
              <p:nvPr/>
            </p:nvPicPr>
            <p:blipFill>
              <a:blip r:embed="rId4">
                <a:extLst>
                  <a:ext uri="{28A0092B-C50C-407E-A947-70E740481C1C}">
                    <a14:useLocalDpi xmlns:a14="http://schemas.microsoft.com/office/drawing/2010/main" val="0"/>
                  </a:ext>
                </a:extLst>
              </a:blip>
              <a:srcRect l="23599" t="23599" r="23601" b="23601"/>
              <a:stretch>
                <a:fillRect/>
              </a:stretch>
            </p:blipFill>
            <p:spPr bwMode="auto">
              <a:xfrm>
                <a:off x="3843" y="2659"/>
                <a:ext cx="720" cy="72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07279" name="Group 15"/>
            <p:cNvGrpSpPr>
              <a:grpSpLocks/>
            </p:cNvGrpSpPr>
            <p:nvPr/>
          </p:nvGrpSpPr>
          <p:grpSpPr bwMode="auto">
            <a:xfrm>
              <a:off x="2073" y="2717"/>
              <a:ext cx="1016" cy="1253"/>
              <a:chOff x="2150" y="2659"/>
              <a:chExt cx="1016" cy="1253"/>
            </a:xfrm>
          </p:grpSpPr>
          <p:sp>
            <p:nvSpPr>
              <p:cNvPr id="907280" name="Rectangle 16"/>
              <p:cNvSpPr>
                <a:spLocks noChangeArrowheads="1"/>
              </p:cNvSpPr>
              <p:nvPr/>
            </p:nvSpPr>
            <p:spPr bwMode="auto">
              <a:xfrm>
                <a:off x="2150" y="3470"/>
                <a:ext cx="1016"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2000">
                    <a:latin typeface="Times New Roman" pitchFamily="18" charset="0"/>
                  </a:rPr>
                  <a:t>GL_REPEAT</a:t>
                </a:r>
              </a:p>
              <a:p>
                <a:pPr algn="ctr" eaLnBrk="0" hangingPunct="0"/>
                <a:r>
                  <a:rPr kumimoji="0" lang="en-US" altLang="ja-JP" sz="2000">
                    <a:latin typeface="Times New Roman" pitchFamily="18" charset="0"/>
                  </a:rPr>
                  <a:t>wrapping</a:t>
                </a:r>
              </a:p>
            </p:txBody>
          </p:sp>
          <p:pic>
            <p:nvPicPr>
              <p:cNvPr id="907281" name="Picture 17" descr="tex2x2r"/>
              <p:cNvPicPr>
                <a:picLocks noChangeAspect="1" noChangeArrowheads="1"/>
              </p:cNvPicPr>
              <p:nvPr/>
            </p:nvPicPr>
            <p:blipFill>
              <a:blip r:embed="rId5">
                <a:extLst>
                  <a:ext uri="{28A0092B-C50C-407E-A947-70E740481C1C}">
                    <a14:useLocalDpi xmlns:a14="http://schemas.microsoft.com/office/drawing/2010/main" val="0"/>
                  </a:ext>
                </a:extLst>
              </a:blip>
              <a:srcRect l="24001" t="24001" r="23199" b="23199"/>
              <a:stretch>
                <a:fillRect/>
              </a:stretch>
            </p:blipFill>
            <p:spPr bwMode="auto">
              <a:xfrm>
                <a:off x="2307" y="2659"/>
                <a:ext cx="720" cy="720"/>
              </a:xfrm>
              <a:prstGeom prst="rect">
                <a:avLst/>
              </a:prstGeom>
              <a:noFill/>
              <a:extLst>
                <a:ext uri="{909E8E84-426E-40DD-AFC4-6F175D3DCCD1}">
                  <a14:hiddenFill xmlns:a14="http://schemas.microsoft.com/office/drawing/2010/main">
                    <a:solidFill>
                      <a:srgbClr val="FFFFFF"/>
                    </a:solidFill>
                  </a14:hiddenFill>
                </a:ext>
              </a:extLst>
            </p:spPr>
          </p:pic>
        </p:grpSp>
      </p:gr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9314" name="Rectangle 2"/>
          <p:cNvSpPr>
            <a:spLocks noGrp="1" noChangeArrowheads="1"/>
          </p:cNvSpPr>
          <p:nvPr>
            <p:ph type="title"/>
          </p:nvPr>
        </p:nvSpPr>
        <p:spPr/>
        <p:txBody>
          <a:bodyPr/>
          <a:lstStyle/>
          <a:p>
            <a:r>
              <a:rPr lang="en-US" altLang="ja-JP"/>
              <a:t>Texture Functions</a:t>
            </a:r>
          </a:p>
        </p:txBody>
      </p:sp>
      <p:sp>
        <p:nvSpPr>
          <p:cNvPr id="909315" name="Rectangle 3"/>
          <p:cNvSpPr>
            <a:spLocks noGrp="1" noChangeArrowheads="1"/>
          </p:cNvSpPr>
          <p:nvPr>
            <p:ph type="body" idx="1"/>
          </p:nvPr>
        </p:nvSpPr>
        <p:spPr/>
        <p:txBody>
          <a:bodyPr/>
          <a:lstStyle/>
          <a:p>
            <a:r>
              <a:rPr lang="en-US" altLang="ja-JP" sz="2800"/>
              <a:t>Controls how texture is applied</a:t>
            </a:r>
          </a:p>
          <a:p>
            <a:pPr algn="ctr">
              <a:buFont typeface="Wingdings" pitchFamily="2" charset="2"/>
              <a:buNone/>
            </a:pPr>
            <a:r>
              <a:rPr lang="en-US" altLang="ja-JP" sz="2200" b="1">
                <a:solidFill>
                  <a:schemeClr val="accent2"/>
                </a:solidFill>
                <a:latin typeface="Courier New" pitchFamily="49" charset="0"/>
              </a:rPr>
              <a:t>glTexEnv{fi}[v]( </a:t>
            </a:r>
            <a:r>
              <a:rPr lang="en-US" altLang="ja-JP" sz="2200" b="1" i="1">
                <a:solidFill>
                  <a:schemeClr val="accent2"/>
                </a:solidFill>
                <a:latin typeface="Courier New" pitchFamily="49" charset="0"/>
              </a:rPr>
              <a:t>GL_TEXTURE_ENV</a:t>
            </a:r>
            <a:r>
              <a:rPr lang="en-US" altLang="ja-JP" sz="2200" b="1">
                <a:solidFill>
                  <a:schemeClr val="accent2"/>
                </a:solidFill>
                <a:latin typeface="Courier New" pitchFamily="49" charset="0"/>
              </a:rPr>
              <a:t>, </a:t>
            </a:r>
            <a:r>
              <a:rPr lang="en-US" altLang="ja-JP" sz="2200" b="1" i="1">
                <a:solidFill>
                  <a:schemeClr val="accent2"/>
                </a:solidFill>
                <a:latin typeface="Courier New" pitchFamily="49" charset="0"/>
              </a:rPr>
              <a:t>prop</a:t>
            </a:r>
            <a:r>
              <a:rPr lang="en-US" altLang="ja-JP" sz="2200" b="1">
                <a:solidFill>
                  <a:schemeClr val="accent2"/>
                </a:solidFill>
                <a:latin typeface="Courier New" pitchFamily="49" charset="0"/>
              </a:rPr>
              <a:t>, </a:t>
            </a:r>
            <a:r>
              <a:rPr lang="en-US" altLang="ja-JP" sz="2200" b="1" i="1">
                <a:solidFill>
                  <a:schemeClr val="accent2"/>
                </a:solidFill>
                <a:latin typeface="Courier New" pitchFamily="49" charset="0"/>
              </a:rPr>
              <a:t>param</a:t>
            </a:r>
            <a:r>
              <a:rPr lang="en-US" altLang="ja-JP" sz="2200" b="1">
                <a:solidFill>
                  <a:schemeClr val="accent2"/>
                </a:solidFill>
                <a:latin typeface="Courier New" pitchFamily="49" charset="0"/>
              </a:rPr>
              <a:t> ) </a:t>
            </a:r>
          </a:p>
          <a:p>
            <a:r>
              <a:rPr lang="en-US" altLang="ja-JP" sz="2800"/>
              <a:t>GL_TEXTURE_ENV_MODE  modes</a:t>
            </a:r>
          </a:p>
          <a:p>
            <a:pPr lvl="1"/>
            <a:r>
              <a:rPr lang="en-US" altLang="ja-JP" sz="2400" b="1">
                <a:solidFill>
                  <a:schemeClr val="accent2"/>
                </a:solidFill>
                <a:latin typeface="Courier New" pitchFamily="49" charset="0"/>
              </a:rPr>
              <a:t>GL_MODULATE	</a:t>
            </a:r>
          </a:p>
          <a:p>
            <a:pPr lvl="1"/>
            <a:r>
              <a:rPr lang="en-US" altLang="ja-JP" sz="2400" b="1">
                <a:solidFill>
                  <a:schemeClr val="accent2"/>
                </a:solidFill>
                <a:latin typeface="Courier New" pitchFamily="49" charset="0"/>
              </a:rPr>
              <a:t>GL_BLEND	</a:t>
            </a:r>
          </a:p>
          <a:p>
            <a:pPr lvl="1"/>
            <a:r>
              <a:rPr lang="en-US" altLang="ja-JP" sz="2400" b="1">
                <a:solidFill>
                  <a:schemeClr val="accent2"/>
                </a:solidFill>
                <a:latin typeface="Courier New" pitchFamily="49" charset="0"/>
              </a:rPr>
              <a:t>GL_REPLACE</a:t>
            </a:r>
          </a:p>
          <a:p>
            <a:r>
              <a:rPr lang="en-US" altLang="ja-JP" sz="2800"/>
              <a:t>Set blend color with </a:t>
            </a:r>
            <a:r>
              <a:rPr lang="en-US" altLang="ja-JP" sz="2800" b="1" i="1">
                <a:solidFill>
                  <a:schemeClr val="accent2"/>
                </a:solidFill>
                <a:latin typeface="Courier New" pitchFamily="49" charset="0"/>
              </a:rPr>
              <a:t>GL_TEXTURE_ENV_COLOR</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62" name="Rectangle 2"/>
          <p:cNvSpPr>
            <a:spLocks noGrp="1" noChangeArrowheads="1"/>
          </p:cNvSpPr>
          <p:nvPr>
            <p:ph type="title"/>
          </p:nvPr>
        </p:nvSpPr>
        <p:spPr/>
        <p:txBody>
          <a:bodyPr/>
          <a:lstStyle/>
          <a:p>
            <a:r>
              <a:rPr lang="en-US" altLang="ja-JP"/>
              <a:t>Perspective Correction Hint</a:t>
            </a:r>
          </a:p>
        </p:txBody>
      </p:sp>
      <p:sp>
        <p:nvSpPr>
          <p:cNvPr id="911363" name="Rectangle 3"/>
          <p:cNvSpPr>
            <a:spLocks noGrp="1" noChangeArrowheads="1"/>
          </p:cNvSpPr>
          <p:nvPr>
            <p:ph type="body" idx="1"/>
          </p:nvPr>
        </p:nvSpPr>
        <p:spPr/>
        <p:txBody>
          <a:bodyPr/>
          <a:lstStyle/>
          <a:p>
            <a:r>
              <a:rPr lang="en-US" altLang="ja-JP" sz="2600"/>
              <a:t>Texture coordinate and color interpolation</a:t>
            </a:r>
          </a:p>
          <a:p>
            <a:pPr lvl="1"/>
            <a:r>
              <a:rPr lang="en-US" altLang="ja-JP" sz="2200"/>
              <a:t>either linearly in screen space</a:t>
            </a:r>
          </a:p>
          <a:p>
            <a:pPr lvl="1"/>
            <a:r>
              <a:rPr lang="en-US" altLang="ja-JP" sz="2200"/>
              <a:t>or using depth/perspective values (slower)</a:t>
            </a:r>
          </a:p>
          <a:p>
            <a:r>
              <a:rPr lang="en-US" altLang="ja-JP" sz="2600"/>
              <a:t>Noticeable for polygons </a:t>
            </a:r>
            <a:r>
              <a:rPr lang="en-US" altLang="ja-JP" sz="2600">
                <a:latin typeface="Arial"/>
              </a:rPr>
              <a:t>“</a:t>
            </a:r>
            <a:r>
              <a:rPr lang="en-US" altLang="ja-JP" sz="2600"/>
              <a:t>on edge</a:t>
            </a:r>
            <a:r>
              <a:rPr lang="en-US" altLang="ja-JP" sz="2600">
                <a:latin typeface="Arial"/>
              </a:rPr>
              <a:t>”</a:t>
            </a:r>
            <a:endParaRPr lang="en-US" altLang="ja-JP" sz="2600"/>
          </a:p>
          <a:p>
            <a:pPr algn="ctr">
              <a:buFont typeface="Wingdings" pitchFamily="2" charset="2"/>
              <a:buNone/>
            </a:pPr>
            <a:r>
              <a:rPr lang="en-US" altLang="ja-JP" sz="2200" b="1">
                <a:solidFill>
                  <a:schemeClr val="accent2"/>
                </a:solidFill>
                <a:latin typeface="Courier New" pitchFamily="49" charset="0"/>
              </a:rPr>
              <a:t>glHint( </a:t>
            </a:r>
            <a:r>
              <a:rPr lang="en-US" altLang="ja-JP" sz="2200" b="1" i="1">
                <a:solidFill>
                  <a:schemeClr val="accent2"/>
                </a:solidFill>
                <a:latin typeface="Courier New" pitchFamily="49" charset="0"/>
              </a:rPr>
              <a:t>GL_PERSPECTIVE_CORRECTION_HINT</a:t>
            </a:r>
            <a:r>
              <a:rPr lang="en-US" altLang="ja-JP" sz="2200" b="1">
                <a:solidFill>
                  <a:schemeClr val="accent2"/>
                </a:solidFill>
                <a:latin typeface="Courier New" pitchFamily="49" charset="0"/>
              </a:rPr>
              <a:t>, </a:t>
            </a:r>
            <a:r>
              <a:rPr lang="en-US" altLang="ja-JP" sz="2200" b="1" i="1">
                <a:solidFill>
                  <a:schemeClr val="accent2"/>
                </a:solidFill>
                <a:latin typeface="Courier New" pitchFamily="49" charset="0"/>
              </a:rPr>
              <a:t>hint</a:t>
            </a:r>
            <a:r>
              <a:rPr lang="en-US" altLang="ja-JP" sz="2200" b="1">
                <a:solidFill>
                  <a:schemeClr val="accent2"/>
                </a:solidFill>
                <a:latin typeface="Courier New" pitchFamily="49" charset="0"/>
              </a:rPr>
              <a:t> )</a:t>
            </a:r>
          </a:p>
          <a:p>
            <a:pPr lvl="1"/>
            <a:r>
              <a:rPr lang="en-US" altLang="ja-JP" sz="2200"/>
              <a:t>where </a:t>
            </a:r>
            <a:r>
              <a:rPr lang="en-US" altLang="ja-JP" sz="2200" i="1"/>
              <a:t>hint</a:t>
            </a:r>
            <a:r>
              <a:rPr lang="en-US" altLang="ja-JP" sz="2200"/>
              <a:t> is one of </a:t>
            </a:r>
          </a:p>
          <a:p>
            <a:pPr lvl="2"/>
            <a:r>
              <a:rPr lang="en-US" altLang="ja-JP" sz="2100" b="1">
                <a:solidFill>
                  <a:schemeClr val="accent2"/>
                </a:solidFill>
                <a:latin typeface="Courier New" pitchFamily="49" charset="0"/>
              </a:rPr>
              <a:t>GL_DONT_CARE</a:t>
            </a:r>
          </a:p>
          <a:p>
            <a:pPr lvl="2"/>
            <a:r>
              <a:rPr lang="en-US" altLang="ja-JP" sz="2100" b="1">
                <a:solidFill>
                  <a:schemeClr val="accent2"/>
                </a:solidFill>
                <a:latin typeface="Courier New" pitchFamily="49" charset="0"/>
              </a:rPr>
              <a:t>GL_NICEST</a:t>
            </a:r>
          </a:p>
          <a:p>
            <a:pPr lvl="2"/>
            <a:r>
              <a:rPr lang="en-US" altLang="ja-JP" sz="2100" b="1">
                <a:solidFill>
                  <a:schemeClr val="accent2"/>
                </a:solidFill>
                <a:latin typeface="Courier New" pitchFamily="49" charset="0"/>
              </a:rPr>
              <a:t>GL_FASTEST</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3410" name="Rectangle 2"/>
          <p:cNvSpPr>
            <a:spLocks noGrp="1" noChangeArrowheads="1"/>
          </p:cNvSpPr>
          <p:nvPr>
            <p:ph type="title"/>
          </p:nvPr>
        </p:nvSpPr>
        <p:spPr/>
        <p:txBody>
          <a:bodyPr/>
          <a:lstStyle/>
          <a:p>
            <a:r>
              <a:rPr lang="en-US" altLang="ja-JP"/>
              <a:t>Is There Room for a Texture?</a:t>
            </a:r>
          </a:p>
        </p:txBody>
      </p:sp>
      <p:sp>
        <p:nvSpPr>
          <p:cNvPr id="913411" name="Rectangle 3"/>
          <p:cNvSpPr>
            <a:spLocks noGrp="1" noChangeArrowheads="1"/>
          </p:cNvSpPr>
          <p:nvPr>
            <p:ph type="body" idx="1"/>
          </p:nvPr>
        </p:nvSpPr>
        <p:spPr/>
        <p:txBody>
          <a:bodyPr/>
          <a:lstStyle/>
          <a:p>
            <a:pPr>
              <a:lnSpc>
                <a:spcPct val="90000"/>
              </a:lnSpc>
            </a:pPr>
            <a:r>
              <a:rPr lang="en-US" altLang="ja-JP" sz="2100"/>
              <a:t>Query largest dimension of texture image</a:t>
            </a:r>
          </a:p>
          <a:p>
            <a:pPr lvl="1">
              <a:lnSpc>
                <a:spcPct val="90000"/>
              </a:lnSpc>
            </a:pPr>
            <a:r>
              <a:rPr lang="en-US" altLang="ja-JP" sz="2000"/>
              <a:t>typically largest square texture</a:t>
            </a:r>
          </a:p>
          <a:p>
            <a:pPr lvl="1">
              <a:lnSpc>
                <a:spcPct val="90000"/>
              </a:lnSpc>
            </a:pPr>
            <a:r>
              <a:rPr lang="en-US" altLang="ja-JP" sz="2000"/>
              <a:t>doesn</a:t>
            </a:r>
            <a:r>
              <a:rPr lang="en-US" altLang="ja-JP" sz="2000">
                <a:latin typeface="Arial"/>
              </a:rPr>
              <a:t>’</a:t>
            </a:r>
            <a:r>
              <a:rPr lang="en-US" altLang="ja-JP" sz="2000"/>
              <a:t>t consider internal format size</a:t>
            </a:r>
          </a:p>
          <a:p>
            <a:pPr algn="ctr">
              <a:lnSpc>
                <a:spcPct val="90000"/>
              </a:lnSpc>
              <a:buFont typeface="Wingdings" pitchFamily="2" charset="2"/>
              <a:buNone/>
            </a:pPr>
            <a:r>
              <a:rPr lang="en-US" altLang="ja-JP" sz="2100" b="1">
                <a:solidFill>
                  <a:schemeClr val="accent2"/>
                </a:solidFill>
                <a:latin typeface="Courier New" pitchFamily="49" charset="0"/>
              </a:rPr>
              <a:t>glGetIntegerv( </a:t>
            </a:r>
            <a:r>
              <a:rPr lang="en-US" altLang="ja-JP" sz="2100" b="1" i="1">
                <a:solidFill>
                  <a:schemeClr val="accent2"/>
                </a:solidFill>
                <a:latin typeface="Courier New" pitchFamily="49" charset="0"/>
              </a:rPr>
              <a:t>GL_MAX_TEXTURE_SIZE</a:t>
            </a:r>
            <a:r>
              <a:rPr lang="en-US" altLang="ja-JP" sz="2100" b="1">
                <a:solidFill>
                  <a:schemeClr val="accent2"/>
                </a:solidFill>
                <a:latin typeface="Courier New" pitchFamily="49" charset="0"/>
              </a:rPr>
              <a:t>, &amp;</a:t>
            </a:r>
            <a:r>
              <a:rPr lang="en-US" altLang="ja-JP" sz="2100" b="1" i="1">
                <a:solidFill>
                  <a:schemeClr val="accent2"/>
                </a:solidFill>
                <a:latin typeface="Courier New" pitchFamily="49" charset="0"/>
              </a:rPr>
              <a:t>size</a:t>
            </a:r>
            <a:r>
              <a:rPr lang="en-US" altLang="ja-JP" sz="2100" b="1">
                <a:solidFill>
                  <a:schemeClr val="accent2"/>
                </a:solidFill>
                <a:latin typeface="Courier New" pitchFamily="49" charset="0"/>
              </a:rPr>
              <a:t> )</a:t>
            </a:r>
          </a:p>
          <a:p>
            <a:pPr>
              <a:lnSpc>
                <a:spcPct val="90000"/>
              </a:lnSpc>
            </a:pPr>
            <a:endParaRPr lang="en-US" altLang="ja-JP" sz="2100"/>
          </a:p>
          <a:p>
            <a:pPr>
              <a:lnSpc>
                <a:spcPct val="90000"/>
              </a:lnSpc>
            </a:pPr>
            <a:r>
              <a:rPr lang="en-US" altLang="ja-JP" sz="2100"/>
              <a:t>Texture proxy</a:t>
            </a:r>
          </a:p>
          <a:p>
            <a:pPr lvl="1">
              <a:lnSpc>
                <a:spcPct val="90000"/>
              </a:lnSpc>
            </a:pPr>
            <a:r>
              <a:rPr lang="en-US" altLang="ja-JP" sz="2000"/>
              <a:t>will memory accommodate requested texture size? </a:t>
            </a:r>
          </a:p>
          <a:p>
            <a:pPr lvl="1">
              <a:lnSpc>
                <a:spcPct val="90000"/>
              </a:lnSpc>
            </a:pPr>
            <a:r>
              <a:rPr lang="en-US" altLang="ja-JP" sz="2000"/>
              <a:t>no image specified; placeholder</a:t>
            </a:r>
          </a:p>
          <a:p>
            <a:pPr lvl="1">
              <a:lnSpc>
                <a:spcPct val="90000"/>
              </a:lnSpc>
            </a:pPr>
            <a:r>
              <a:rPr lang="en-US" altLang="ja-JP" sz="2000"/>
              <a:t>if texture won</a:t>
            </a:r>
            <a:r>
              <a:rPr lang="en-US" altLang="ja-JP" sz="2000">
                <a:latin typeface="Arial"/>
              </a:rPr>
              <a:t>’</a:t>
            </a:r>
            <a:r>
              <a:rPr lang="en-US" altLang="ja-JP" sz="2000"/>
              <a:t>t fit, texture state variables set to 0</a:t>
            </a:r>
          </a:p>
          <a:p>
            <a:pPr lvl="2">
              <a:lnSpc>
                <a:spcPct val="90000"/>
              </a:lnSpc>
            </a:pPr>
            <a:r>
              <a:rPr lang="en-US" altLang="ja-JP" sz="1800"/>
              <a:t>doesn</a:t>
            </a:r>
            <a:r>
              <a:rPr lang="en-US" altLang="ja-JP" sz="1800">
                <a:latin typeface="Arial"/>
              </a:rPr>
              <a:t>’</a:t>
            </a:r>
            <a:r>
              <a:rPr lang="en-US" altLang="ja-JP" sz="1800"/>
              <a:t>t know about other textures</a:t>
            </a:r>
          </a:p>
          <a:p>
            <a:pPr lvl="2">
              <a:lnSpc>
                <a:spcPct val="90000"/>
              </a:lnSpc>
            </a:pPr>
            <a:r>
              <a:rPr lang="en-US" altLang="ja-JP" sz="1800"/>
              <a:t>only considers whether this one texture will fit all of memory</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5458" name="Rectangle 2"/>
          <p:cNvSpPr>
            <a:spLocks noGrp="1" noChangeArrowheads="1"/>
          </p:cNvSpPr>
          <p:nvPr>
            <p:ph type="title"/>
          </p:nvPr>
        </p:nvSpPr>
        <p:spPr/>
        <p:txBody>
          <a:bodyPr/>
          <a:lstStyle/>
          <a:p>
            <a:r>
              <a:rPr lang="en-US" altLang="ja-JP"/>
              <a:t>Texture Residency</a:t>
            </a:r>
          </a:p>
        </p:txBody>
      </p:sp>
      <p:sp>
        <p:nvSpPr>
          <p:cNvPr id="915459" name="Rectangle 3"/>
          <p:cNvSpPr>
            <a:spLocks noGrp="1" noChangeArrowheads="1"/>
          </p:cNvSpPr>
          <p:nvPr>
            <p:ph type="body" idx="1"/>
          </p:nvPr>
        </p:nvSpPr>
        <p:spPr/>
        <p:txBody>
          <a:bodyPr/>
          <a:lstStyle/>
          <a:p>
            <a:r>
              <a:rPr lang="en-US" altLang="ja-JP" sz="2600"/>
              <a:t>Working set of textures</a:t>
            </a:r>
          </a:p>
          <a:p>
            <a:pPr lvl="1"/>
            <a:r>
              <a:rPr lang="en-US" altLang="ja-JP" sz="2200"/>
              <a:t>high-performance, usually hardware accelerated</a:t>
            </a:r>
          </a:p>
          <a:p>
            <a:pPr lvl="1"/>
            <a:r>
              <a:rPr lang="en-US" altLang="ja-JP" sz="2200"/>
              <a:t>textures must be in texture objects</a:t>
            </a:r>
          </a:p>
          <a:p>
            <a:pPr lvl="1"/>
            <a:r>
              <a:rPr lang="en-US" altLang="ja-JP" sz="2200"/>
              <a:t>a texture in the </a:t>
            </a:r>
            <a:r>
              <a:rPr lang="en-US" altLang="ja-JP" sz="2200" i="1"/>
              <a:t>working set</a:t>
            </a:r>
            <a:r>
              <a:rPr lang="en-US" altLang="ja-JP" sz="2200"/>
              <a:t> is </a:t>
            </a:r>
            <a:r>
              <a:rPr lang="en-US" altLang="ja-JP" sz="2200" u="sng"/>
              <a:t>resident</a:t>
            </a:r>
          </a:p>
          <a:p>
            <a:pPr lvl="1"/>
            <a:r>
              <a:rPr lang="en-US" altLang="ja-JP" sz="2200"/>
              <a:t>for residency of current texture, check </a:t>
            </a:r>
            <a:r>
              <a:rPr lang="en-US" altLang="ja-JP" sz="2200" b="1">
                <a:latin typeface="Courier New" pitchFamily="49" charset="0"/>
              </a:rPr>
              <a:t>GL_TEXTURE_RESIDENT</a:t>
            </a:r>
            <a:r>
              <a:rPr lang="en-US" altLang="ja-JP" sz="2200"/>
              <a:t> state</a:t>
            </a:r>
          </a:p>
          <a:p>
            <a:r>
              <a:rPr lang="en-US" altLang="ja-JP" sz="2600"/>
              <a:t>If too many textures, not all are resident</a:t>
            </a:r>
          </a:p>
          <a:p>
            <a:pPr lvl="1"/>
            <a:r>
              <a:rPr lang="en-US" altLang="ja-JP" sz="2200"/>
              <a:t>can set priority to have some kicked out first</a:t>
            </a:r>
          </a:p>
          <a:p>
            <a:pPr lvl="1"/>
            <a:r>
              <a:rPr lang="en-US" altLang="ja-JP" sz="2200"/>
              <a:t>establish 0.0 to 1.0 priorities for texture objects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ChangeArrowheads="1"/>
          </p:cNvSpPr>
          <p:nvPr>
            <p:ph type="title"/>
          </p:nvPr>
        </p:nvSpPr>
        <p:spPr/>
        <p:txBody>
          <a:bodyPr/>
          <a:lstStyle/>
          <a:p>
            <a:r>
              <a:rPr lang="en-US" altLang="ja-JP"/>
              <a:t>Pixel-based primitives</a:t>
            </a:r>
          </a:p>
        </p:txBody>
      </p:sp>
      <p:sp>
        <p:nvSpPr>
          <p:cNvPr id="854019" name="Rectangle 3"/>
          <p:cNvSpPr>
            <a:spLocks noGrp="1" noChangeArrowheads="1"/>
          </p:cNvSpPr>
          <p:nvPr>
            <p:ph type="body" idx="1"/>
          </p:nvPr>
        </p:nvSpPr>
        <p:spPr/>
        <p:txBody>
          <a:bodyPr/>
          <a:lstStyle/>
          <a:p>
            <a:r>
              <a:rPr lang="en-US" altLang="ja-JP"/>
              <a:t>Bitmaps</a:t>
            </a:r>
          </a:p>
          <a:p>
            <a:pPr lvl="1"/>
            <a:r>
              <a:rPr lang="en-US" altLang="ja-JP"/>
              <a:t>2D array of bit masks for pixels</a:t>
            </a:r>
          </a:p>
          <a:p>
            <a:pPr lvl="2"/>
            <a:r>
              <a:rPr lang="en-US" altLang="ja-JP"/>
              <a:t>update pixel color based on current color</a:t>
            </a:r>
          </a:p>
          <a:p>
            <a:r>
              <a:rPr lang="en-US" altLang="ja-JP"/>
              <a:t>Images</a:t>
            </a:r>
          </a:p>
          <a:p>
            <a:pPr lvl="1"/>
            <a:r>
              <a:rPr lang="en-US" altLang="ja-JP"/>
              <a:t>2D array of pixel color information</a:t>
            </a:r>
          </a:p>
          <a:p>
            <a:pPr lvl="2"/>
            <a:r>
              <a:rPr lang="en-US" altLang="ja-JP"/>
              <a:t>complete color information for each pixel</a:t>
            </a:r>
          </a:p>
          <a:p>
            <a:r>
              <a:rPr lang="en-US" altLang="ja-JP"/>
              <a:t>OpenGL doesn</a:t>
            </a:r>
            <a:r>
              <a:rPr lang="en-US" altLang="ja-JP">
                <a:latin typeface="Arial"/>
              </a:rPr>
              <a:t>’</a:t>
            </a:r>
            <a:r>
              <a:rPr lang="en-US" altLang="ja-JP"/>
              <a:t>t understand image formats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066" name="Rectangle 2"/>
          <p:cNvSpPr>
            <a:spLocks noChangeArrowheads="1"/>
          </p:cNvSpPr>
          <p:nvPr/>
        </p:nvSpPr>
        <p:spPr bwMode="auto">
          <a:xfrm>
            <a:off x="7848600" y="3427413"/>
            <a:ext cx="869950" cy="527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r>
              <a:rPr kumimoji="0" lang="en-US" altLang="ja-JP" sz="1400" b="1">
                <a:latin typeface="Arial" charset="0"/>
              </a:rPr>
              <a:t>Frame</a:t>
            </a:r>
            <a:br>
              <a:rPr kumimoji="0" lang="en-US" altLang="ja-JP" sz="1400" b="1">
                <a:latin typeface="Arial" charset="0"/>
              </a:rPr>
            </a:br>
            <a:r>
              <a:rPr kumimoji="0" lang="en-US" altLang="ja-JP" sz="1400" b="1">
                <a:latin typeface="Arial" charset="0"/>
              </a:rPr>
              <a:t>Buffer</a:t>
            </a:r>
          </a:p>
        </p:txBody>
      </p:sp>
      <p:sp>
        <p:nvSpPr>
          <p:cNvPr id="856067" name="Rectangle 3"/>
          <p:cNvSpPr>
            <a:spLocks noChangeArrowheads="1"/>
          </p:cNvSpPr>
          <p:nvPr/>
        </p:nvSpPr>
        <p:spPr bwMode="auto">
          <a:xfrm>
            <a:off x="4359275" y="3306763"/>
            <a:ext cx="1306513" cy="7397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1400" b="1">
                <a:latin typeface="Arial" charset="0"/>
              </a:rPr>
              <a:t>Rasterization</a:t>
            </a:r>
          </a:p>
          <a:p>
            <a:pPr algn="ctr" eaLnBrk="0" hangingPunct="0"/>
            <a:r>
              <a:rPr kumimoji="0" lang="en-US" altLang="ja-JP" sz="1400" b="1">
                <a:latin typeface="Arial" charset="0"/>
              </a:rPr>
              <a:t>(including</a:t>
            </a:r>
          </a:p>
          <a:p>
            <a:pPr algn="ctr" eaLnBrk="0" hangingPunct="0"/>
            <a:r>
              <a:rPr kumimoji="0" lang="en-US" altLang="ja-JP" sz="1400" b="1">
                <a:latin typeface="Arial" charset="0"/>
              </a:rPr>
              <a:t>Pixel Zoom)</a:t>
            </a:r>
          </a:p>
        </p:txBody>
      </p:sp>
      <p:sp>
        <p:nvSpPr>
          <p:cNvPr id="856068" name="Rectangle 4"/>
          <p:cNvSpPr>
            <a:spLocks noChangeArrowheads="1"/>
          </p:cNvSpPr>
          <p:nvPr/>
        </p:nvSpPr>
        <p:spPr bwMode="auto">
          <a:xfrm>
            <a:off x="6140450" y="3387725"/>
            <a:ext cx="1338263" cy="581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spcBef>
                <a:spcPct val="145000"/>
              </a:spcBef>
              <a:spcAft>
                <a:spcPct val="25000"/>
              </a:spcAft>
            </a:pPr>
            <a:r>
              <a:rPr kumimoji="0" lang="en-US" altLang="ja-JP" sz="1400" b="1">
                <a:latin typeface="Arial" charset="0"/>
              </a:rPr>
              <a:t>Per Fragment</a:t>
            </a:r>
            <a:br>
              <a:rPr kumimoji="0" lang="en-US" altLang="ja-JP" sz="1400" b="1">
                <a:latin typeface="Arial" charset="0"/>
              </a:rPr>
            </a:br>
            <a:r>
              <a:rPr kumimoji="0" lang="en-US" altLang="ja-JP" sz="1400" b="1">
                <a:latin typeface="Arial" charset="0"/>
              </a:rPr>
              <a:t>Operations</a:t>
            </a:r>
          </a:p>
        </p:txBody>
      </p:sp>
      <p:sp>
        <p:nvSpPr>
          <p:cNvPr id="856069" name="Rectangle 5"/>
          <p:cNvSpPr>
            <a:spLocks noChangeArrowheads="1"/>
          </p:cNvSpPr>
          <p:nvPr/>
        </p:nvSpPr>
        <p:spPr bwMode="auto">
          <a:xfrm>
            <a:off x="3962400" y="4405313"/>
            <a:ext cx="963613" cy="527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r>
              <a:rPr kumimoji="0" lang="en-US" altLang="ja-JP" sz="1400" b="1">
                <a:latin typeface="Arial" charset="0"/>
              </a:rPr>
              <a:t>TextureMemory</a:t>
            </a:r>
          </a:p>
        </p:txBody>
      </p:sp>
      <p:sp>
        <p:nvSpPr>
          <p:cNvPr id="856070" name="Rectangle 6"/>
          <p:cNvSpPr>
            <a:spLocks noChangeArrowheads="1"/>
          </p:cNvSpPr>
          <p:nvPr/>
        </p:nvSpPr>
        <p:spPr bwMode="auto">
          <a:xfrm>
            <a:off x="2490788" y="3308350"/>
            <a:ext cx="1492250" cy="7397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1400" b="1">
                <a:latin typeface="Arial" charset="0"/>
              </a:rPr>
              <a:t>Pixel-Transfer</a:t>
            </a:r>
          </a:p>
          <a:p>
            <a:pPr algn="ctr" eaLnBrk="0" hangingPunct="0"/>
            <a:r>
              <a:rPr kumimoji="0" lang="en-US" altLang="ja-JP" sz="1400" b="1">
                <a:latin typeface="Arial" charset="0"/>
              </a:rPr>
              <a:t>Operations</a:t>
            </a:r>
          </a:p>
          <a:p>
            <a:pPr algn="ctr" eaLnBrk="0" hangingPunct="0"/>
            <a:r>
              <a:rPr kumimoji="0" lang="en-US" altLang="ja-JP" sz="1400" b="1">
                <a:latin typeface="Arial" charset="0"/>
              </a:rPr>
              <a:t>(and Pixel Map)</a:t>
            </a:r>
          </a:p>
        </p:txBody>
      </p:sp>
      <p:sp>
        <p:nvSpPr>
          <p:cNvPr id="856071" name="Rectangle 7"/>
          <p:cNvSpPr>
            <a:spLocks noChangeArrowheads="1"/>
          </p:cNvSpPr>
          <p:nvPr/>
        </p:nvSpPr>
        <p:spPr bwMode="auto">
          <a:xfrm>
            <a:off x="508000" y="3525838"/>
            <a:ext cx="5603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1400" b="1">
                <a:latin typeface="Arial" charset="0"/>
              </a:rPr>
              <a:t>CPU</a:t>
            </a:r>
          </a:p>
        </p:txBody>
      </p:sp>
      <p:sp>
        <p:nvSpPr>
          <p:cNvPr id="856072" name="Rectangle 8"/>
          <p:cNvSpPr>
            <a:spLocks noChangeArrowheads="1"/>
          </p:cNvSpPr>
          <p:nvPr/>
        </p:nvSpPr>
        <p:spPr bwMode="auto">
          <a:xfrm>
            <a:off x="1360488" y="3308350"/>
            <a:ext cx="854075" cy="7397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kumimoji="0" lang="en-US" altLang="ja-JP" sz="1400" b="1">
                <a:latin typeface="Arial" charset="0"/>
              </a:rPr>
              <a:t>Pixel</a:t>
            </a:r>
          </a:p>
          <a:p>
            <a:pPr algn="ctr" eaLnBrk="0" hangingPunct="0"/>
            <a:r>
              <a:rPr kumimoji="0" lang="en-US" altLang="ja-JP" sz="1400" b="1">
                <a:latin typeface="Arial" charset="0"/>
              </a:rPr>
              <a:t>Storage</a:t>
            </a:r>
          </a:p>
          <a:p>
            <a:pPr algn="ctr" eaLnBrk="0" hangingPunct="0"/>
            <a:r>
              <a:rPr kumimoji="0" lang="en-US" altLang="ja-JP" sz="1400" b="1">
                <a:latin typeface="Arial" charset="0"/>
              </a:rPr>
              <a:t>Modes</a:t>
            </a:r>
          </a:p>
        </p:txBody>
      </p:sp>
      <p:sp>
        <p:nvSpPr>
          <p:cNvPr id="856073" name="Rectangle 9"/>
          <p:cNvSpPr>
            <a:spLocks noChangeArrowheads="1"/>
          </p:cNvSpPr>
          <p:nvPr/>
        </p:nvSpPr>
        <p:spPr bwMode="auto">
          <a:xfrm>
            <a:off x="3733800" y="5167313"/>
            <a:ext cx="3851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kumimoji="0" lang="en-US" altLang="ja-JP" sz="1600" b="1">
                <a:latin typeface="Courier New" pitchFamily="49" charset="0"/>
              </a:rPr>
              <a:t>glReadPixels(), glCopyPixels()</a:t>
            </a:r>
          </a:p>
        </p:txBody>
      </p:sp>
      <p:sp>
        <p:nvSpPr>
          <p:cNvPr id="856074" name="Rectangle 10"/>
          <p:cNvSpPr>
            <a:spLocks noChangeArrowheads="1"/>
          </p:cNvSpPr>
          <p:nvPr/>
        </p:nvSpPr>
        <p:spPr bwMode="auto">
          <a:xfrm>
            <a:off x="993775" y="2971800"/>
            <a:ext cx="33623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kumimoji="0" lang="en-US" altLang="ja-JP" sz="1600" b="1">
                <a:latin typeface="Courier New" pitchFamily="49" charset="0"/>
              </a:rPr>
              <a:t>glBitmap(), glDrawPixels()</a:t>
            </a:r>
          </a:p>
        </p:txBody>
      </p:sp>
      <p:cxnSp>
        <p:nvCxnSpPr>
          <p:cNvPr id="856075" name="AutoShape 11"/>
          <p:cNvCxnSpPr>
            <a:cxnSpLocks noChangeShapeType="1"/>
            <a:stCxn id="856071" idx="3"/>
            <a:endCxn id="856072" idx="1"/>
          </p:cNvCxnSpPr>
          <p:nvPr/>
        </p:nvCxnSpPr>
        <p:spPr bwMode="auto">
          <a:xfrm>
            <a:off x="1068388" y="3678238"/>
            <a:ext cx="292100" cy="0"/>
          </a:xfrm>
          <a:prstGeom prst="straightConnector1">
            <a:avLst/>
          </a:prstGeom>
          <a:noFill/>
          <a:ln w="12700">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076" name="AutoShape 12"/>
          <p:cNvCxnSpPr>
            <a:cxnSpLocks noChangeShapeType="1"/>
            <a:stCxn id="856072" idx="3"/>
            <a:endCxn id="856070" idx="1"/>
          </p:cNvCxnSpPr>
          <p:nvPr/>
        </p:nvCxnSpPr>
        <p:spPr bwMode="auto">
          <a:xfrm>
            <a:off x="2214563" y="3678238"/>
            <a:ext cx="276225" cy="0"/>
          </a:xfrm>
          <a:prstGeom prst="straightConnector1">
            <a:avLst/>
          </a:prstGeom>
          <a:noFill/>
          <a:ln w="12700">
            <a:solidFill>
              <a:schemeClr val="tx1"/>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077" name="AutoShape 13"/>
          <p:cNvCxnSpPr>
            <a:cxnSpLocks noChangeShapeType="1"/>
            <a:stCxn id="856070" idx="3"/>
            <a:endCxn id="856067" idx="1"/>
          </p:cNvCxnSpPr>
          <p:nvPr/>
        </p:nvCxnSpPr>
        <p:spPr bwMode="auto">
          <a:xfrm flipV="1">
            <a:off x="3983038" y="3676650"/>
            <a:ext cx="376237" cy="1588"/>
          </a:xfrm>
          <a:prstGeom prst="straightConnector1">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078" name="AutoShape 14"/>
          <p:cNvCxnSpPr>
            <a:cxnSpLocks noChangeShapeType="1"/>
            <a:stCxn id="856067" idx="3"/>
            <a:endCxn id="856068" idx="1"/>
          </p:cNvCxnSpPr>
          <p:nvPr/>
        </p:nvCxnSpPr>
        <p:spPr bwMode="auto">
          <a:xfrm>
            <a:off x="5665788" y="3676650"/>
            <a:ext cx="474662" cy="1588"/>
          </a:xfrm>
          <a:prstGeom prst="straightConnector1">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079" name="AutoShape 15"/>
          <p:cNvCxnSpPr>
            <a:cxnSpLocks noChangeShapeType="1"/>
            <a:stCxn id="856068" idx="3"/>
            <a:endCxn id="856066" idx="1"/>
          </p:cNvCxnSpPr>
          <p:nvPr/>
        </p:nvCxnSpPr>
        <p:spPr bwMode="auto">
          <a:xfrm>
            <a:off x="7478713" y="3678238"/>
            <a:ext cx="369887" cy="12700"/>
          </a:xfrm>
          <a:prstGeom prst="straightConnector1">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080" name="AutoShape 16"/>
          <p:cNvCxnSpPr>
            <a:cxnSpLocks noChangeShapeType="1"/>
            <a:stCxn id="856066" idx="2"/>
            <a:endCxn id="856069" idx="3"/>
          </p:cNvCxnSpPr>
          <p:nvPr/>
        </p:nvCxnSpPr>
        <p:spPr bwMode="auto">
          <a:xfrm rot="5400000">
            <a:off x="6247606" y="2632870"/>
            <a:ext cx="714375" cy="3357562"/>
          </a:xfrm>
          <a:prstGeom prst="bentConnector2">
            <a:avLst/>
          </a:prstGeom>
          <a:noFill/>
          <a:ln w="12700">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081" name="AutoShape 17"/>
          <p:cNvCxnSpPr>
            <a:cxnSpLocks noChangeShapeType="1"/>
            <a:stCxn id="856066" idx="2"/>
            <a:endCxn id="856070" idx="2"/>
          </p:cNvCxnSpPr>
          <p:nvPr/>
        </p:nvCxnSpPr>
        <p:spPr bwMode="auto">
          <a:xfrm rot="5400000">
            <a:off x="5713413" y="1477963"/>
            <a:ext cx="93662" cy="5046662"/>
          </a:xfrm>
          <a:prstGeom prst="bentConnector3">
            <a:avLst>
              <a:gd name="adj1" fmla="val 1676269"/>
            </a:avLst>
          </a:prstGeom>
          <a:noFill/>
          <a:ln w="12700">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082" name="AutoShape 18"/>
          <p:cNvCxnSpPr>
            <a:cxnSpLocks noChangeShapeType="1"/>
            <a:stCxn id="856069" idx="0"/>
            <a:endCxn id="856070" idx="2"/>
          </p:cNvCxnSpPr>
          <p:nvPr/>
        </p:nvCxnSpPr>
        <p:spPr bwMode="auto">
          <a:xfrm rot="5400000" flipH="1">
            <a:off x="3662363" y="3622675"/>
            <a:ext cx="357188" cy="1208087"/>
          </a:xfrm>
          <a:prstGeom prst="bentConnector3">
            <a:avLst>
              <a:gd name="adj1" fmla="val 49778"/>
            </a:avLst>
          </a:prstGeom>
          <a:noFill/>
          <a:ln w="12700">
            <a:solidFill>
              <a:schemeClr val="tx1"/>
            </a:solidFill>
            <a:miter lim="800000"/>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6083" name="Text Box 19"/>
          <p:cNvSpPr txBox="1">
            <a:spLocks noChangeArrowheads="1"/>
          </p:cNvSpPr>
          <p:nvPr/>
        </p:nvSpPr>
        <p:spPr bwMode="auto">
          <a:xfrm>
            <a:off x="5464175" y="4373563"/>
            <a:ext cx="2384425" cy="3365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ja-JP" sz="1600" b="1">
                <a:latin typeface="Courier New" pitchFamily="49" charset="0"/>
              </a:rPr>
              <a:t>glCopyTex*Image();</a:t>
            </a:r>
          </a:p>
        </p:txBody>
      </p:sp>
      <p:sp>
        <p:nvSpPr>
          <p:cNvPr id="856084" name="Rectangle 20"/>
          <p:cNvSpPr>
            <a:spLocks noGrp="1" noChangeArrowheads="1"/>
          </p:cNvSpPr>
          <p:nvPr>
            <p:ph type="title"/>
          </p:nvPr>
        </p:nvSpPr>
        <p:spPr/>
        <p:txBody>
          <a:bodyPr/>
          <a:lstStyle/>
          <a:p>
            <a:r>
              <a:rPr lang="en-US" altLang="ja-JP"/>
              <a:t>Pixel Pipeline</a:t>
            </a:r>
          </a:p>
        </p:txBody>
      </p:sp>
      <p:sp>
        <p:nvSpPr>
          <p:cNvPr id="856085" name="Rectangle 21"/>
          <p:cNvSpPr>
            <a:spLocks noGrp="1" noChangeArrowheads="1"/>
          </p:cNvSpPr>
          <p:nvPr>
            <p:ph type="body" idx="1"/>
          </p:nvPr>
        </p:nvSpPr>
        <p:spPr/>
        <p:txBody>
          <a:bodyPr/>
          <a:lstStyle/>
          <a:p>
            <a:r>
              <a:rPr lang="en-US" altLang="ja-JP"/>
              <a:t>Programmable pixel storage</a:t>
            </a:r>
            <a:br>
              <a:rPr lang="en-US" altLang="ja-JP"/>
            </a:br>
            <a:r>
              <a:rPr lang="en-US" altLang="ja-JP"/>
              <a:t> and transfer operations</a:t>
            </a:r>
          </a:p>
        </p:txBody>
      </p:sp>
      <p:grpSp>
        <p:nvGrpSpPr>
          <p:cNvPr id="856086" name="Group 22"/>
          <p:cNvGrpSpPr>
            <a:grpSpLocks/>
          </p:cNvGrpSpPr>
          <p:nvPr/>
        </p:nvGrpSpPr>
        <p:grpSpPr bwMode="auto">
          <a:xfrm>
            <a:off x="4857750" y="503238"/>
            <a:ext cx="3825875" cy="1106487"/>
            <a:chOff x="2477" y="316"/>
            <a:chExt cx="2410" cy="697"/>
          </a:xfrm>
        </p:grpSpPr>
        <p:sp>
          <p:nvSpPr>
            <p:cNvPr id="856087" name="Text Box 23"/>
            <p:cNvSpPr txBox="1">
              <a:spLocks noChangeArrowheads="1"/>
            </p:cNvSpPr>
            <p:nvPr/>
          </p:nvSpPr>
          <p:spPr bwMode="invGray">
            <a:xfrm>
              <a:off x="2477" y="608"/>
              <a:ext cx="291"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CPU</a:t>
              </a:r>
            </a:p>
          </p:txBody>
        </p:sp>
        <p:sp>
          <p:nvSpPr>
            <p:cNvPr id="856088" name="Text Box 24"/>
            <p:cNvSpPr txBox="1">
              <a:spLocks noChangeArrowheads="1"/>
            </p:cNvSpPr>
            <p:nvPr/>
          </p:nvSpPr>
          <p:spPr bwMode="invGray">
            <a:xfrm>
              <a:off x="2961" y="608"/>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DL</a:t>
              </a:r>
            </a:p>
          </p:txBody>
        </p:sp>
        <p:sp>
          <p:nvSpPr>
            <p:cNvPr id="856089" name="Text Box 25"/>
            <p:cNvSpPr txBox="1">
              <a:spLocks noChangeArrowheads="1"/>
            </p:cNvSpPr>
            <p:nvPr/>
          </p:nvSpPr>
          <p:spPr bwMode="invGray">
            <a:xfrm>
              <a:off x="2918" y="363"/>
              <a:ext cx="312"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Poly.</a:t>
              </a:r>
            </a:p>
          </p:txBody>
        </p:sp>
        <p:sp>
          <p:nvSpPr>
            <p:cNvPr id="856090" name="Text Box 26"/>
            <p:cNvSpPr txBox="1">
              <a:spLocks noChangeArrowheads="1"/>
            </p:cNvSpPr>
            <p:nvPr/>
          </p:nvSpPr>
          <p:spPr bwMode="invGray">
            <a:xfrm>
              <a:off x="3316" y="316"/>
              <a:ext cx="365" cy="25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Per</a:t>
              </a:r>
            </a:p>
            <a:p>
              <a:pPr algn="ctr" eaLnBrk="0" hangingPunct="0"/>
              <a:r>
                <a:rPr kumimoji="0" lang="en-US" altLang="ja-JP" sz="1000" b="1">
                  <a:latin typeface="Arial" charset="0"/>
                </a:rPr>
                <a:t>Vertex</a:t>
              </a:r>
            </a:p>
          </p:txBody>
        </p:sp>
        <p:sp>
          <p:nvSpPr>
            <p:cNvPr id="856091" name="Text Box 27"/>
            <p:cNvSpPr txBox="1">
              <a:spLocks noChangeArrowheads="1"/>
            </p:cNvSpPr>
            <p:nvPr/>
          </p:nvSpPr>
          <p:spPr bwMode="invGray">
            <a:xfrm>
              <a:off x="3806" y="600"/>
              <a:ext cx="37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Raster</a:t>
              </a:r>
            </a:p>
          </p:txBody>
        </p:sp>
        <p:sp>
          <p:nvSpPr>
            <p:cNvPr id="856092" name="Text Box 28"/>
            <p:cNvSpPr txBox="1">
              <a:spLocks noChangeArrowheads="1"/>
            </p:cNvSpPr>
            <p:nvPr/>
          </p:nvSpPr>
          <p:spPr bwMode="invGray">
            <a:xfrm>
              <a:off x="4264" y="597"/>
              <a:ext cx="295"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Frag</a:t>
              </a:r>
            </a:p>
          </p:txBody>
        </p:sp>
        <p:sp>
          <p:nvSpPr>
            <p:cNvPr id="856093" name="Text Box 29"/>
            <p:cNvSpPr txBox="1">
              <a:spLocks noChangeArrowheads="1"/>
            </p:cNvSpPr>
            <p:nvPr/>
          </p:nvSpPr>
          <p:spPr bwMode="invGray">
            <a:xfrm>
              <a:off x="4658" y="597"/>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FB</a:t>
              </a:r>
            </a:p>
          </p:txBody>
        </p:sp>
        <p:sp>
          <p:nvSpPr>
            <p:cNvPr id="856094" name="Text Box 30"/>
            <p:cNvSpPr txBox="1">
              <a:spLocks noChangeArrowheads="1"/>
            </p:cNvSpPr>
            <p:nvPr/>
          </p:nvSpPr>
          <p:spPr bwMode="invGray">
            <a:xfrm>
              <a:off x="2923" y="853"/>
              <a:ext cx="307" cy="160"/>
            </a:xfrm>
            <a:prstGeom prst="rect">
              <a:avLst/>
            </a:prstGeom>
            <a:solidFill>
              <a:schemeClr val="accent2"/>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solidFill>
                    <a:schemeClr val="bg1"/>
                  </a:solidFill>
                  <a:latin typeface="Arial" charset="0"/>
                </a:rPr>
                <a:t>Pixel</a:t>
              </a:r>
            </a:p>
          </p:txBody>
        </p:sp>
        <p:sp>
          <p:nvSpPr>
            <p:cNvPr id="856095" name="Text Box 31"/>
            <p:cNvSpPr txBox="1">
              <a:spLocks noChangeArrowheads="1"/>
            </p:cNvSpPr>
            <p:nvPr/>
          </p:nvSpPr>
          <p:spPr bwMode="invGray">
            <a:xfrm>
              <a:off x="3316" y="708"/>
              <a:ext cx="41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Texture</a:t>
              </a:r>
            </a:p>
          </p:txBody>
        </p:sp>
        <p:cxnSp>
          <p:nvCxnSpPr>
            <p:cNvPr id="856096" name="AutoShape 32"/>
            <p:cNvCxnSpPr>
              <a:cxnSpLocks noChangeShapeType="1"/>
              <a:stCxn id="856087" idx="3"/>
              <a:endCxn id="856088" idx="1"/>
            </p:cNvCxnSpPr>
            <p:nvPr/>
          </p:nvCxnSpPr>
          <p:spPr bwMode="invGray">
            <a:xfrm>
              <a:off x="2743" y="688"/>
              <a:ext cx="23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097" name="AutoShape 33"/>
            <p:cNvCxnSpPr>
              <a:cxnSpLocks noChangeShapeType="1"/>
              <a:stCxn id="856087" idx="3"/>
              <a:endCxn id="856089" idx="1"/>
            </p:cNvCxnSpPr>
            <p:nvPr/>
          </p:nvCxnSpPr>
          <p:spPr bwMode="invGray">
            <a:xfrm flipV="1">
              <a:off x="2743" y="443"/>
              <a:ext cx="201" cy="245"/>
            </a:xfrm>
            <a:prstGeom prst="bentConnector3">
              <a:avLst>
                <a:gd name="adj1" fmla="val 4979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098" name="AutoShape 34"/>
            <p:cNvCxnSpPr>
              <a:cxnSpLocks noChangeShapeType="1"/>
              <a:stCxn id="856087" idx="3"/>
              <a:endCxn id="856094" idx="1"/>
            </p:cNvCxnSpPr>
            <p:nvPr/>
          </p:nvCxnSpPr>
          <p:spPr bwMode="invGray">
            <a:xfrm>
              <a:off x="2743" y="688"/>
              <a:ext cx="206" cy="245"/>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099" name="AutoShape 35"/>
            <p:cNvCxnSpPr>
              <a:cxnSpLocks noChangeShapeType="1"/>
              <a:stCxn id="856087" idx="0"/>
              <a:endCxn id="856090" idx="0"/>
            </p:cNvCxnSpPr>
            <p:nvPr/>
          </p:nvCxnSpPr>
          <p:spPr bwMode="invGray">
            <a:xfrm rot="16200000">
              <a:off x="2919" y="42"/>
              <a:ext cx="283" cy="876"/>
            </a:xfrm>
            <a:prstGeom prst="bentConnector3">
              <a:avLst>
                <a:gd name="adj1" fmla="val 14210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100" name="AutoShape 36"/>
            <p:cNvCxnSpPr>
              <a:cxnSpLocks noChangeShapeType="1"/>
              <a:stCxn id="856088" idx="0"/>
              <a:endCxn id="856089" idx="2"/>
            </p:cNvCxnSpPr>
            <p:nvPr/>
          </p:nvCxnSpPr>
          <p:spPr bwMode="invGray">
            <a:xfrm flipH="1" flipV="1">
              <a:off x="3074" y="509"/>
              <a:ext cx="1" cy="1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101" name="AutoShape 37"/>
            <p:cNvCxnSpPr>
              <a:cxnSpLocks noChangeShapeType="1"/>
              <a:stCxn id="856088" idx="2"/>
              <a:endCxn id="856094" idx="0"/>
            </p:cNvCxnSpPr>
            <p:nvPr/>
          </p:nvCxnSpPr>
          <p:spPr bwMode="invGray">
            <a:xfrm>
              <a:off x="3075" y="754"/>
              <a:ext cx="1" cy="1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102" name="AutoShape 38"/>
            <p:cNvCxnSpPr>
              <a:cxnSpLocks noChangeShapeType="1"/>
              <a:stCxn id="856089" idx="3"/>
              <a:endCxn id="856090" idx="1"/>
            </p:cNvCxnSpPr>
            <p:nvPr/>
          </p:nvCxnSpPr>
          <p:spPr bwMode="invGray">
            <a:xfrm>
              <a:off x="3203" y="443"/>
              <a:ext cx="144" cy="1"/>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103" name="AutoShape 39"/>
            <p:cNvCxnSpPr>
              <a:cxnSpLocks noChangeShapeType="1"/>
              <a:stCxn id="856094" idx="3"/>
              <a:endCxn id="856095" idx="1"/>
            </p:cNvCxnSpPr>
            <p:nvPr/>
          </p:nvCxnSpPr>
          <p:spPr bwMode="invGray">
            <a:xfrm flipV="1">
              <a:off x="3203" y="788"/>
              <a:ext cx="148" cy="145"/>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104" name="AutoShape 40"/>
            <p:cNvCxnSpPr>
              <a:cxnSpLocks noChangeShapeType="1"/>
              <a:stCxn id="856094" idx="3"/>
              <a:endCxn id="856091" idx="1"/>
            </p:cNvCxnSpPr>
            <p:nvPr/>
          </p:nvCxnSpPr>
          <p:spPr bwMode="invGray">
            <a:xfrm flipV="1">
              <a:off x="3203" y="679"/>
              <a:ext cx="635" cy="254"/>
            </a:xfrm>
            <a:prstGeom prst="bentConnector3">
              <a:avLst>
                <a:gd name="adj1" fmla="val 83681"/>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105" name="AutoShape 41"/>
            <p:cNvCxnSpPr>
              <a:cxnSpLocks noChangeShapeType="1"/>
              <a:stCxn id="856092" idx="3"/>
              <a:endCxn id="856093" idx="1"/>
            </p:cNvCxnSpPr>
            <p:nvPr/>
          </p:nvCxnSpPr>
          <p:spPr bwMode="invGray">
            <a:xfrm>
              <a:off x="4534" y="677"/>
              <a:ext cx="14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106" name="AutoShape 42"/>
            <p:cNvCxnSpPr>
              <a:cxnSpLocks noChangeShapeType="1"/>
              <a:stCxn id="856091" idx="3"/>
              <a:endCxn id="856092" idx="1"/>
            </p:cNvCxnSpPr>
            <p:nvPr/>
          </p:nvCxnSpPr>
          <p:spPr bwMode="invGray">
            <a:xfrm flipV="1">
              <a:off x="4144" y="677"/>
              <a:ext cx="145" cy="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107" name="AutoShape 43"/>
            <p:cNvCxnSpPr>
              <a:cxnSpLocks noChangeShapeType="1"/>
              <a:stCxn id="856095" idx="3"/>
              <a:endCxn id="856091" idx="1"/>
            </p:cNvCxnSpPr>
            <p:nvPr/>
          </p:nvCxnSpPr>
          <p:spPr bwMode="invGray">
            <a:xfrm flipV="1">
              <a:off x="3690" y="679"/>
              <a:ext cx="148" cy="109"/>
            </a:xfrm>
            <a:prstGeom prst="bentConnector3">
              <a:avLst>
                <a:gd name="adj1" fmla="val 36514"/>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108" name="AutoShape 44"/>
            <p:cNvCxnSpPr>
              <a:cxnSpLocks noChangeShapeType="1"/>
              <a:stCxn id="856090" idx="3"/>
              <a:endCxn id="856091" idx="1"/>
            </p:cNvCxnSpPr>
            <p:nvPr/>
          </p:nvCxnSpPr>
          <p:spPr bwMode="invGray">
            <a:xfrm>
              <a:off x="3650" y="444"/>
              <a:ext cx="188" cy="235"/>
            </a:xfrm>
            <a:prstGeom prst="bentConnector3">
              <a:avLst>
                <a:gd name="adj1" fmla="val 49778"/>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6109" name="AutoShape 45"/>
            <p:cNvCxnSpPr>
              <a:cxnSpLocks noChangeShapeType="1"/>
              <a:stCxn id="856093" idx="2"/>
              <a:endCxn id="856094" idx="2"/>
            </p:cNvCxnSpPr>
            <p:nvPr/>
          </p:nvCxnSpPr>
          <p:spPr bwMode="invGray">
            <a:xfrm rot="5400000">
              <a:off x="3797" y="22"/>
              <a:ext cx="256" cy="1697"/>
            </a:xfrm>
            <a:prstGeom prst="bentConnector3">
              <a:avLst>
                <a:gd name="adj1" fmla="val 12750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title"/>
          </p:nvPr>
        </p:nvSpPr>
        <p:spPr/>
        <p:txBody>
          <a:bodyPr/>
          <a:lstStyle/>
          <a:p>
            <a:r>
              <a:rPr lang="en-US" altLang="ja-JP"/>
              <a:t>Positioning Image Primitives</a:t>
            </a:r>
          </a:p>
        </p:txBody>
      </p:sp>
      <p:sp>
        <p:nvSpPr>
          <p:cNvPr id="858115" name="Rectangle 3"/>
          <p:cNvSpPr>
            <a:spLocks noGrp="1" noChangeArrowheads="1"/>
          </p:cNvSpPr>
          <p:nvPr>
            <p:ph type="body" idx="1"/>
          </p:nvPr>
        </p:nvSpPr>
        <p:spPr/>
        <p:txBody>
          <a:bodyPr/>
          <a:lstStyle/>
          <a:p>
            <a:pPr algn="ctr">
              <a:buFont typeface="Wingdings" pitchFamily="2" charset="2"/>
              <a:buNone/>
            </a:pPr>
            <a:r>
              <a:rPr lang="en-US" altLang="ja-JP" b="1">
                <a:solidFill>
                  <a:schemeClr val="accent2"/>
                </a:solidFill>
                <a:latin typeface="Courier New" pitchFamily="49" charset="0"/>
              </a:rPr>
              <a:t>glRasterPos3f( x, y, z )</a:t>
            </a:r>
          </a:p>
          <a:p>
            <a:r>
              <a:rPr lang="en-US" altLang="ja-JP"/>
              <a:t>raster position transformed like geometry</a:t>
            </a:r>
          </a:p>
          <a:p>
            <a:r>
              <a:rPr lang="en-US" altLang="ja-JP"/>
              <a:t>discarded if raster position</a:t>
            </a:r>
            <a:br>
              <a:rPr lang="en-US" altLang="ja-JP"/>
            </a:br>
            <a:r>
              <a:rPr lang="en-US" altLang="ja-JP"/>
              <a:t>is outside of viewport</a:t>
            </a:r>
          </a:p>
          <a:p>
            <a:pPr lvl="1"/>
            <a:r>
              <a:rPr lang="en-US" altLang="ja-JP"/>
              <a:t>may need to fine tune</a:t>
            </a:r>
            <a:br>
              <a:rPr lang="en-US" altLang="ja-JP"/>
            </a:br>
            <a:r>
              <a:rPr lang="en-US" altLang="ja-JP"/>
              <a:t>viewport for desired</a:t>
            </a:r>
            <a:br>
              <a:rPr lang="en-US" altLang="ja-JP"/>
            </a:br>
            <a:r>
              <a:rPr lang="en-US" altLang="ja-JP"/>
              <a:t>results</a:t>
            </a:r>
          </a:p>
        </p:txBody>
      </p:sp>
      <p:pic>
        <p:nvPicPr>
          <p:cNvPr id="858116" name="Picture 4" descr="leeds"/>
          <p:cNvPicPr>
            <a:picLocks noChangeAspect="1" noChangeArrowheads="1"/>
          </p:cNvPicPr>
          <p:nvPr/>
        </p:nvPicPr>
        <p:blipFill>
          <a:blip r:embed="rId3">
            <a:lum bright="12000"/>
            <a:extLst>
              <a:ext uri="{28A0092B-C50C-407E-A947-70E740481C1C}">
                <a14:useLocalDpi xmlns:a14="http://schemas.microsoft.com/office/drawing/2010/main" val="0"/>
              </a:ext>
            </a:extLst>
          </a:blip>
          <a:srcRect l="11853" t="11845" r="17111" b="17123"/>
          <a:stretch>
            <a:fillRect/>
          </a:stretch>
        </p:blipFill>
        <p:spPr bwMode="auto">
          <a:xfrm>
            <a:off x="5581650" y="3887788"/>
            <a:ext cx="3238500" cy="2168525"/>
          </a:xfrm>
          <a:prstGeom prst="rect">
            <a:avLst/>
          </a:prstGeom>
          <a:noFill/>
          <a:extLst>
            <a:ext uri="{909E8E84-426E-40DD-AFC4-6F175D3DCCD1}">
              <a14:hiddenFill xmlns:a14="http://schemas.microsoft.com/office/drawing/2010/main">
                <a:solidFill>
                  <a:srgbClr val="FFFFFF"/>
                </a:solidFill>
              </a14:hiddenFill>
            </a:ext>
          </a:extLst>
        </p:spPr>
      </p:pic>
      <p:sp>
        <p:nvSpPr>
          <p:cNvPr id="858117" name="Text Box 5"/>
          <p:cNvSpPr txBox="1">
            <a:spLocks noChangeArrowheads="1"/>
          </p:cNvSpPr>
          <p:nvPr/>
        </p:nvSpPr>
        <p:spPr bwMode="auto">
          <a:xfrm>
            <a:off x="4340225" y="6323013"/>
            <a:ext cx="1214438" cy="274637"/>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ja-JP" sz="1200">
                <a:latin typeface="Arial" charset="0"/>
              </a:rPr>
              <a:t>Raster Position</a:t>
            </a:r>
          </a:p>
        </p:txBody>
      </p:sp>
      <p:sp>
        <p:nvSpPr>
          <p:cNvPr id="858118" name="Line 6"/>
          <p:cNvSpPr>
            <a:spLocks noChangeShapeType="1"/>
          </p:cNvSpPr>
          <p:nvPr/>
        </p:nvSpPr>
        <p:spPr bwMode="auto">
          <a:xfrm flipV="1">
            <a:off x="4970463" y="6040438"/>
            <a:ext cx="612775" cy="26511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62" name="Rectangle 2"/>
          <p:cNvSpPr>
            <a:spLocks noGrp="1" noChangeArrowheads="1"/>
          </p:cNvSpPr>
          <p:nvPr>
            <p:ph type="title"/>
          </p:nvPr>
        </p:nvSpPr>
        <p:spPr/>
        <p:txBody>
          <a:bodyPr/>
          <a:lstStyle/>
          <a:p>
            <a:r>
              <a:rPr lang="en-US" altLang="ja-JP"/>
              <a:t>Rendering Bitmaps</a:t>
            </a:r>
          </a:p>
        </p:txBody>
      </p:sp>
      <p:sp>
        <p:nvSpPr>
          <p:cNvPr id="860163" name="Rectangle 3"/>
          <p:cNvSpPr>
            <a:spLocks noGrp="1" noChangeArrowheads="1"/>
          </p:cNvSpPr>
          <p:nvPr>
            <p:ph type="body" idx="1"/>
          </p:nvPr>
        </p:nvSpPr>
        <p:spPr/>
        <p:txBody>
          <a:bodyPr/>
          <a:lstStyle/>
          <a:p>
            <a:r>
              <a:rPr lang="en-US" altLang="ja-JP" b="1">
                <a:solidFill>
                  <a:schemeClr val="accent2"/>
                </a:solidFill>
                <a:latin typeface="Courier New" pitchFamily="49" charset="0"/>
              </a:rPr>
              <a:t>glBitmap( </a:t>
            </a:r>
            <a:r>
              <a:rPr lang="en-US" altLang="ja-JP" b="1" i="1">
                <a:solidFill>
                  <a:schemeClr val="accent2"/>
                </a:solidFill>
                <a:latin typeface="Courier New" pitchFamily="49" charset="0"/>
              </a:rPr>
              <a:t>width</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height</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xorig</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yorig</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xmove</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ymove</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bitmap</a:t>
            </a:r>
            <a:r>
              <a:rPr lang="en-US" altLang="ja-JP" b="1">
                <a:solidFill>
                  <a:schemeClr val="accent2"/>
                </a:solidFill>
                <a:latin typeface="Courier New" pitchFamily="49" charset="0"/>
              </a:rPr>
              <a:t> )</a:t>
            </a:r>
          </a:p>
          <a:p>
            <a:pPr lvl="1"/>
            <a:r>
              <a:rPr lang="en-US" altLang="ja-JP"/>
              <a:t>render bitmap in current color</a:t>
            </a:r>
            <a:br>
              <a:rPr lang="en-US" altLang="ja-JP"/>
            </a:br>
            <a:r>
              <a:rPr lang="en-US" altLang="ja-JP"/>
              <a:t>at </a:t>
            </a:r>
          </a:p>
          <a:p>
            <a:pPr lvl="1"/>
            <a:r>
              <a:rPr lang="en-US" altLang="ja-JP"/>
              <a:t>advance raster position by</a:t>
            </a:r>
            <a:br>
              <a:rPr lang="en-US" altLang="ja-JP"/>
            </a:br>
            <a:r>
              <a:rPr lang="en-US" altLang="ja-JP"/>
              <a:t>                     after </a:t>
            </a:r>
            <a:br>
              <a:rPr lang="en-US" altLang="ja-JP"/>
            </a:br>
            <a:r>
              <a:rPr lang="en-US" altLang="ja-JP"/>
              <a:t>rendering</a:t>
            </a:r>
          </a:p>
          <a:p>
            <a:pPr lvl="2"/>
            <a:endParaRPr lang="en-US" altLang="ja-JP"/>
          </a:p>
        </p:txBody>
      </p:sp>
      <p:graphicFrame>
        <p:nvGraphicFramePr>
          <p:cNvPr id="860164" name="Object 4"/>
          <p:cNvGraphicFramePr>
            <a:graphicFrameLocks noChangeAspect="1"/>
          </p:cNvGraphicFramePr>
          <p:nvPr/>
        </p:nvGraphicFramePr>
        <p:xfrm>
          <a:off x="1962150" y="3213100"/>
          <a:ext cx="3330575" cy="466725"/>
        </p:xfrm>
        <a:graphic>
          <a:graphicData uri="http://schemas.openxmlformats.org/presentationml/2006/ole">
            <mc:AlternateContent xmlns:mc="http://schemas.openxmlformats.org/markup-compatibility/2006">
              <mc:Choice xmlns:v="urn:schemas-microsoft-com:vml" Requires="v">
                <p:oleObj spid="_x0000_s860179" name="Equation" r:id="rId4" imgW="1358640" imgH="190440" progId="Equation.3">
                  <p:embed/>
                </p:oleObj>
              </mc:Choice>
              <mc:Fallback>
                <p:oleObj name="Equation" r:id="rId4" imgW="1358640" imgH="1904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black">
                      <a:xfrm>
                        <a:off x="1962150" y="3213100"/>
                        <a:ext cx="3330575"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165" name="Object 5"/>
          <p:cNvGraphicFramePr>
            <a:graphicFrameLocks noChangeAspect="1"/>
          </p:cNvGraphicFramePr>
          <p:nvPr/>
        </p:nvGraphicFramePr>
        <p:xfrm>
          <a:off x="1552575" y="4032250"/>
          <a:ext cx="2371725" cy="476250"/>
        </p:xfrm>
        <a:graphic>
          <a:graphicData uri="http://schemas.openxmlformats.org/presentationml/2006/ole">
            <mc:AlternateContent xmlns:mc="http://schemas.openxmlformats.org/markup-compatibility/2006">
              <mc:Choice xmlns:v="urn:schemas-microsoft-com:vml" Requires="v">
                <p:oleObj spid="_x0000_s860180" name="Equation" r:id="rId6" imgW="1079280" imgH="215640" progId="Equation.3">
                  <p:embed/>
                </p:oleObj>
              </mc:Choice>
              <mc:Fallback>
                <p:oleObj name="Equation" r:id="rId6" imgW="1079280" imgH="2156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blackWhite">
                      <a:xfrm>
                        <a:off x="1552575" y="4032250"/>
                        <a:ext cx="2371725"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860166" name="Group 6"/>
          <p:cNvGrpSpPr>
            <a:grpSpLocks/>
          </p:cNvGrpSpPr>
          <p:nvPr/>
        </p:nvGrpSpPr>
        <p:grpSpPr bwMode="auto">
          <a:xfrm>
            <a:off x="5199063" y="2781300"/>
            <a:ext cx="3405187" cy="3311525"/>
            <a:chOff x="3096" y="1776"/>
            <a:chExt cx="2145" cy="2086"/>
          </a:xfrm>
        </p:grpSpPr>
        <p:sp>
          <p:nvSpPr>
            <p:cNvPr id="860167" name="AutoShape 7"/>
            <p:cNvSpPr>
              <a:spLocks/>
            </p:cNvSpPr>
            <p:nvPr/>
          </p:nvSpPr>
          <p:spPr bwMode="auto">
            <a:xfrm rot="5400000">
              <a:off x="4248" y="2664"/>
              <a:ext cx="48" cy="1152"/>
            </a:xfrm>
            <a:prstGeom prst="rightBrace">
              <a:avLst>
                <a:gd name="adj1" fmla="val 200000"/>
                <a:gd name="adj2" fmla="val 50000"/>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60168" name="Text Box 8"/>
            <p:cNvSpPr txBox="1">
              <a:spLocks noChangeArrowheads="1"/>
            </p:cNvSpPr>
            <p:nvPr/>
          </p:nvSpPr>
          <p:spPr bwMode="auto">
            <a:xfrm>
              <a:off x="4128" y="3264"/>
              <a:ext cx="339" cy="173"/>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ja-JP" sz="1200">
                  <a:latin typeface="Arial" charset="0"/>
                </a:rPr>
                <a:t>width</a:t>
              </a:r>
            </a:p>
          </p:txBody>
        </p:sp>
        <p:sp>
          <p:nvSpPr>
            <p:cNvPr id="860169" name="AutoShape 9"/>
            <p:cNvSpPr>
              <a:spLocks/>
            </p:cNvSpPr>
            <p:nvPr/>
          </p:nvSpPr>
          <p:spPr bwMode="auto">
            <a:xfrm>
              <a:off x="4848" y="2064"/>
              <a:ext cx="96" cy="1152"/>
            </a:xfrm>
            <a:prstGeom prst="rightBrace">
              <a:avLst>
                <a:gd name="adj1" fmla="val 100000"/>
                <a:gd name="adj2" fmla="val 50000"/>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60170" name="Text Box 10"/>
            <p:cNvSpPr txBox="1">
              <a:spLocks noChangeArrowheads="1"/>
            </p:cNvSpPr>
            <p:nvPr/>
          </p:nvSpPr>
          <p:spPr bwMode="auto">
            <a:xfrm rot="-5384908">
              <a:off x="4843" y="2549"/>
              <a:ext cx="376" cy="173"/>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ja-JP" sz="1200">
                  <a:latin typeface="Arial" charset="0"/>
                </a:rPr>
                <a:t>height</a:t>
              </a:r>
            </a:p>
          </p:txBody>
        </p:sp>
        <p:sp>
          <p:nvSpPr>
            <p:cNvPr id="860171" name="Line 11"/>
            <p:cNvSpPr>
              <a:spLocks noChangeShapeType="1"/>
            </p:cNvSpPr>
            <p:nvPr/>
          </p:nvSpPr>
          <p:spPr bwMode="auto">
            <a:xfrm>
              <a:off x="3456" y="2913"/>
              <a:ext cx="16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60172" name="Line 12"/>
            <p:cNvSpPr>
              <a:spLocks noChangeShapeType="1"/>
            </p:cNvSpPr>
            <p:nvPr/>
          </p:nvSpPr>
          <p:spPr bwMode="auto">
            <a:xfrm>
              <a:off x="4070" y="1776"/>
              <a:ext cx="0" cy="163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60173" name="Text Box 13"/>
            <p:cNvSpPr txBox="1">
              <a:spLocks noChangeArrowheads="1"/>
            </p:cNvSpPr>
            <p:nvPr/>
          </p:nvSpPr>
          <p:spPr bwMode="auto">
            <a:xfrm>
              <a:off x="3906" y="3437"/>
              <a:ext cx="323" cy="173"/>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ja-JP" sz="1200">
                  <a:latin typeface="Arial" charset="0"/>
                </a:rPr>
                <a:t>xorig</a:t>
              </a:r>
            </a:p>
          </p:txBody>
        </p:sp>
        <p:sp>
          <p:nvSpPr>
            <p:cNvPr id="860174" name="Text Box 14"/>
            <p:cNvSpPr txBox="1">
              <a:spLocks noChangeArrowheads="1"/>
            </p:cNvSpPr>
            <p:nvPr/>
          </p:nvSpPr>
          <p:spPr bwMode="auto">
            <a:xfrm>
              <a:off x="3096" y="2826"/>
              <a:ext cx="323" cy="173"/>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ja-JP" sz="1200">
                  <a:latin typeface="Arial" charset="0"/>
                </a:rPr>
                <a:t>yorig</a:t>
              </a:r>
            </a:p>
          </p:txBody>
        </p:sp>
        <p:sp>
          <p:nvSpPr>
            <p:cNvPr id="860175" name="Text Box 15"/>
            <p:cNvSpPr txBox="1">
              <a:spLocks noChangeArrowheads="1"/>
            </p:cNvSpPr>
            <p:nvPr/>
          </p:nvSpPr>
          <p:spPr bwMode="auto">
            <a:xfrm>
              <a:off x="4232" y="3672"/>
              <a:ext cx="398" cy="173"/>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ja-JP" sz="1200">
                  <a:latin typeface="Arial" charset="0"/>
                </a:rPr>
                <a:t>xmove</a:t>
              </a:r>
            </a:p>
          </p:txBody>
        </p:sp>
        <p:sp>
          <p:nvSpPr>
            <p:cNvPr id="860176" name="Line 16"/>
            <p:cNvSpPr>
              <a:spLocks noChangeShapeType="1"/>
            </p:cNvSpPr>
            <p:nvPr/>
          </p:nvSpPr>
          <p:spPr bwMode="auto">
            <a:xfrm>
              <a:off x="3703" y="3677"/>
              <a:ext cx="1538" cy="0"/>
            </a:xfrm>
            <a:prstGeom prst="line">
              <a:avLst/>
            </a:prstGeom>
            <a:noFill/>
            <a:ln w="12700">
              <a:solidFill>
                <a:schemeClr val="tx1"/>
              </a:solidFill>
              <a:round/>
              <a:headEnd type="none" w="sm" len="sm"/>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pic>
          <p:nvPicPr>
            <p:cNvPr id="860177" name="Picture 17" descr="bitmap"/>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96" y="2064"/>
              <a:ext cx="1152" cy="1144"/>
            </a:xfrm>
            <a:prstGeom prst="rect">
              <a:avLst/>
            </a:prstGeom>
            <a:noFill/>
            <a:ln w="9525" cap="rnd">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pic>
        <p:sp>
          <p:nvSpPr>
            <p:cNvPr id="860178" name="Line 18"/>
            <p:cNvSpPr>
              <a:spLocks noChangeShapeType="1"/>
            </p:cNvSpPr>
            <p:nvPr/>
          </p:nvSpPr>
          <p:spPr bwMode="auto">
            <a:xfrm>
              <a:off x="3698" y="3211"/>
              <a:ext cx="0" cy="651"/>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title"/>
          </p:nvPr>
        </p:nvSpPr>
        <p:spPr/>
        <p:txBody>
          <a:bodyPr/>
          <a:lstStyle/>
          <a:p>
            <a:r>
              <a:rPr lang="en-US" altLang="ja-JP"/>
              <a:t>Rendering Fonts using Bitmaps</a:t>
            </a:r>
          </a:p>
        </p:txBody>
      </p:sp>
      <p:sp>
        <p:nvSpPr>
          <p:cNvPr id="862211" name="Rectangle 3"/>
          <p:cNvSpPr>
            <a:spLocks noGrp="1" noChangeArrowheads="1"/>
          </p:cNvSpPr>
          <p:nvPr>
            <p:ph type="body" idx="1"/>
          </p:nvPr>
        </p:nvSpPr>
        <p:spPr/>
        <p:txBody>
          <a:bodyPr/>
          <a:lstStyle/>
          <a:p>
            <a:r>
              <a:rPr lang="en-US" altLang="ja-JP"/>
              <a:t>OpenGL uses bitmaps for font rendering</a:t>
            </a:r>
          </a:p>
          <a:p>
            <a:pPr lvl="1"/>
            <a:r>
              <a:rPr lang="en-US" altLang="ja-JP"/>
              <a:t>each character is stored in a display list containing a bitmap</a:t>
            </a:r>
          </a:p>
          <a:p>
            <a:pPr lvl="1"/>
            <a:r>
              <a:rPr lang="en-US" altLang="ja-JP"/>
              <a:t>window system specific routines to access system fonts</a:t>
            </a:r>
          </a:p>
          <a:p>
            <a:pPr lvl="2"/>
            <a:r>
              <a:rPr lang="en-US" altLang="ja-JP" b="1">
                <a:latin typeface="Courier New" pitchFamily="49" charset="0"/>
              </a:rPr>
              <a:t>glXUseXFont()</a:t>
            </a:r>
          </a:p>
          <a:p>
            <a:pPr lvl="2"/>
            <a:r>
              <a:rPr lang="en-US" altLang="ja-JP" b="1">
                <a:latin typeface="Courier New" pitchFamily="49" charset="0"/>
              </a:rPr>
              <a:t>wglUseFontBitmaps()</a:t>
            </a:r>
          </a:p>
          <a:p>
            <a:pPr lvl="1"/>
            <a:endParaRPr lang="en-US" altLang="ja-JP" b="1">
              <a:latin typeface="Courier New" pitchFamily="49"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258" name="Rectangle 2"/>
          <p:cNvSpPr>
            <a:spLocks noGrp="1" noChangeArrowheads="1"/>
          </p:cNvSpPr>
          <p:nvPr>
            <p:ph type="title"/>
          </p:nvPr>
        </p:nvSpPr>
        <p:spPr/>
        <p:txBody>
          <a:bodyPr/>
          <a:lstStyle/>
          <a:p>
            <a:r>
              <a:rPr lang="en-US" altLang="ja-JP"/>
              <a:t>Rendering Images</a:t>
            </a:r>
          </a:p>
        </p:txBody>
      </p:sp>
      <p:sp>
        <p:nvSpPr>
          <p:cNvPr id="864259" name="Rectangle 3"/>
          <p:cNvSpPr>
            <a:spLocks noGrp="1" noChangeArrowheads="1"/>
          </p:cNvSpPr>
          <p:nvPr>
            <p:ph type="body" idx="1"/>
          </p:nvPr>
        </p:nvSpPr>
        <p:spPr/>
        <p:txBody>
          <a:bodyPr/>
          <a:lstStyle/>
          <a:p>
            <a:r>
              <a:rPr lang="en-US" altLang="ja-JP" b="1">
                <a:solidFill>
                  <a:schemeClr val="accent2"/>
                </a:solidFill>
                <a:latin typeface="Courier New" pitchFamily="49" charset="0"/>
              </a:rPr>
              <a:t>glDrawPixels( </a:t>
            </a:r>
            <a:r>
              <a:rPr lang="en-US" altLang="ja-JP" b="1" i="1">
                <a:solidFill>
                  <a:schemeClr val="accent2"/>
                </a:solidFill>
                <a:latin typeface="Courier New" pitchFamily="49" charset="0"/>
              </a:rPr>
              <a:t>width</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height</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format</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type</a:t>
            </a:r>
            <a:r>
              <a:rPr lang="en-US" altLang="ja-JP" b="1">
                <a:solidFill>
                  <a:schemeClr val="accent2"/>
                </a:solidFill>
                <a:latin typeface="Courier New" pitchFamily="49" charset="0"/>
              </a:rPr>
              <a:t>, </a:t>
            </a:r>
            <a:r>
              <a:rPr lang="en-US" altLang="ja-JP" b="1" i="1">
                <a:solidFill>
                  <a:schemeClr val="accent2"/>
                </a:solidFill>
                <a:latin typeface="Courier New" pitchFamily="49" charset="0"/>
              </a:rPr>
              <a:t>pixels</a:t>
            </a:r>
            <a:r>
              <a:rPr lang="en-US" altLang="ja-JP" b="1">
                <a:solidFill>
                  <a:schemeClr val="accent2"/>
                </a:solidFill>
                <a:latin typeface="Courier New" pitchFamily="49" charset="0"/>
              </a:rPr>
              <a:t> )</a:t>
            </a:r>
          </a:p>
          <a:p>
            <a:pPr lvl="1"/>
            <a:r>
              <a:rPr lang="en-US" altLang="ja-JP"/>
              <a:t>render pixels with lower left of</a:t>
            </a:r>
            <a:br>
              <a:rPr lang="en-US" altLang="ja-JP"/>
            </a:br>
            <a:r>
              <a:rPr lang="en-US" altLang="ja-JP"/>
              <a:t>image at current raster position</a:t>
            </a:r>
          </a:p>
          <a:p>
            <a:pPr lvl="1"/>
            <a:r>
              <a:rPr lang="en-US" altLang="ja-JP"/>
              <a:t>numerous formats and data types</a:t>
            </a:r>
            <a:br>
              <a:rPr lang="en-US" altLang="ja-JP"/>
            </a:br>
            <a:r>
              <a:rPr lang="en-US" altLang="ja-JP"/>
              <a:t>for specifying storage in memory</a:t>
            </a:r>
          </a:p>
          <a:p>
            <a:pPr lvl="2"/>
            <a:r>
              <a:rPr lang="en-US" altLang="ja-JP"/>
              <a:t>best performance by using format and type that matches hardware</a:t>
            </a:r>
          </a:p>
          <a:p>
            <a:endParaRPr lang="en-US" altLang="ja-JP"/>
          </a:p>
        </p:txBody>
      </p:sp>
      <p:pic>
        <p:nvPicPr>
          <p:cNvPr id="864260" name="Picture 4" descr="OG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15025" y="4899025"/>
            <a:ext cx="2873375" cy="1266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2285</TotalTime>
  <Words>3823</Words>
  <Application>Microsoft Office PowerPoint</Application>
  <PresentationFormat>On-screen Show (4:3)</PresentationFormat>
  <Paragraphs>455</Paragraphs>
  <Slides>34</Slides>
  <Notes>33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5" baseType="lpstr">
      <vt:lpstr>Arial</vt:lpstr>
      <vt:lpstr>ＭＳ Ｐゴシック</vt:lpstr>
      <vt:lpstr>Verdana</vt:lpstr>
      <vt:lpstr>Times New Roman</vt:lpstr>
      <vt:lpstr>Wingdings</vt:lpstr>
      <vt:lpstr>ＭＳ Ｐ明朝</vt:lpstr>
      <vt:lpstr>Courier New</vt:lpstr>
      <vt:lpstr>Book Antiqua</vt:lpstr>
      <vt:lpstr>Trebuchet MS</vt:lpstr>
      <vt:lpstr>Profile</vt:lpstr>
      <vt:lpstr>Microsoft Equation 3.0</vt:lpstr>
      <vt:lpstr>Computer Graphics</vt:lpstr>
      <vt:lpstr>Introduction to OpenGL</vt:lpstr>
      <vt:lpstr>Imaging and Raster Primitives</vt:lpstr>
      <vt:lpstr>Pixel-based primitives</vt:lpstr>
      <vt:lpstr>Pixel Pipeline</vt:lpstr>
      <vt:lpstr>Positioning Image Primitives</vt:lpstr>
      <vt:lpstr>Rendering Bitmaps</vt:lpstr>
      <vt:lpstr>Rendering Fonts using Bitmaps</vt:lpstr>
      <vt:lpstr>Rendering Images</vt:lpstr>
      <vt:lpstr>Reading Pixels</vt:lpstr>
      <vt:lpstr>Pixel Zoom</vt:lpstr>
      <vt:lpstr>Storage and Transfer Modes</vt:lpstr>
      <vt:lpstr>Texture Mapping</vt:lpstr>
      <vt:lpstr>Texture Mapping</vt:lpstr>
      <vt:lpstr>Texture Mapping and the OpenGL Pipeline</vt:lpstr>
      <vt:lpstr>Texture Example</vt:lpstr>
      <vt:lpstr>Applying Textures I</vt:lpstr>
      <vt:lpstr>Applying Textures II</vt:lpstr>
      <vt:lpstr>Texture Objects</vt:lpstr>
      <vt:lpstr>Texture Objects (cont.)</vt:lpstr>
      <vt:lpstr>Specify Texture Image</vt:lpstr>
      <vt:lpstr>Converting A Texture Image</vt:lpstr>
      <vt:lpstr>Specifying a Texture: Other Methods</vt:lpstr>
      <vt:lpstr>Mapping a Texture</vt:lpstr>
      <vt:lpstr>Generating Texture Coordinates</vt:lpstr>
      <vt:lpstr>Tutorial: Texture</vt:lpstr>
      <vt:lpstr>Texture Application Methods</vt:lpstr>
      <vt:lpstr>Filter Modes</vt:lpstr>
      <vt:lpstr>Mipmapped Textures</vt:lpstr>
      <vt:lpstr>Wrapping Mode</vt:lpstr>
      <vt:lpstr>Texture Functions</vt:lpstr>
      <vt:lpstr>Perspective Correction Hint</vt:lpstr>
      <vt:lpstr>Is There Room for a Texture?</vt:lpstr>
      <vt:lpstr>Texture Residency</vt:lpstr>
    </vt:vector>
  </TitlesOfParts>
  <Company>University of Tokyo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Graphics</dc:title>
  <dc:creator>Robin Bing-Yu Chen</dc:creator>
  <cp:lastModifiedBy>Tz-Huan Huang</cp:lastModifiedBy>
  <cp:revision>291</cp:revision>
  <dcterms:created xsi:type="dcterms:W3CDTF">2003-09-05T14:57:13Z</dcterms:created>
  <dcterms:modified xsi:type="dcterms:W3CDTF">2010-11-19T16:08:44Z</dcterms:modified>
</cp:coreProperties>
</file>