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57"/>
  </p:notesMasterIdLst>
  <p:sldIdLst>
    <p:sldId id="256" r:id="rId2"/>
    <p:sldId id="258" r:id="rId3"/>
    <p:sldId id="284" r:id="rId4"/>
    <p:sldId id="259" r:id="rId5"/>
    <p:sldId id="260" r:id="rId6"/>
    <p:sldId id="261" r:id="rId7"/>
    <p:sldId id="306" r:id="rId8"/>
    <p:sldId id="307" r:id="rId9"/>
    <p:sldId id="262" r:id="rId10"/>
    <p:sldId id="308" r:id="rId11"/>
    <p:sldId id="263" r:id="rId12"/>
    <p:sldId id="264" r:id="rId13"/>
    <p:sldId id="265" r:id="rId14"/>
    <p:sldId id="267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285" r:id="rId23"/>
    <p:sldId id="269" r:id="rId24"/>
    <p:sldId id="282" r:id="rId25"/>
    <p:sldId id="304" r:id="rId26"/>
    <p:sldId id="273" r:id="rId27"/>
    <p:sldId id="270" r:id="rId28"/>
    <p:sldId id="286" r:id="rId29"/>
    <p:sldId id="272" r:id="rId30"/>
    <p:sldId id="283" r:id="rId31"/>
    <p:sldId id="274" r:id="rId32"/>
    <p:sldId id="305" r:id="rId33"/>
    <p:sldId id="275" r:id="rId34"/>
    <p:sldId id="276" r:id="rId35"/>
    <p:sldId id="287" r:id="rId36"/>
    <p:sldId id="277" r:id="rId37"/>
    <p:sldId id="278" r:id="rId38"/>
    <p:sldId id="300" r:id="rId39"/>
    <p:sldId id="301" r:id="rId40"/>
    <p:sldId id="302" r:id="rId41"/>
    <p:sldId id="303" r:id="rId42"/>
    <p:sldId id="279" r:id="rId43"/>
    <p:sldId id="288" r:id="rId44"/>
    <p:sldId id="280" r:id="rId45"/>
    <p:sldId id="281" r:id="rId46"/>
    <p:sldId id="291" r:id="rId47"/>
    <p:sldId id="289" r:id="rId48"/>
    <p:sldId id="290" r:id="rId49"/>
    <p:sldId id="295" r:id="rId50"/>
    <p:sldId id="292" r:id="rId51"/>
    <p:sldId id="294" r:id="rId52"/>
    <p:sldId id="296" r:id="rId53"/>
    <p:sldId id="297" r:id="rId54"/>
    <p:sldId id="298" r:id="rId55"/>
    <p:sldId id="299" r:id="rId5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  <a:srgbClr val="FFFFFF"/>
    <a:srgbClr val="000000"/>
    <a:srgbClr val="0000FF"/>
    <a:srgbClr val="FFFF00"/>
    <a:srgbClr val="00FFFF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81803" autoAdjust="0"/>
  </p:normalViewPr>
  <p:slideViewPr>
    <p:cSldViewPr>
      <p:cViewPr varScale="1">
        <p:scale>
          <a:sx n="59" d="100"/>
          <a:sy n="59" d="100"/>
        </p:scale>
        <p:origin x="-810" y="-78"/>
      </p:cViewPr>
      <p:guideLst>
        <p:guide orient="horz" pos="24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4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94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4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72CF73F-7392-43B8-9291-F4C44D7862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965520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3789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37377D6E-1323-411D-BEDF-3913968D6B36}" type="slidenum">
              <a:rPr lang="en-US" altLang="ja-JP">
                <a:latin typeface="Arial" charset="0"/>
              </a:rPr>
              <a:pPr eaLnBrk="1" hangingPunct="1"/>
              <a:t>1</a:t>
            </a:fld>
            <a:endParaRPr lang="en-US" altLang="ja-JP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7F65CE8A-C98E-4CB8-9F18-1B1B60669063}" type="slidenum">
              <a:rPr lang="en-US" altLang="ja-JP">
                <a:latin typeface="Arial" charset="0"/>
              </a:rPr>
              <a:pPr eaLnBrk="1" hangingPunct="1"/>
              <a:t>2</a:t>
            </a:fld>
            <a:endParaRPr lang="en-US" altLang="ja-JP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dirty="0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7F65CE8A-C98E-4CB8-9F18-1B1B60669063}" type="slidenum">
              <a:rPr lang="en-US" altLang="ja-JP">
                <a:latin typeface="Arial" charset="0"/>
              </a:rPr>
              <a:pPr eaLnBrk="1" hangingPunct="1"/>
              <a:t>3</a:t>
            </a:fld>
            <a:endParaRPr lang="en-US" altLang="ja-JP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dirty="0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7F65CE8A-C98E-4CB8-9F18-1B1B60669063}" type="slidenum">
              <a:rPr lang="en-US" altLang="ja-JP">
                <a:latin typeface="Arial" charset="0"/>
              </a:rPr>
              <a:pPr eaLnBrk="1" hangingPunct="1"/>
              <a:t>22</a:t>
            </a:fld>
            <a:endParaRPr lang="en-US" altLang="ja-JP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dirty="0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7F65CE8A-C98E-4CB8-9F18-1B1B60669063}" type="slidenum">
              <a:rPr lang="en-US" altLang="ja-JP">
                <a:latin typeface="Arial" charset="0"/>
              </a:rPr>
              <a:pPr eaLnBrk="1" hangingPunct="1"/>
              <a:t>28</a:t>
            </a:fld>
            <a:endParaRPr lang="en-US" altLang="ja-JP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dirty="0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7F65CE8A-C98E-4CB8-9F18-1B1B60669063}" type="slidenum">
              <a:rPr lang="en-US" altLang="ja-JP">
                <a:latin typeface="Arial" charset="0"/>
              </a:rPr>
              <a:pPr eaLnBrk="1" hangingPunct="1"/>
              <a:t>35</a:t>
            </a:fld>
            <a:endParaRPr lang="en-US" altLang="ja-JP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dirty="0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7F65CE8A-C98E-4CB8-9F18-1B1B60669063}" type="slidenum">
              <a:rPr lang="en-US" altLang="ja-JP">
                <a:latin typeface="Arial" charset="0"/>
              </a:rPr>
              <a:pPr eaLnBrk="1" hangingPunct="1"/>
              <a:t>43</a:t>
            </a:fld>
            <a:endParaRPr lang="en-US" altLang="ja-JP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dirty="0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按一下以編輯母片標題樣式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按一下以編輯母片副標題樣式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A567C0-3B98-49BF-922E-2BA9D0155C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25775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A2B32-B300-4197-BDDA-A3E55C1D7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25498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3DCAE-19D0-4A43-B15F-7094A63D82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980713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CF7A7-26DB-470A-BFD7-8B8AC2A9E5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28916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85A6D-A866-4867-B2B6-F97FEAD729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18648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CE411-5B5B-4F61-948A-DDF10A14F7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69728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9FBDF-8D42-4B81-8E21-D202ACC0F1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99184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FFB9B-D8B7-44BA-BF35-F463BF711B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28953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74C2A-6287-440E-BBBD-05B9579504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11792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97EB8-6DB5-46C0-9477-B0FEC8F02B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49528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AF7F5-90A4-4A6D-9502-04BD78BF6A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57459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1EF31-E481-450E-BA7D-4702F2CDB4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2608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按一下以編輯母片</a:t>
            </a:r>
          </a:p>
          <a:p>
            <a:pPr lvl="1"/>
            <a:r>
              <a:rPr lang="ja-JP" altLang="en-US" smtClean="0"/>
              <a:t>第二層</a:t>
            </a:r>
          </a:p>
          <a:p>
            <a:pPr lvl="2"/>
            <a:r>
              <a:rPr lang="ja-JP" altLang="en-US" smtClean="0"/>
              <a:t>第三層</a:t>
            </a:r>
          </a:p>
          <a:p>
            <a:pPr lvl="3"/>
            <a:r>
              <a:rPr lang="ja-JP" altLang="en-US" smtClean="0"/>
              <a:t>第四層</a:t>
            </a:r>
          </a:p>
          <a:p>
            <a:pPr lvl="4"/>
            <a:r>
              <a:rPr lang="ja-JP" altLang="en-US" smtClean="0"/>
              <a:t>第五層</a:t>
            </a:r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84702EB0-EC5C-4604-A152-66A8A0DA7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Computer Graphics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dirty="0" err="1" smtClean="0"/>
              <a:t>Tz-Huan</a:t>
            </a:r>
            <a:r>
              <a:rPr lang="en-US" altLang="ja-JP" dirty="0" smtClean="0"/>
              <a:t> Huang</a:t>
            </a:r>
            <a:br>
              <a:rPr lang="en-US" altLang="ja-JP" dirty="0" smtClean="0"/>
            </a:br>
            <a:r>
              <a:rPr lang="en-US" altLang="ja-JP" dirty="0" smtClean="0"/>
              <a:t>National Taiwan University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Rasterization</a:t>
            </a:r>
            <a:r>
              <a:rPr lang="en-US" altLang="zh-TW" dirty="0"/>
              <a:t> </a:t>
            </a:r>
            <a:r>
              <a:rPr lang="en-US" altLang="zh-TW" dirty="0" smtClean="0"/>
              <a:t>(2/</a:t>
            </a:r>
            <a:r>
              <a:rPr lang="en-US" altLang="zh-TW" dirty="0"/>
              <a:t>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r>
              <a:rPr lang="en-US" dirty="0" smtClean="0"/>
              <a:t>In:</a:t>
            </a:r>
          </a:p>
          <a:p>
            <a:pPr lvl="1"/>
            <a:r>
              <a:rPr lang="en-US" dirty="0" smtClean="0"/>
              <a:t>2D texture</a:t>
            </a:r>
          </a:p>
          <a:p>
            <a:pPr lvl="1"/>
            <a:r>
              <a:rPr lang="en-US" dirty="0" smtClean="0"/>
              <a:t>Fog</a:t>
            </a:r>
          </a:p>
          <a:p>
            <a:r>
              <a:rPr lang="en-US" dirty="0" smtClean="0"/>
              <a:t>Out:</a:t>
            </a:r>
          </a:p>
          <a:p>
            <a:pPr lvl="1"/>
            <a:r>
              <a:rPr lang="en-US" dirty="0" smtClean="0"/>
              <a:t>1D/3D texture</a:t>
            </a:r>
          </a:p>
        </p:txBody>
      </p:sp>
    </p:spTree>
    <p:extLst>
      <p:ext uri="{BB962C8B-B14F-4D97-AF65-F5344CB8AC3E}">
        <p14:creationId xmlns:p14="http://schemas.microsoft.com/office/powerpoint/2010/main" xmlns="" val="13338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Per-Fragment operations and the </a:t>
            </a:r>
            <a:r>
              <a:rPr lang="en-US" altLang="zh-TW" dirty="0" err="1" smtClean="0"/>
              <a:t>framebuffer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In:</a:t>
            </a:r>
          </a:p>
          <a:p>
            <a:pPr lvl="1"/>
            <a:r>
              <a:rPr lang="en-US" altLang="zh-TW" dirty="0" smtClean="0"/>
              <a:t>Scissor/stencil/depth/alpha </a:t>
            </a:r>
            <a:r>
              <a:rPr lang="en-US" altLang="zh-TW" dirty="0" smtClean="0"/>
              <a:t>test</a:t>
            </a:r>
          </a:p>
          <a:p>
            <a:pPr lvl="1"/>
            <a:r>
              <a:rPr lang="en-US" altLang="zh-TW" dirty="0" smtClean="0"/>
              <a:t>Blending, </a:t>
            </a:r>
            <a:r>
              <a:rPr lang="en-US" altLang="zh-TW" dirty="0"/>
              <a:t>d</a:t>
            </a:r>
            <a:r>
              <a:rPr lang="en-US" altLang="zh-TW" dirty="0" smtClean="0"/>
              <a:t>ither, logic operation</a:t>
            </a:r>
          </a:p>
          <a:p>
            <a:pPr lvl="1"/>
            <a:r>
              <a:rPr lang="en-US" altLang="zh-TW" dirty="0" err="1" smtClean="0"/>
              <a:t>ReadPixels</a:t>
            </a:r>
            <a:endParaRPr lang="en-US" altLang="zh-TW" dirty="0"/>
          </a:p>
          <a:p>
            <a:r>
              <a:rPr lang="en-US" altLang="zh-TW" dirty="0" smtClean="0"/>
              <a:t>Out:</a:t>
            </a:r>
          </a:p>
          <a:p>
            <a:pPr lvl="1"/>
            <a:r>
              <a:rPr lang="en-US" altLang="zh-TW" dirty="0" smtClean="0"/>
              <a:t>Query</a:t>
            </a:r>
          </a:p>
          <a:p>
            <a:pPr lvl="1"/>
            <a:r>
              <a:rPr lang="en-US" altLang="zh-TW" dirty="0" err="1" smtClean="0"/>
              <a:t>DrawBuffer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ReadBuffer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CopyPixels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Accumulation buffer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8088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Special </a:t>
            </a:r>
            <a:r>
              <a:rPr lang="en-US" altLang="zh-TW" dirty="0" smtClean="0"/>
              <a:t>functions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In:</a:t>
            </a:r>
          </a:p>
          <a:p>
            <a:pPr lvl="1"/>
            <a:r>
              <a:rPr lang="en-US" altLang="zh-TW" dirty="0" smtClean="0"/>
              <a:t>Flush/Finish</a:t>
            </a:r>
          </a:p>
          <a:p>
            <a:pPr lvl="1"/>
            <a:r>
              <a:rPr lang="en-US" altLang="zh-TW" dirty="0" smtClean="0"/>
              <a:t>Hints</a:t>
            </a:r>
          </a:p>
          <a:p>
            <a:r>
              <a:rPr lang="en-US" altLang="zh-TW" dirty="0" smtClean="0"/>
              <a:t>Out:</a:t>
            </a:r>
          </a:p>
          <a:p>
            <a:pPr lvl="1"/>
            <a:r>
              <a:rPr lang="en-US" altLang="zh-TW" dirty="0" smtClean="0"/>
              <a:t>Evaluators</a:t>
            </a:r>
          </a:p>
          <a:p>
            <a:pPr lvl="1"/>
            <a:r>
              <a:rPr lang="en-US" altLang="zh-TW" dirty="0" smtClean="0"/>
              <a:t>Selection</a:t>
            </a:r>
          </a:p>
          <a:p>
            <a:pPr lvl="1"/>
            <a:r>
              <a:rPr lang="en-US" altLang="zh-TW" dirty="0" smtClean="0"/>
              <a:t>Feedback</a:t>
            </a:r>
          </a:p>
          <a:p>
            <a:pPr lvl="1"/>
            <a:r>
              <a:rPr lang="en-US" altLang="zh-TW" dirty="0" smtClean="0"/>
              <a:t>Display Lists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7348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State and state </a:t>
            </a:r>
            <a:r>
              <a:rPr lang="en-US" altLang="zh-TW" dirty="0" smtClean="0"/>
              <a:t>requests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Only states related to supported features and types can be queried</a:t>
            </a:r>
          </a:p>
          <a:p>
            <a:r>
              <a:rPr lang="en-US" altLang="zh-TW" dirty="0" smtClean="0"/>
              <a:t>In:</a:t>
            </a:r>
          </a:p>
          <a:p>
            <a:pPr lvl="1"/>
            <a:r>
              <a:rPr lang="en-US" altLang="zh-TW" dirty="0" err="1" smtClean="0"/>
              <a:t>GetIntegerv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GetFloatv</a:t>
            </a:r>
            <a:endParaRPr lang="en-US" altLang="zh-TW" dirty="0"/>
          </a:p>
          <a:p>
            <a:r>
              <a:rPr lang="en-US" altLang="zh-TW" dirty="0" smtClean="0"/>
              <a:t>Out:</a:t>
            </a:r>
          </a:p>
          <a:p>
            <a:pPr lvl="1"/>
            <a:r>
              <a:rPr lang="en-US" altLang="zh-TW" dirty="0" err="1" smtClean="0"/>
              <a:t>GetDoublev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GetMap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6937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OpenGL ES 2.X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</a:t>
            </a:r>
            <a:r>
              <a:rPr lang="en-US" i="1" dirty="0" smtClean="0"/>
              <a:t>Common</a:t>
            </a:r>
            <a:r>
              <a:rPr lang="en-US" dirty="0" smtClean="0"/>
              <a:t> profile</a:t>
            </a:r>
            <a:endParaRPr lang="en-US" dirty="0"/>
          </a:p>
          <a:p>
            <a:pPr lvl="1"/>
            <a:r>
              <a:rPr lang="en-US" dirty="0"/>
              <a:t>single-precision floating point type</a:t>
            </a:r>
          </a:p>
          <a:p>
            <a:r>
              <a:rPr lang="en-US" dirty="0" err="1" smtClean="0"/>
              <a:t>Khronos</a:t>
            </a:r>
            <a:r>
              <a:rPr lang="en-US" dirty="0" smtClean="0"/>
              <a:t> </a:t>
            </a:r>
            <a:r>
              <a:rPr lang="en-US" dirty="0"/>
              <a:t>OpenGL ES API Registry</a:t>
            </a:r>
          </a:p>
          <a:p>
            <a:pPr lvl="1"/>
            <a:r>
              <a:rPr lang="en-US" dirty="0"/>
              <a:t>Difference specification</a:t>
            </a:r>
          </a:p>
          <a:p>
            <a:endParaRPr 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2415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OpenGL operations (1/2)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r>
              <a:rPr lang="en-US" dirty="0" smtClean="0"/>
              <a:t>In:</a:t>
            </a:r>
          </a:p>
          <a:p>
            <a:pPr lvl="1"/>
            <a:r>
              <a:rPr lang="en-US" dirty="0" err="1" smtClean="0"/>
              <a:t>VertexAttrib</a:t>
            </a:r>
            <a:r>
              <a:rPr lang="en-US" dirty="0" smtClean="0"/>
              <a:t>/</a:t>
            </a:r>
            <a:r>
              <a:rPr lang="en-US" dirty="0" err="1" smtClean="0"/>
              <a:t>VertexAttribPointer</a:t>
            </a:r>
            <a:endParaRPr lang="en-US" dirty="0" smtClean="0"/>
          </a:p>
          <a:p>
            <a:pPr lvl="1"/>
            <a:r>
              <a:rPr lang="en-US" dirty="0" err="1" smtClean="0"/>
              <a:t>DrawArray</a:t>
            </a:r>
            <a:r>
              <a:rPr lang="en-US" dirty="0" smtClean="0"/>
              <a:t>/</a:t>
            </a:r>
            <a:r>
              <a:rPr lang="en-US" dirty="0" err="1" smtClean="0"/>
              <a:t>DrawElements</a:t>
            </a:r>
            <a:endParaRPr lang="en-US" dirty="0" smtClean="0"/>
          </a:p>
          <a:p>
            <a:pPr lvl="1"/>
            <a:r>
              <a:rPr lang="en-US" dirty="0" smtClean="0"/>
              <a:t>Vertex </a:t>
            </a:r>
            <a:r>
              <a:rPr lang="en-US" dirty="0"/>
              <a:t>b</a:t>
            </a:r>
            <a:r>
              <a:rPr lang="en-US" dirty="0" smtClean="0"/>
              <a:t>uffer </a:t>
            </a:r>
            <a:r>
              <a:rPr lang="en-US" dirty="0" smtClean="0"/>
              <a:t>object</a:t>
            </a:r>
            <a:endParaRPr lang="en-US" dirty="0" smtClean="0"/>
          </a:p>
          <a:p>
            <a:r>
              <a:rPr lang="en-US" dirty="0" smtClean="0"/>
              <a:t>Out:</a:t>
            </a:r>
          </a:p>
          <a:p>
            <a:pPr lvl="1"/>
            <a:r>
              <a:rPr lang="en-US" dirty="0" smtClean="0"/>
              <a:t>Begin/End paradigm</a:t>
            </a:r>
          </a:p>
          <a:p>
            <a:pPr lvl="1"/>
            <a:r>
              <a:rPr lang="en-US" dirty="0" err="1" smtClean="0"/>
              <a:t>VertexPointer</a:t>
            </a:r>
            <a:r>
              <a:rPr lang="en-US" dirty="0" smtClean="0"/>
              <a:t>, </a:t>
            </a:r>
            <a:r>
              <a:rPr lang="en-US" dirty="0" err="1" smtClean="0"/>
              <a:t>NormalPointer</a:t>
            </a:r>
            <a:r>
              <a:rPr lang="en-US" dirty="0" smtClean="0"/>
              <a:t>, … </a:t>
            </a:r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2906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OpenGL operations (2/2)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r>
              <a:rPr lang="en-US" dirty="0" smtClean="0"/>
              <a:t>In:</a:t>
            </a:r>
          </a:p>
          <a:p>
            <a:pPr lvl="1"/>
            <a:r>
              <a:rPr lang="en-US" dirty="0" smtClean="0"/>
              <a:t>Viewport</a:t>
            </a:r>
          </a:p>
          <a:p>
            <a:pPr lvl="1"/>
            <a:r>
              <a:rPr lang="en-US" dirty="0" smtClean="0"/>
              <a:t>Vertex </a:t>
            </a:r>
            <a:r>
              <a:rPr lang="en-US" dirty="0" err="1" smtClean="0"/>
              <a:t>shader</a:t>
            </a:r>
            <a:endParaRPr lang="en-US" dirty="0" smtClean="0"/>
          </a:p>
          <a:p>
            <a:r>
              <a:rPr lang="en-US" dirty="0" smtClean="0"/>
              <a:t>Out:</a:t>
            </a:r>
          </a:p>
          <a:p>
            <a:pPr lvl="1"/>
            <a:r>
              <a:rPr lang="en-US" dirty="0" smtClean="0"/>
              <a:t>Transform related function</a:t>
            </a:r>
          </a:p>
          <a:p>
            <a:pPr lvl="2"/>
            <a:r>
              <a:rPr lang="en-US" dirty="0" smtClean="0"/>
              <a:t>matrix stack, </a:t>
            </a:r>
            <a:r>
              <a:rPr lang="en-US" dirty="0" err="1" smtClean="0"/>
              <a:t>frustrum</a:t>
            </a:r>
            <a:r>
              <a:rPr lang="en-US" dirty="0" smtClean="0"/>
              <a:t>, </a:t>
            </a:r>
            <a:r>
              <a:rPr lang="en-US" dirty="0" err="1" smtClean="0"/>
              <a:t>ortho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err="1" smtClean="0"/>
              <a:t>ClipPlane</a:t>
            </a:r>
            <a:endParaRPr lang="en-US" dirty="0" smtClean="0"/>
          </a:p>
          <a:p>
            <a:pPr lvl="1"/>
            <a:r>
              <a:rPr lang="en-US" dirty="0" smtClean="0"/>
              <a:t>Lighting </a:t>
            </a:r>
            <a:r>
              <a:rPr lang="en-US" dirty="0" err="1" smtClean="0"/>
              <a:t>realted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err="1" smtClean="0"/>
              <a:t>RasterPos</a:t>
            </a:r>
            <a:r>
              <a:rPr lang="en-US" dirty="0" smtClean="0"/>
              <a:t>, </a:t>
            </a:r>
            <a:r>
              <a:rPr lang="en-US" dirty="0" err="1" smtClean="0"/>
              <a:t>WindowPos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4932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Rasterization</a:t>
            </a:r>
            <a:r>
              <a:rPr lang="en-US" altLang="zh-TW" dirty="0" smtClean="0"/>
              <a:t> (1/2)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In:</a:t>
            </a:r>
          </a:p>
          <a:p>
            <a:pPr lvl="1"/>
            <a:r>
              <a:rPr lang="en-US" altLang="zh-TW" dirty="0" smtClean="0"/>
              <a:t>antialiasing: MULTISAMPING, POINT_SMOOTH</a:t>
            </a:r>
          </a:p>
          <a:p>
            <a:pPr lvl="1"/>
            <a:r>
              <a:rPr lang="en-US" altLang="zh-TW" dirty="0" err="1" smtClean="0"/>
              <a:t>CullFace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PolygonOffset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PixelStorei</a:t>
            </a:r>
            <a:endParaRPr lang="en-US" altLang="zh-TW" dirty="0" smtClean="0"/>
          </a:p>
          <a:p>
            <a:r>
              <a:rPr lang="en-US" altLang="zh-TW" dirty="0" smtClean="0"/>
              <a:t>Out:</a:t>
            </a:r>
          </a:p>
          <a:p>
            <a:pPr lvl="1"/>
            <a:r>
              <a:rPr lang="en-US" altLang="zh-TW" dirty="0" smtClean="0"/>
              <a:t>2D </a:t>
            </a:r>
            <a:r>
              <a:rPr lang="en-US" altLang="zh-TW" dirty="0" err="1" smtClean="0"/>
              <a:t>rasterization</a:t>
            </a:r>
            <a:r>
              <a:rPr lang="en-US" altLang="zh-TW" dirty="0" smtClean="0"/>
              <a:t> related functions</a:t>
            </a:r>
          </a:p>
          <a:p>
            <a:pPr lvl="1"/>
            <a:r>
              <a:rPr lang="en-US" altLang="zh-TW" dirty="0" smtClean="0"/>
              <a:t>Image processing related functions</a:t>
            </a: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65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Rasterization</a:t>
            </a:r>
            <a:r>
              <a:rPr lang="en-US" altLang="zh-TW" dirty="0"/>
              <a:t> </a:t>
            </a:r>
            <a:r>
              <a:rPr lang="en-US" altLang="zh-TW" dirty="0" smtClean="0"/>
              <a:t>(2/</a:t>
            </a:r>
            <a:r>
              <a:rPr lang="en-US" altLang="zh-TW" dirty="0"/>
              <a:t>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r>
              <a:rPr lang="en-US" dirty="0" smtClean="0"/>
              <a:t>In:</a:t>
            </a:r>
          </a:p>
          <a:p>
            <a:pPr lvl="1"/>
            <a:r>
              <a:rPr lang="en-US" dirty="0" smtClean="0"/>
              <a:t>2D texture</a:t>
            </a:r>
          </a:p>
          <a:p>
            <a:pPr lvl="1"/>
            <a:r>
              <a:rPr lang="en-US" altLang="zh-TW" dirty="0" err="1"/>
              <a:t>Mipmap</a:t>
            </a:r>
            <a:r>
              <a:rPr lang="en-US" altLang="zh-TW" dirty="0"/>
              <a:t> </a:t>
            </a:r>
            <a:r>
              <a:rPr lang="en-US" altLang="zh-TW" dirty="0" smtClean="0"/>
              <a:t>generation</a:t>
            </a:r>
          </a:p>
          <a:p>
            <a:pPr lvl="1"/>
            <a:r>
              <a:rPr lang="en-US" dirty="0" smtClean="0"/>
              <a:t>Fragment </a:t>
            </a:r>
            <a:r>
              <a:rPr lang="en-US" dirty="0" err="1" smtClean="0"/>
              <a:t>shader</a:t>
            </a:r>
            <a:endParaRPr lang="en-US" dirty="0" smtClean="0"/>
          </a:p>
          <a:p>
            <a:r>
              <a:rPr lang="en-US" dirty="0" smtClean="0"/>
              <a:t>Out:</a:t>
            </a:r>
          </a:p>
          <a:p>
            <a:pPr lvl="1"/>
            <a:r>
              <a:rPr lang="en-US" dirty="0" smtClean="0"/>
              <a:t>1D/3D texture</a:t>
            </a:r>
          </a:p>
          <a:p>
            <a:pPr lvl="1"/>
            <a:r>
              <a:rPr lang="en-US" dirty="0" smtClean="0"/>
              <a:t>Fog</a:t>
            </a:r>
          </a:p>
        </p:txBody>
      </p:sp>
    </p:spTree>
    <p:extLst>
      <p:ext uri="{BB962C8B-B14F-4D97-AF65-F5344CB8AC3E}">
        <p14:creationId xmlns:p14="http://schemas.microsoft.com/office/powerpoint/2010/main" xmlns="" val="18778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Per-Fragment operations and the </a:t>
            </a:r>
            <a:r>
              <a:rPr lang="en-US" altLang="zh-TW" dirty="0" err="1" smtClean="0"/>
              <a:t>framebuffer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In:</a:t>
            </a:r>
          </a:p>
          <a:p>
            <a:pPr lvl="1"/>
            <a:r>
              <a:rPr lang="en-US" altLang="zh-TW" dirty="0" smtClean="0"/>
              <a:t>Scissor/stencil/depth test</a:t>
            </a:r>
          </a:p>
          <a:p>
            <a:pPr lvl="1"/>
            <a:r>
              <a:rPr lang="en-US" altLang="zh-TW" dirty="0" smtClean="0"/>
              <a:t>Blending, </a:t>
            </a:r>
            <a:r>
              <a:rPr lang="en-US" altLang="zh-TW" dirty="0"/>
              <a:t>d</a:t>
            </a:r>
            <a:r>
              <a:rPr lang="en-US" altLang="zh-TW" dirty="0" smtClean="0"/>
              <a:t>ither, logic operation</a:t>
            </a:r>
          </a:p>
          <a:p>
            <a:pPr lvl="1"/>
            <a:r>
              <a:rPr lang="en-US" altLang="zh-TW" dirty="0" err="1" smtClean="0"/>
              <a:t>ReadPixels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Frame buffer object</a:t>
            </a:r>
            <a:endParaRPr lang="en-US" altLang="zh-TW" dirty="0"/>
          </a:p>
          <a:p>
            <a:r>
              <a:rPr lang="en-US" altLang="zh-TW" dirty="0" smtClean="0"/>
              <a:t>Out:</a:t>
            </a:r>
          </a:p>
          <a:p>
            <a:pPr lvl="1"/>
            <a:r>
              <a:rPr lang="en-US" altLang="zh-TW" dirty="0" smtClean="0"/>
              <a:t>alpha test/query</a:t>
            </a:r>
          </a:p>
          <a:p>
            <a:pPr lvl="1"/>
            <a:r>
              <a:rPr lang="en-US" altLang="zh-TW" dirty="0" err="1" smtClean="0"/>
              <a:t>DrawBuffer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ReadBuffer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CopyPixels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Accumulation buffer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75968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OpenGL ES and other </a:t>
            </a:r>
            <a:r>
              <a:rPr lang="en-US" altLang="ja-JP" dirty="0"/>
              <a:t>t</a:t>
            </a:r>
            <a:r>
              <a:rPr lang="en-US" altLang="ja-JP" dirty="0" smtClean="0"/>
              <a:t>opics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3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OpenGL 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Shadow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err="1" smtClean="0"/>
              <a:t>Antialiasing</a:t>
            </a:r>
            <a:endParaRPr lang="en-US" altLang="ja-JP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Text </a:t>
            </a:r>
            <a:r>
              <a:rPr lang="en-US" altLang="ja-JP" sz="2600" dirty="0" smtClean="0"/>
              <a:t>rendering</a:t>
            </a:r>
            <a:endParaRPr lang="en-US" altLang="ja-JP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Special </a:t>
            </a:r>
            <a:r>
              <a:rPr lang="en-US" altLang="zh-TW" dirty="0" smtClean="0"/>
              <a:t>functions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In:</a:t>
            </a:r>
          </a:p>
          <a:p>
            <a:pPr lvl="1"/>
            <a:r>
              <a:rPr lang="en-US" altLang="zh-TW" dirty="0" smtClean="0"/>
              <a:t>Flush/Finish</a:t>
            </a:r>
          </a:p>
          <a:p>
            <a:pPr lvl="1"/>
            <a:r>
              <a:rPr lang="en-US" altLang="zh-TW" dirty="0" smtClean="0"/>
              <a:t>Hints: only GENERATE_MIPMAP_HINT</a:t>
            </a:r>
          </a:p>
          <a:p>
            <a:r>
              <a:rPr lang="en-US" altLang="zh-TW" dirty="0" smtClean="0"/>
              <a:t>Out:</a:t>
            </a:r>
          </a:p>
          <a:p>
            <a:pPr lvl="1"/>
            <a:r>
              <a:rPr lang="en-US" altLang="zh-TW" dirty="0" smtClean="0"/>
              <a:t>Evaluators</a:t>
            </a:r>
          </a:p>
          <a:p>
            <a:pPr lvl="1"/>
            <a:r>
              <a:rPr lang="en-US" altLang="zh-TW" dirty="0" smtClean="0"/>
              <a:t>Selection</a:t>
            </a:r>
          </a:p>
          <a:p>
            <a:pPr lvl="1"/>
            <a:r>
              <a:rPr lang="en-US" altLang="zh-TW" dirty="0" smtClean="0"/>
              <a:t>Feedback</a:t>
            </a:r>
          </a:p>
          <a:p>
            <a:pPr lvl="1"/>
            <a:r>
              <a:rPr lang="en-US" altLang="zh-TW" dirty="0" smtClean="0"/>
              <a:t>Display Lists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6449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State and state </a:t>
            </a:r>
            <a:r>
              <a:rPr lang="en-US" altLang="zh-TW" dirty="0" smtClean="0"/>
              <a:t>requests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Only states related to supported features and types can be queried</a:t>
            </a:r>
          </a:p>
          <a:p>
            <a:r>
              <a:rPr lang="en-US" altLang="zh-TW" dirty="0" smtClean="0"/>
              <a:t>In:</a:t>
            </a:r>
          </a:p>
          <a:p>
            <a:pPr lvl="1"/>
            <a:r>
              <a:rPr lang="en-US" altLang="zh-TW" dirty="0" err="1" smtClean="0"/>
              <a:t>GetIntegerv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GetFloatv</a:t>
            </a:r>
            <a:endParaRPr lang="en-US" altLang="zh-TW" dirty="0"/>
          </a:p>
          <a:p>
            <a:r>
              <a:rPr lang="en-US" altLang="zh-TW" dirty="0" smtClean="0"/>
              <a:t>Out:</a:t>
            </a:r>
          </a:p>
          <a:p>
            <a:pPr lvl="1"/>
            <a:r>
              <a:rPr lang="en-US" altLang="zh-TW" dirty="0" err="1" smtClean="0"/>
              <a:t>GetDoublev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GetMap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002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OpenGL ES and other </a:t>
            </a:r>
            <a:r>
              <a:rPr lang="en-US" altLang="ja-JP" dirty="0"/>
              <a:t>t</a:t>
            </a:r>
            <a:r>
              <a:rPr lang="en-US" altLang="ja-JP" dirty="0" smtClean="0"/>
              <a:t>opics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3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OpenGL 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>
                <a:solidFill>
                  <a:srgbClr val="FF0000"/>
                </a:solidFill>
              </a:rPr>
              <a:t>Shadow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err="1" smtClean="0">
                <a:solidFill>
                  <a:srgbClr val="FF0000"/>
                </a:solidFill>
              </a:rPr>
              <a:t>Antialiasing</a:t>
            </a:r>
            <a:endParaRPr lang="en-US" altLang="ja-JP" sz="26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>
                <a:solidFill>
                  <a:srgbClr val="FF0000"/>
                </a:solidFill>
              </a:rPr>
              <a:t>Text </a:t>
            </a:r>
            <a:r>
              <a:rPr lang="en-US" altLang="ja-JP" sz="2600" dirty="0" smtClean="0">
                <a:solidFill>
                  <a:srgbClr val="FF0000"/>
                </a:solidFill>
              </a:rPr>
              <a:t>rendering</a:t>
            </a:r>
            <a:endParaRPr lang="en-US" altLang="ja-JP" sz="2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Review of OpenGL buffers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Color buffer</a:t>
            </a:r>
          </a:p>
          <a:p>
            <a:r>
              <a:rPr lang="en-US" altLang="zh-TW" dirty="0" smtClean="0"/>
              <a:t>Depth buffer</a:t>
            </a:r>
          </a:p>
          <a:p>
            <a:r>
              <a:rPr lang="en-US" altLang="zh-TW" dirty="0" smtClean="0"/>
              <a:t>Stencil buffer</a:t>
            </a:r>
          </a:p>
          <a:p>
            <a:r>
              <a:rPr lang="en-US" altLang="zh-TW" dirty="0" smtClean="0"/>
              <a:t>Accumulation buffer</a:t>
            </a:r>
          </a:p>
        </p:txBody>
      </p:sp>
    </p:spTree>
    <p:extLst>
      <p:ext uri="{BB962C8B-B14F-4D97-AF65-F5344CB8AC3E}">
        <p14:creationId xmlns:p14="http://schemas.microsoft.com/office/powerpoint/2010/main" xmlns="" val="66147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buffer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glClear</a:t>
            </a:r>
            <a:endParaRPr lang="en-US" dirty="0" smtClean="0"/>
          </a:p>
          <a:p>
            <a:r>
              <a:rPr lang="en-US" dirty="0" err="1" smtClean="0"/>
              <a:t>glBegin</a:t>
            </a:r>
            <a:r>
              <a:rPr lang="en-US" dirty="0" smtClean="0"/>
              <a:t>, </a:t>
            </a:r>
            <a:r>
              <a:rPr lang="en-US" dirty="0" err="1" smtClean="0"/>
              <a:t>glEnd</a:t>
            </a:r>
            <a:r>
              <a:rPr lang="en-US" dirty="0" smtClean="0"/>
              <a:t>, </a:t>
            </a:r>
            <a:r>
              <a:rPr lang="en-US" dirty="0" err="1" smtClean="0"/>
              <a:t>glVertex</a:t>
            </a:r>
            <a:endParaRPr lang="en-US" dirty="0" smtClean="0"/>
          </a:p>
          <a:p>
            <a:r>
              <a:rPr lang="en-US" dirty="0" err="1" smtClean="0"/>
              <a:t>glDraw</a:t>
            </a: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 buffer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r>
              <a:rPr lang="en-US" dirty="0" err="1" smtClean="0"/>
              <a:t>glEnable</a:t>
            </a:r>
            <a:r>
              <a:rPr lang="en-US" dirty="0" smtClean="0"/>
              <a:t>(GL_DEPTH_TEST)</a:t>
            </a:r>
          </a:p>
          <a:p>
            <a:r>
              <a:rPr lang="en-US" dirty="0" err="1" smtClean="0"/>
              <a:t>glClear</a:t>
            </a:r>
            <a:endParaRPr lang="en-US" dirty="0" smtClean="0"/>
          </a:p>
          <a:p>
            <a:r>
              <a:rPr lang="en-US" dirty="0" err="1" smtClean="0"/>
              <a:t>glDepthFunc</a:t>
            </a:r>
            <a:r>
              <a:rPr lang="en-US" dirty="0" smtClean="0"/>
              <a:t>(</a:t>
            </a:r>
            <a:r>
              <a:rPr lang="en-US" dirty="0" err="1" smtClean="0"/>
              <a:t>func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func</a:t>
            </a:r>
            <a:r>
              <a:rPr lang="en-US" dirty="0" smtClean="0"/>
              <a:t>: GL_NEVER, GL_LESS, GL_EQUAL, GL_LEQUAL, GL_GREATER, GL_NOTEQUAL, GL_GEQUAL, GL_ALWAYS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Stencil buffer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750" cy="4267200"/>
          </a:xfrm>
        </p:spPr>
        <p:txBody>
          <a:bodyPr/>
          <a:lstStyle/>
          <a:p>
            <a:r>
              <a:rPr lang="en-US" altLang="zh-TW" dirty="0" err="1" smtClean="0"/>
              <a:t>glStencilFunc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func</a:t>
            </a:r>
            <a:r>
              <a:rPr lang="en-US" altLang="zh-TW" dirty="0" smtClean="0"/>
              <a:t>, ref, mask)</a:t>
            </a:r>
          </a:p>
          <a:p>
            <a:pPr lvl="1"/>
            <a:r>
              <a:rPr lang="en-US" altLang="zh-TW" dirty="0" err="1" smtClean="0"/>
              <a:t>func</a:t>
            </a:r>
            <a:r>
              <a:rPr lang="en-US" altLang="zh-TW" dirty="0" smtClean="0"/>
              <a:t>: </a:t>
            </a:r>
          </a:p>
          <a:p>
            <a:pPr lvl="2"/>
            <a:r>
              <a:rPr lang="en-US" altLang="zh-TW" dirty="0" smtClean="0"/>
              <a:t>GL_NEVER: always fail</a:t>
            </a:r>
          </a:p>
          <a:p>
            <a:pPr lvl="2"/>
            <a:r>
              <a:rPr lang="en-US" altLang="zh-TW" dirty="0" smtClean="0"/>
              <a:t>GL_LESS: pass if (</a:t>
            </a:r>
            <a:r>
              <a:rPr lang="en-US" altLang="zh-TW" dirty="0" err="1" smtClean="0"/>
              <a:t>ref&amp;mask</a:t>
            </a:r>
            <a:r>
              <a:rPr lang="en-US" altLang="zh-TW" dirty="0" smtClean="0"/>
              <a:t>)&lt;(</a:t>
            </a:r>
            <a:r>
              <a:rPr lang="en-US" altLang="zh-TW" dirty="0" err="1" smtClean="0"/>
              <a:t>stencil&amp;mask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dirty="0" smtClean="0"/>
              <a:t>GL_LEQUAL, GL_GREATER, GL_GEQUAL, GL_EQUAL, GL_NOTEQUAL, GL_ALWAYS</a:t>
            </a:r>
          </a:p>
          <a:p>
            <a:r>
              <a:rPr lang="en-US" altLang="zh-TW" dirty="0" err="1" smtClean="0"/>
              <a:t>glStencilOp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sfail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dpfail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dppass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Actions: GL_KEEP, GL_ZERO, GL_REPLACE, GL_INCR, GL_INCR_WRAP, GL_DECR, GL_DECR_WRAP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138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Accumulation buffer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glAccum</a:t>
            </a:r>
            <a:r>
              <a:rPr lang="en-US" altLang="zh-TW" dirty="0" smtClean="0"/>
              <a:t>(op, value)</a:t>
            </a:r>
          </a:p>
          <a:p>
            <a:r>
              <a:rPr lang="en-US" altLang="zh-TW" dirty="0" smtClean="0"/>
              <a:t>op: </a:t>
            </a:r>
          </a:p>
          <a:p>
            <a:pPr lvl="1"/>
            <a:r>
              <a:rPr lang="en-US" altLang="zh-TW" dirty="0" smtClean="0"/>
              <a:t>GL_ACCUM: </a:t>
            </a:r>
            <a:r>
              <a:rPr lang="en-US" altLang="zh-TW" dirty="0" err="1" smtClean="0"/>
              <a:t>accum</a:t>
            </a:r>
            <a:r>
              <a:rPr lang="en-US" altLang="zh-TW" dirty="0" smtClean="0"/>
              <a:t> += color*value</a:t>
            </a:r>
          </a:p>
          <a:p>
            <a:pPr lvl="1"/>
            <a:r>
              <a:rPr lang="en-US" altLang="zh-TW" dirty="0" smtClean="0"/>
              <a:t>GL_LOAD: </a:t>
            </a:r>
            <a:r>
              <a:rPr lang="en-US" altLang="zh-TW" dirty="0" err="1" smtClean="0"/>
              <a:t>accum</a:t>
            </a:r>
            <a:r>
              <a:rPr lang="en-US" altLang="zh-TW" dirty="0" smtClean="0"/>
              <a:t> = color</a:t>
            </a:r>
          </a:p>
          <a:p>
            <a:pPr lvl="1"/>
            <a:r>
              <a:rPr lang="en-US" altLang="zh-TW" dirty="0" smtClean="0"/>
              <a:t>GL_ADD: </a:t>
            </a:r>
            <a:r>
              <a:rPr lang="en-US" altLang="zh-TW" dirty="0" err="1" smtClean="0"/>
              <a:t>accum</a:t>
            </a:r>
            <a:r>
              <a:rPr lang="en-US" altLang="zh-TW" dirty="0" smtClean="0"/>
              <a:t> += value</a:t>
            </a:r>
          </a:p>
          <a:p>
            <a:pPr lvl="1"/>
            <a:r>
              <a:rPr lang="en-US" altLang="zh-TW" dirty="0" smtClean="0"/>
              <a:t>GL_MULT: </a:t>
            </a:r>
            <a:r>
              <a:rPr lang="en-US" altLang="zh-TW" dirty="0" err="1" smtClean="0"/>
              <a:t>accum</a:t>
            </a:r>
            <a:r>
              <a:rPr lang="en-US" altLang="zh-TW" dirty="0" smtClean="0"/>
              <a:t> *= value</a:t>
            </a:r>
          </a:p>
          <a:p>
            <a:pPr lvl="1"/>
            <a:r>
              <a:rPr lang="en-US" altLang="zh-TW" dirty="0" smtClean="0"/>
              <a:t>GL_RETURN: color = </a:t>
            </a:r>
            <a:r>
              <a:rPr lang="en-US" altLang="zh-TW" dirty="0" err="1" smtClean="0"/>
              <a:t>accum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172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OpenGL ES and other </a:t>
            </a:r>
            <a:r>
              <a:rPr lang="en-US" altLang="ja-JP" dirty="0"/>
              <a:t>t</a:t>
            </a:r>
            <a:r>
              <a:rPr lang="en-US" altLang="ja-JP" dirty="0" smtClean="0"/>
              <a:t>opics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3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OpenGL 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>
                <a:solidFill>
                  <a:srgbClr val="FF0000"/>
                </a:solidFill>
              </a:rPr>
              <a:t>Shadow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err="1" smtClean="0"/>
              <a:t>Antialiasing</a:t>
            </a:r>
            <a:endParaRPr lang="en-US" altLang="ja-JP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Text </a:t>
            </a:r>
            <a:r>
              <a:rPr lang="en-US" altLang="ja-JP" sz="2600" dirty="0" smtClean="0"/>
              <a:t>rendering</a:t>
            </a:r>
            <a:endParaRPr lang="en-US" altLang="ja-JP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Shadow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060848"/>
            <a:ext cx="51816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8464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OpenGL ES and other </a:t>
            </a:r>
            <a:r>
              <a:rPr lang="en-US" altLang="ja-JP" dirty="0"/>
              <a:t>t</a:t>
            </a:r>
            <a:r>
              <a:rPr lang="en-US" altLang="ja-JP" dirty="0" smtClean="0"/>
              <a:t>opics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3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600" dirty="0" smtClean="0">
                <a:solidFill>
                  <a:srgbClr val="FF0000"/>
                </a:solidFill>
              </a:rPr>
              <a:t>OpenGL 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Shadow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err="1" smtClean="0"/>
              <a:t>Antialiasing</a:t>
            </a:r>
            <a:endParaRPr lang="en-US" altLang="ja-JP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Text </a:t>
            </a:r>
            <a:r>
              <a:rPr lang="en-US" altLang="ja-JP" sz="2600" dirty="0" smtClean="0"/>
              <a:t>rendering</a:t>
            </a:r>
            <a:endParaRPr lang="en-US" altLang="ja-JP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 vs. ray tracing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OpenGL:</a:t>
            </a:r>
          </a:p>
          <a:p>
            <a:pPr marL="471487" lvl="1" indent="0">
              <a:buNone/>
            </a:pPr>
            <a:r>
              <a:rPr lang="en-US" dirty="0" smtClean="0"/>
              <a:t>local shading</a:t>
            </a:r>
          </a:p>
          <a:p>
            <a:pPr marL="471487" lvl="1" indent="0">
              <a:buNone/>
            </a:pPr>
            <a:r>
              <a:rPr lang="en-US" dirty="0" err="1" smtClean="0"/>
              <a:t>Ambient+Diffuse+specular</a:t>
            </a:r>
            <a:endParaRPr lang="en-US" dirty="0" smtClean="0"/>
          </a:p>
          <a:p>
            <a:pPr marL="471487" lvl="1" indent="0">
              <a:buNone/>
            </a:pPr>
            <a:endParaRPr lang="en-US" dirty="0" smtClean="0"/>
          </a:p>
          <a:p>
            <a:r>
              <a:rPr lang="en-US" dirty="0" smtClean="0"/>
              <a:t>Ray tracing: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573016"/>
            <a:ext cx="5066928" cy="2533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2120" y="1772815"/>
            <a:ext cx="3081784" cy="189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Simple case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Squish objects into plane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566" t="8936" r="3718" b="3491"/>
          <a:stretch>
            <a:fillRect/>
          </a:stretch>
        </p:blipFill>
        <p:spPr bwMode="auto">
          <a:xfrm>
            <a:off x="2843808" y="2420888"/>
            <a:ext cx="374441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5057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projection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L: location of light</a:t>
            </a:r>
          </a:p>
          <a:p>
            <a:r>
              <a:rPr lang="en-US" dirty="0" smtClean="0"/>
              <a:t>n: normal vector of plane</a:t>
            </a:r>
          </a:p>
          <a:p>
            <a:r>
              <a:rPr lang="en-US" dirty="0" smtClean="0"/>
              <a:t>P: vertex location</a:t>
            </a:r>
          </a:p>
          <a:p>
            <a:r>
              <a:rPr lang="en-US" dirty="0" smtClean="0"/>
              <a:t>P’: location of the vertex shadow</a:t>
            </a:r>
          </a:p>
          <a:p>
            <a:r>
              <a:rPr lang="en-US" dirty="0" smtClean="0"/>
              <a:t>Plane equation:</a:t>
            </a:r>
          </a:p>
          <a:p>
            <a:pPr marL="471487" lvl="1" indent="0">
              <a:buNone/>
            </a:pPr>
            <a:r>
              <a:rPr lang="en-US" dirty="0" err="1" smtClean="0"/>
              <a:t>ax+by+cz+d</a:t>
            </a:r>
            <a:r>
              <a:rPr lang="en-US" dirty="0" smtClean="0"/>
              <a:t>=0</a:t>
            </a:r>
          </a:p>
          <a:p>
            <a:pPr lvl="1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3356992"/>
            <a:ext cx="42799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2125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Shadow map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5301406" cy="4267200"/>
          </a:xfrm>
        </p:spPr>
        <p:txBody>
          <a:bodyPr/>
          <a:lstStyle/>
          <a:p>
            <a:r>
              <a:rPr lang="en-US" altLang="zh-TW" dirty="0" smtClean="0"/>
              <a:t>Idea:</a:t>
            </a:r>
          </a:p>
          <a:p>
            <a:pPr lvl="1"/>
            <a:r>
              <a:rPr lang="en-US" altLang="zh-TW" dirty="0" smtClean="0"/>
              <a:t>render a depth map from light position</a:t>
            </a:r>
          </a:p>
          <a:p>
            <a:pPr lvl="1"/>
            <a:r>
              <a:rPr lang="en-US" altLang="zh-TW" dirty="0" smtClean="0"/>
              <a:t>For every vertex, test if the z value is less then value from depth map</a:t>
            </a:r>
            <a:endParaRPr lang="zh-TW" alt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7"/>
              </a:clrFrom>
              <a:clrTo>
                <a:srgbClr val="FFFF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45646" y="1739230"/>
            <a:ext cx="299085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2139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Shadow volume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6525542" cy="4412704"/>
          </a:xfrm>
        </p:spPr>
        <p:txBody>
          <a:bodyPr/>
          <a:lstStyle/>
          <a:p>
            <a:r>
              <a:rPr lang="en-US" altLang="zh-TW" dirty="0" smtClean="0"/>
              <a:t>Idea:</a:t>
            </a:r>
          </a:p>
          <a:p>
            <a:pPr lvl="1"/>
            <a:r>
              <a:rPr lang="en-US" altLang="zh-TW" dirty="0" smtClean="0"/>
              <a:t>render a “volume” in the scene</a:t>
            </a:r>
          </a:p>
          <a:p>
            <a:pPr lvl="1"/>
            <a:r>
              <a:rPr lang="en-US" altLang="zh-TW" dirty="0" smtClean="0"/>
              <a:t>test if object is in the volume or not and update the stencil buffer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render scene based on stencil buffer</a:t>
            </a:r>
            <a:endParaRPr lang="zh-TW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65712" y="2852936"/>
            <a:ext cx="3914800" cy="2609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129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OpenGL ES and other </a:t>
            </a:r>
            <a:r>
              <a:rPr lang="en-US" altLang="ja-JP" dirty="0"/>
              <a:t>t</a:t>
            </a:r>
            <a:r>
              <a:rPr lang="en-US" altLang="ja-JP" dirty="0" smtClean="0"/>
              <a:t>opics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3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OpenGL 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Shadow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err="1" smtClean="0">
                <a:solidFill>
                  <a:srgbClr val="FF0000"/>
                </a:solidFill>
              </a:rPr>
              <a:t>Antialiasing</a:t>
            </a:r>
            <a:endParaRPr lang="en-US" altLang="ja-JP" sz="26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Text </a:t>
            </a:r>
            <a:r>
              <a:rPr lang="en-US" altLang="ja-JP" sz="2600" dirty="0" smtClean="0"/>
              <a:t>rendering</a:t>
            </a:r>
            <a:endParaRPr lang="en-US" altLang="ja-JP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Antialiasing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OpenGL specific</a:t>
            </a:r>
          </a:p>
          <a:p>
            <a:r>
              <a:rPr lang="en-US" altLang="zh-TW" dirty="0" smtClean="0"/>
              <a:t>Vendor extension</a:t>
            </a:r>
          </a:p>
          <a:p>
            <a:r>
              <a:rPr lang="en-US" altLang="zh-TW" dirty="0" smtClean="0"/>
              <a:t>Software-based </a:t>
            </a:r>
            <a:r>
              <a:rPr lang="en-US" altLang="zh-TW" dirty="0" err="1" smtClean="0"/>
              <a:t>antialiasing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463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OpenGL specific </a:t>
            </a:r>
            <a:r>
              <a:rPr lang="en-US" altLang="zh-TW" dirty="0" err="1" smtClean="0"/>
              <a:t>antialiasing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Point, line, polygon </a:t>
            </a:r>
            <a:r>
              <a:rPr lang="en-US" altLang="zh-TW" dirty="0" err="1" smtClean="0"/>
              <a:t>antialiasing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glHint</a:t>
            </a:r>
            <a:r>
              <a:rPr lang="en-US" altLang="zh-TW" dirty="0" smtClean="0"/>
              <a:t>(): </a:t>
            </a:r>
          </a:p>
          <a:p>
            <a:pPr lvl="2"/>
            <a:r>
              <a:rPr lang="en-US" altLang="zh-TW" dirty="0" smtClean="0"/>
              <a:t>GL_POINT_SMOOTH_HINT</a:t>
            </a:r>
          </a:p>
          <a:p>
            <a:pPr lvl="2"/>
            <a:r>
              <a:rPr lang="en-US" altLang="zh-TW" dirty="0" smtClean="0"/>
              <a:t>GL_LINE_SMOOTH_HINT</a:t>
            </a:r>
          </a:p>
          <a:p>
            <a:pPr lvl="2"/>
            <a:r>
              <a:rPr lang="en-US" altLang="zh-TW" dirty="0" smtClean="0"/>
              <a:t>GL_POLYGON_SMOOTH_HINT</a:t>
            </a:r>
          </a:p>
          <a:p>
            <a:r>
              <a:rPr lang="en-US" altLang="zh-TW" dirty="0" err="1" smtClean="0"/>
              <a:t>Fullscreen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antialiasing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glEnable</a:t>
            </a:r>
            <a:r>
              <a:rPr lang="en-US" altLang="zh-TW" dirty="0" smtClean="0"/>
              <a:t>(GL_MULTISAMPLE)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77900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extensions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NVIDIA: __GL_FSAA_MODE</a:t>
            </a:r>
          </a:p>
          <a:p>
            <a:pPr lvl="1"/>
            <a:r>
              <a:rPr lang="en-US" dirty="0" smtClean="0"/>
              <a:t>0: FSAA disabled</a:t>
            </a:r>
          </a:p>
          <a:p>
            <a:pPr lvl="1"/>
            <a:r>
              <a:rPr lang="en-US" dirty="0" smtClean="0"/>
              <a:t>1: 2x Bilinear Multisampling</a:t>
            </a:r>
          </a:p>
          <a:p>
            <a:pPr lvl="1"/>
            <a:r>
              <a:rPr lang="en-US" dirty="0" smtClean="0"/>
              <a:t>4: 4x Bilinear Multisampling</a:t>
            </a:r>
          </a:p>
          <a:p>
            <a:pPr lvl="1"/>
            <a:r>
              <a:rPr lang="en-US" dirty="0" smtClean="0"/>
              <a:t>7: 4x Bilinear Multisampling by 4x </a:t>
            </a:r>
            <a:r>
              <a:rPr lang="en-US" dirty="0" err="1" smtClean="0"/>
              <a:t>Supersampling</a:t>
            </a:r>
            <a:endParaRPr lang="en-US" dirty="0" smtClean="0"/>
          </a:p>
          <a:p>
            <a:pPr lvl="1"/>
            <a:r>
              <a:rPr lang="en-US" dirty="0" smtClean="0"/>
              <a:t>9: 8x Bilinear Multisampling</a:t>
            </a:r>
          </a:p>
          <a:p>
            <a:pPr lvl="1"/>
            <a:r>
              <a:rPr lang="en-US" dirty="0" smtClean="0"/>
              <a:t>13: 8x Bilinear Multisampling by 4x </a:t>
            </a:r>
            <a:r>
              <a:rPr lang="en-US" dirty="0" err="1" smtClean="0"/>
              <a:t>Supersampling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Software-based </a:t>
            </a:r>
            <a:r>
              <a:rPr lang="en-US" dirty="0" err="1" smtClean="0"/>
              <a:t>antialiasing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Blending</a:t>
            </a:r>
          </a:p>
          <a:p>
            <a:r>
              <a:rPr lang="en-US" dirty="0" smtClean="0"/>
              <a:t>Accumulation buffer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 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12704"/>
          </a:xfrm>
        </p:spPr>
        <p:txBody>
          <a:bodyPr/>
          <a:lstStyle/>
          <a:p>
            <a:r>
              <a:rPr lang="en-US" dirty="0" smtClean="0"/>
              <a:t>OpenGL for </a:t>
            </a:r>
            <a:r>
              <a:rPr lang="en-US" dirty="0" smtClean="0">
                <a:solidFill>
                  <a:srgbClr val="FF0000"/>
                </a:solidFill>
              </a:rPr>
              <a:t>Embedded System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OpenGL ES 1.0 vs. OpenGL 1.3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OpenGL ES 1.1 vs. OpenGL 1.5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OpenGL ES 2.0 vs. OpenGL 2.0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1.X: fixed function hardware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2.X: programmable hardware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OpenGL ES 1.1 is fully backward compatible with 1.0, but </a:t>
            </a:r>
            <a:r>
              <a:rPr lang="en-US" dirty="0" smtClean="0"/>
              <a:t>2.0 is NOT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741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Blending in OpenGL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glEnable</a:t>
            </a:r>
            <a:r>
              <a:rPr lang="en-US" dirty="0" smtClean="0"/>
              <a:t>(GL_BLEND)</a:t>
            </a:r>
          </a:p>
          <a:p>
            <a:r>
              <a:rPr lang="en-US" dirty="0" err="1" smtClean="0"/>
              <a:t>glBlendFunc</a:t>
            </a:r>
            <a:r>
              <a:rPr lang="en-US" dirty="0" smtClean="0"/>
              <a:t>(</a:t>
            </a:r>
            <a:r>
              <a:rPr lang="en-US" dirty="0" err="1" smtClean="0"/>
              <a:t>sfactor</a:t>
            </a:r>
            <a:r>
              <a:rPr lang="en-US" dirty="0" smtClean="0"/>
              <a:t>, </a:t>
            </a:r>
            <a:r>
              <a:rPr lang="en-US" dirty="0" err="1" smtClean="0"/>
              <a:t>dfactor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GL_ZERO</a:t>
            </a:r>
          </a:p>
          <a:p>
            <a:pPr lvl="1"/>
            <a:r>
              <a:rPr lang="en-US" dirty="0" smtClean="0"/>
              <a:t>GL_ONE</a:t>
            </a:r>
          </a:p>
          <a:p>
            <a:pPr lvl="1"/>
            <a:r>
              <a:rPr lang="en-US" dirty="0" smtClean="0"/>
              <a:t>	GL_SRC_ALPHA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Blending example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glEnable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(GL_BLEND);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glBlendFunc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(GL_SRC_ALPHA, GL_ONE_MINUS_SRC_ALPHA);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draw scene1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draw scene2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Color = </a:t>
            </a:r>
          </a:p>
          <a:p>
            <a:pPr lvl="1">
              <a:buNone/>
            </a:pPr>
            <a:r>
              <a:rPr lang="en-US" dirty="0" smtClean="0"/>
              <a:t>SRC_ALPHA*SRC_COLOR +</a:t>
            </a:r>
          </a:p>
          <a:p>
            <a:pPr lvl="1">
              <a:buNone/>
            </a:pPr>
            <a:r>
              <a:rPr lang="en-US" dirty="0" smtClean="0"/>
              <a:t>(1-SRC_ALPHA)*NEW_COLOR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Accumulation </a:t>
            </a:r>
            <a:r>
              <a:rPr lang="en-US" altLang="zh-TW" dirty="0" smtClean="0"/>
              <a:t>buffer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Range = right – left</a:t>
            </a:r>
          </a:p>
          <a:p>
            <a:pPr>
              <a:buNone/>
            </a:pPr>
            <a:r>
              <a:rPr lang="en-US" altLang="zh-TW" sz="1800" dirty="0" err="1" smtClean="0">
                <a:latin typeface="Courier New" pitchFamily="49" charset="0"/>
                <a:cs typeface="Courier New" pitchFamily="49" charset="0"/>
              </a:rPr>
              <a:t>glTranslate</a:t>
            </a: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(-0.2*range/width, -0.2*range/height, 0.0);</a:t>
            </a:r>
          </a:p>
          <a:p>
            <a:pPr>
              <a:buNone/>
            </a:pP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// draw scene</a:t>
            </a:r>
          </a:p>
          <a:p>
            <a:pPr>
              <a:buNone/>
            </a:pPr>
            <a:r>
              <a:rPr lang="en-US" altLang="zh-TW" sz="1800" dirty="0" err="1" smtClean="0">
                <a:latin typeface="Courier New" pitchFamily="49" charset="0"/>
                <a:cs typeface="Courier New" pitchFamily="49" charset="0"/>
              </a:rPr>
              <a:t>glAccum</a:t>
            </a: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(GL_LOAD, 0.25);</a:t>
            </a:r>
          </a:p>
          <a:p>
            <a:pPr>
              <a:buNone/>
            </a:pPr>
            <a:r>
              <a:rPr lang="en-US" altLang="zh-TW" sz="1800" dirty="0" err="1" smtClean="0">
                <a:latin typeface="Courier New" pitchFamily="49" charset="0"/>
                <a:cs typeface="Courier New" pitchFamily="49" charset="0"/>
              </a:rPr>
              <a:t>glTranslate</a:t>
            </a: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(-0.2*range/width, 0.2*range/height, 0.0);</a:t>
            </a:r>
          </a:p>
          <a:p>
            <a:pPr>
              <a:buNone/>
            </a:pP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// draw scene</a:t>
            </a:r>
          </a:p>
          <a:p>
            <a:pPr>
              <a:buNone/>
            </a:pPr>
            <a:r>
              <a:rPr lang="en-US" altLang="zh-TW" sz="1800" dirty="0" err="1" smtClean="0">
                <a:latin typeface="Courier New" pitchFamily="49" charset="0"/>
                <a:cs typeface="Courier New" pitchFamily="49" charset="0"/>
              </a:rPr>
              <a:t>glAccum</a:t>
            </a: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(GL_ACCUM, 0.25);</a:t>
            </a:r>
          </a:p>
          <a:p>
            <a:pPr>
              <a:buNone/>
            </a:pPr>
            <a:r>
              <a:rPr lang="en-US" altLang="zh-TW" sz="1800" dirty="0" err="1" smtClean="0">
                <a:latin typeface="Courier New" pitchFamily="49" charset="0"/>
                <a:cs typeface="Courier New" pitchFamily="49" charset="0"/>
              </a:rPr>
              <a:t>glTranslate</a:t>
            </a: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(0.2*range/width, -0.2*range/height, 0.0);</a:t>
            </a:r>
          </a:p>
          <a:p>
            <a:pPr>
              <a:buNone/>
            </a:pP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// draw scene</a:t>
            </a:r>
          </a:p>
          <a:p>
            <a:pPr>
              <a:buNone/>
            </a:pPr>
            <a:r>
              <a:rPr lang="en-US" altLang="zh-TW" sz="1800" dirty="0" err="1" smtClean="0">
                <a:latin typeface="Courier New" pitchFamily="49" charset="0"/>
                <a:cs typeface="Courier New" pitchFamily="49" charset="0"/>
              </a:rPr>
              <a:t>glAccum</a:t>
            </a: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(GL_ACCUM, 0.25);</a:t>
            </a:r>
          </a:p>
          <a:p>
            <a:pPr>
              <a:buNone/>
            </a:pPr>
            <a:r>
              <a:rPr lang="en-US" altLang="zh-TW" sz="1800" dirty="0" err="1" smtClean="0">
                <a:latin typeface="Courier New" pitchFamily="49" charset="0"/>
                <a:cs typeface="Courier New" pitchFamily="49" charset="0"/>
              </a:rPr>
              <a:t>glTranslate</a:t>
            </a: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(0.2*range/width, 0.2*range/height, 0.0);</a:t>
            </a:r>
          </a:p>
          <a:p>
            <a:pPr>
              <a:buNone/>
            </a:pP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// draw scene</a:t>
            </a:r>
          </a:p>
          <a:p>
            <a:pPr>
              <a:buNone/>
            </a:pPr>
            <a:r>
              <a:rPr lang="en-US" altLang="zh-TW" sz="1800" dirty="0" err="1" smtClean="0">
                <a:latin typeface="Courier New" pitchFamily="49" charset="0"/>
                <a:cs typeface="Courier New" pitchFamily="49" charset="0"/>
              </a:rPr>
              <a:t>glAccum</a:t>
            </a: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(GL_ACCUM, 0.25</a:t>
            </a:r>
            <a:r>
              <a:rPr lang="en-US" altLang="zh-TW" sz="18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zh-TW" alt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zh-TW" alt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0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OpenGL ES and other </a:t>
            </a:r>
            <a:r>
              <a:rPr lang="en-US" altLang="ja-JP" dirty="0"/>
              <a:t>t</a:t>
            </a:r>
            <a:r>
              <a:rPr lang="en-US" altLang="ja-JP" dirty="0" smtClean="0"/>
              <a:t>opics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3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OpenGL 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/>
              <a:t>Shadow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err="1" smtClean="0"/>
              <a:t>Antialiasing</a:t>
            </a:r>
            <a:endParaRPr lang="en-US" altLang="ja-JP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ja-JP" sz="2600" dirty="0" smtClean="0">
                <a:solidFill>
                  <a:srgbClr val="FF0000"/>
                </a:solidFill>
              </a:rPr>
              <a:t>Text </a:t>
            </a:r>
            <a:r>
              <a:rPr lang="en-US" altLang="ja-JP" sz="2600" dirty="0" smtClean="0">
                <a:solidFill>
                  <a:srgbClr val="FF0000"/>
                </a:solidFill>
              </a:rPr>
              <a:t>rendering</a:t>
            </a:r>
            <a:endParaRPr lang="en-US" altLang="ja-JP" sz="2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Text rendering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Text rendering is important for presentation of textual information</a:t>
            </a:r>
          </a:p>
          <a:p>
            <a:r>
              <a:rPr lang="en-US" altLang="zh-TW" dirty="0" smtClean="0"/>
              <a:t>However, there is no native font support in OpenGL.</a:t>
            </a:r>
          </a:p>
          <a:p>
            <a:r>
              <a:rPr lang="en-US" altLang="zh-TW" dirty="0" smtClean="0"/>
              <a:t>The Reasons:</a:t>
            </a:r>
          </a:p>
          <a:p>
            <a:pPr lvl="1"/>
            <a:r>
              <a:rPr lang="en-US" altLang="zh-TW" dirty="0" smtClean="0"/>
              <a:t>Font format: type1, type3, </a:t>
            </a:r>
            <a:r>
              <a:rPr lang="en-US" altLang="zh-TW" dirty="0" err="1" smtClean="0"/>
              <a:t>truetype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opentype</a:t>
            </a:r>
            <a:r>
              <a:rPr lang="en-US" altLang="zh-TW" dirty="0" smtClean="0"/>
              <a:t>, etc.</a:t>
            </a:r>
          </a:p>
          <a:p>
            <a:pPr lvl="1"/>
            <a:r>
              <a:rPr lang="en-US" altLang="zh-TW" dirty="0" smtClean="0"/>
              <a:t>Font rendering: </a:t>
            </a:r>
            <a:r>
              <a:rPr lang="en-US" altLang="zh-TW" dirty="0" smtClean="0"/>
              <a:t>related </a:t>
            </a:r>
            <a:r>
              <a:rPr lang="en-US" altLang="zh-TW" dirty="0" smtClean="0"/>
              <a:t>to window system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95806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Text rendering in OpenGL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Bitmap font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Outline font</a:t>
            </a:r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smtClean="0"/>
              <a:t>Texture mapped font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713334"/>
            <a:ext cx="49149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1756" y="5126024"/>
            <a:ext cx="3924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579" t="21020" r="56947" b="40386"/>
          <a:stretch>
            <a:fillRect/>
          </a:stretch>
        </p:blipFill>
        <p:spPr bwMode="auto">
          <a:xfrm>
            <a:off x="1547664" y="2276872"/>
            <a:ext cx="1941095" cy="220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6431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Bitmap font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12704"/>
          </a:xfrm>
        </p:spPr>
        <p:txBody>
          <a:bodyPr/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Very fast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Doesn’t support scaling, rotation, etc</a:t>
            </a:r>
          </a:p>
          <a:p>
            <a:pPr lvl="1"/>
            <a:r>
              <a:rPr lang="en-US" dirty="0" smtClean="0"/>
              <a:t>Quality</a:t>
            </a:r>
          </a:p>
          <a:p>
            <a:pPr lvl="1"/>
            <a:r>
              <a:rPr lang="en-US" dirty="0" smtClean="0"/>
              <a:t>2D only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err="1" smtClean="0"/>
              <a:t>glBitmap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glRasterPos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font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Supports rotation, scaling, coloring, material, lighting, </a:t>
            </a:r>
            <a:r>
              <a:rPr lang="en-US" dirty="0" err="1" smtClean="0"/>
              <a:t>antialiasing</a:t>
            </a:r>
            <a:r>
              <a:rPr lang="en-US" dirty="0" smtClean="0"/>
              <a:t>, texture mapping, etc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Might be very slow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Font format parsing/conversion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Texture mapped text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High quality text rendering results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Might be difficult to integrated into OpenGL scene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Offline text rendering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</a:t>
            </a:r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GLX</a:t>
            </a:r>
          </a:p>
          <a:p>
            <a:r>
              <a:rPr lang="en-US" dirty="0" smtClean="0"/>
              <a:t>WGL</a:t>
            </a:r>
          </a:p>
          <a:p>
            <a:r>
              <a:rPr lang="en-US" dirty="0" smtClean="0"/>
              <a:t>GLUT</a:t>
            </a:r>
          </a:p>
          <a:p>
            <a:r>
              <a:rPr lang="en-US" dirty="0" err="1" smtClean="0"/>
              <a:t>Queso</a:t>
            </a:r>
            <a:r>
              <a:rPr lang="en-US" dirty="0" smtClean="0"/>
              <a:t> GLC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http://quesoglc.sourceforge.net</a:t>
            </a:r>
          </a:p>
          <a:p>
            <a:r>
              <a:rPr lang="en-US" dirty="0" smtClean="0"/>
              <a:t>GLTT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http://gltt.sourceforge.net</a:t>
            </a:r>
          </a:p>
          <a:p>
            <a:r>
              <a:rPr lang="en-US" dirty="0" smtClean="0"/>
              <a:t>FTGL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http://ftgl.wiki.sourceforge.net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 ES 1.x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</a:t>
            </a:r>
            <a:r>
              <a:rPr lang="en-US" i="1" dirty="0" smtClean="0"/>
              <a:t>ommon</a:t>
            </a:r>
            <a:r>
              <a:rPr lang="en-US" dirty="0" smtClean="0"/>
              <a:t> vs. </a:t>
            </a:r>
            <a:r>
              <a:rPr lang="en-US" i="1" dirty="0"/>
              <a:t>C</a:t>
            </a:r>
            <a:r>
              <a:rPr lang="en-US" i="1" dirty="0" smtClean="0"/>
              <a:t>ommon-Lite</a:t>
            </a:r>
            <a:r>
              <a:rPr lang="en-US" dirty="0" smtClean="0"/>
              <a:t> profiles</a:t>
            </a:r>
          </a:p>
          <a:p>
            <a:r>
              <a:rPr lang="en-US" dirty="0" smtClean="0"/>
              <a:t>Common: </a:t>
            </a:r>
          </a:p>
          <a:p>
            <a:pPr lvl="1"/>
            <a:r>
              <a:rPr lang="en-US" dirty="0" smtClean="0"/>
              <a:t>single-precision floating point type</a:t>
            </a:r>
          </a:p>
          <a:p>
            <a:r>
              <a:rPr lang="en-US" dirty="0" smtClean="0"/>
              <a:t>Common-lite</a:t>
            </a:r>
          </a:p>
          <a:p>
            <a:pPr lvl="1"/>
            <a:r>
              <a:rPr lang="en-US" dirty="0" smtClean="0"/>
              <a:t>fixed point type</a:t>
            </a:r>
          </a:p>
          <a:p>
            <a:r>
              <a:rPr lang="en-US" dirty="0" err="1"/>
              <a:t>Khronos</a:t>
            </a:r>
            <a:r>
              <a:rPr lang="en-US" dirty="0"/>
              <a:t> OpenGL ES API </a:t>
            </a:r>
            <a:r>
              <a:rPr lang="en-US" dirty="0" smtClean="0"/>
              <a:t>Registry</a:t>
            </a:r>
          </a:p>
          <a:p>
            <a:pPr lvl="1"/>
            <a:r>
              <a:rPr lang="en-US" dirty="0" smtClean="0"/>
              <a:t>Difference specification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397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GLX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X-window system only</a:t>
            </a:r>
          </a:p>
          <a:p>
            <a:r>
              <a:rPr lang="en-US" dirty="0" smtClean="0"/>
              <a:t>Can use any X font in the system</a:t>
            </a:r>
          </a:p>
          <a:p>
            <a:r>
              <a:rPr lang="en-US" dirty="0" smtClean="0"/>
              <a:t>Supports only bitmap font</a:t>
            </a:r>
          </a:p>
          <a:p>
            <a:r>
              <a:rPr lang="en-US" dirty="0" smtClean="0"/>
              <a:t>Usage</a:t>
            </a:r>
          </a:p>
          <a:p>
            <a:pPr lvl="1"/>
            <a:r>
              <a:rPr lang="en-US" dirty="0" err="1" smtClean="0"/>
              <a:t>XLoadQueryFont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glXUseXFont</a:t>
            </a:r>
            <a:r>
              <a:rPr lang="en-US" dirty="0" smtClean="0"/>
              <a:t>()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WGL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Microsoft Windows only</a:t>
            </a:r>
          </a:p>
          <a:p>
            <a:r>
              <a:rPr lang="en-US" dirty="0" smtClean="0"/>
              <a:t>Can use any windows font</a:t>
            </a:r>
          </a:p>
          <a:p>
            <a:r>
              <a:rPr lang="en-US" dirty="0" smtClean="0"/>
              <a:t>Supports bitmap and outline font</a:t>
            </a:r>
          </a:p>
          <a:p>
            <a:r>
              <a:rPr lang="en-US" dirty="0" smtClean="0"/>
              <a:t>Usage:</a:t>
            </a:r>
          </a:p>
          <a:p>
            <a:pPr lvl="1"/>
            <a:r>
              <a:rPr lang="en-US" dirty="0" err="1" smtClean="0"/>
              <a:t>wglUseFontBitmaps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wglUseFontOutlines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Win32 </a:t>
            </a:r>
            <a:r>
              <a:rPr lang="en-US" dirty="0" err="1" smtClean="0"/>
              <a:t>api</a:t>
            </a:r>
            <a:r>
              <a:rPr lang="en-US" dirty="0" smtClean="0"/>
              <a:t> to load bitmap/</a:t>
            </a:r>
            <a:r>
              <a:rPr lang="en-US" dirty="0" err="1" smtClean="0"/>
              <a:t>truetype</a:t>
            </a:r>
            <a:r>
              <a:rPr lang="en-US" dirty="0" smtClean="0"/>
              <a:t> fonts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GLUT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use</a:t>
            </a:r>
          </a:p>
          <a:p>
            <a:r>
              <a:rPr lang="en-US" dirty="0" smtClean="0"/>
              <a:t>Supports bitmap and outlines</a:t>
            </a:r>
          </a:p>
          <a:p>
            <a:r>
              <a:rPr lang="en-US" dirty="0" smtClean="0"/>
              <a:t>Limited in choice of fonts</a:t>
            </a:r>
          </a:p>
          <a:p>
            <a:r>
              <a:rPr lang="en-US" dirty="0" smtClean="0"/>
              <a:t>Usage:</a:t>
            </a:r>
          </a:p>
          <a:p>
            <a:pPr lvl="1"/>
            <a:r>
              <a:rPr lang="en-US" dirty="0" err="1" smtClean="0"/>
              <a:t>glutBitmapCharacter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glutStrokeCharacter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Queso</a:t>
            </a:r>
            <a:r>
              <a:rPr lang="en-US" dirty="0" smtClean="0"/>
              <a:t> GLC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implementation of SGI IRIS GLC</a:t>
            </a:r>
          </a:p>
          <a:p>
            <a:r>
              <a:rPr lang="en-US" dirty="0" smtClean="0"/>
              <a:t>Based on </a:t>
            </a:r>
            <a:r>
              <a:rPr lang="en-US" dirty="0" smtClean="0"/>
              <a:t>freetype2 and </a:t>
            </a:r>
            <a:r>
              <a:rPr lang="en-US" dirty="0" err="1" smtClean="0"/>
              <a:t>fontcnofig</a:t>
            </a:r>
            <a:endParaRPr lang="en-US" dirty="0" smtClean="0"/>
          </a:p>
          <a:p>
            <a:r>
              <a:rPr lang="en-US" dirty="0" smtClean="0"/>
              <a:t>Supports bitmap and outline font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25271" b="27038"/>
          <a:stretch>
            <a:fillRect/>
          </a:stretch>
        </p:blipFill>
        <p:spPr bwMode="auto">
          <a:xfrm>
            <a:off x="1691680" y="3717032"/>
            <a:ext cx="577215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GLTT and FTGL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GLTT uses freetype1, </a:t>
            </a:r>
            <a:r>
              <a:rPr lang="en-US" dirty="0" smtClean="0"/>
              <a:t>while </a:t>
            </a:r>
            <a:r>
              <a:rPr lang="en-US" dirty="0" smtClean="0"/>
              <a:t>FTGL uses freetype2</a:t>
            </a:r>
          </a:p>
          <a:p>
            <a:r>
              <a:rPr lang="en-US" dirty="0" smtClean="0"/>
              <a:t>Supports bitmap and outline fonts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47195"/>
          <a:stretch>
            <a:fillRect/>
          </a:stretch>
        </p:blipFill>
        <p:spPr bwMode="auto">
          <a:xfrm>
            <a:off x="1115616" y="3356992"/>
            <a:ext cx="6705600" cy="2711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882327"/>
          </a:xfrm>
        </p:spPr>
        <p:txBody>
          <a:bodyPr/>
          <a:lstStyle/>
          <a:p>
            <a:pPr algn="ctr"/>
            <a:r>
              <a:rPr lang="en-US" sz="4800" dirty="0" smtClean="0"/>
              <a:t>Thank you very much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Difference specification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030" y="1772816"/>
            <a:ext cx="8409940" cy="1066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030" y="2970669"/>
            <a:ext cx="840994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102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OpenGL operations (1/2)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r>
              <a:rPr lang="en-US" dirty="0" smtClean="0"/>
              <a:t>In:</a:t>
            </a:r>
          </a:p>
          <a:p>
            <a:pPr lvl="1"/>
            <a:r>
              <a:rPr lang="en-US" dirty="0" smtClean="0"/>
              <a:t>Vertex array related functions</a:t>
            </a:r>
          </a:p>
          <a:p>
            <a:pPr lvl="2"/>
            <a:r>
              <a:rPr lang="en-US" dirty="0" err="1" smtClean="0"/>
              <a:t>VertexPointer</a:t>
            </a:r>
            <a:r>
              <a:rPr lang="en-US" dirty="0" smtClean="0"/>
              <a:t>, </a:t>
            </a:r>
            <a:r>
              <a:rPr lang="en-US" dirty="0" err="1" smtClean="0"/>
              <a:t>DrawArray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Vertex buffer object </a:t>
            </a:r>
            <a:r>
              <a:rPr lang="en-US" dirty="0" err="1" smtClean="0"/>
              <a:t>realted</a:t>
            </a:r>
            <a:r>
              <a:rPr lang="en-US" dirty="0" smtClean="0"/>
              <a:t> functions</a:t>
            </a:r>
          </a:p>
          <a:p>
            <a:pPr lvl="2"/>
            <a:r>
              <a:rPr lang="en-US" dirty="0" err="1" smtClean="0"/>
              <a:t>BindBuffer</a:t>
            </a:r>
            <a:r>
              <a:rPr lang="en-US" dirty="0" smtClean="0"/>
              <a:t>, </a:t>
            </a:r>
            <a:r>
              <a:rPr lang="en-US" dirty="0" err="1" smtClean="0"/>
              <a:t>GenBuffer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err="1" smtClean="0"/>
              <a:t>ViewPort</a:t>
            </a:r>
            <a:r>
              <a:rPr lang="en-US" dirty="0" smtClean="0"/>
              <a:t>, Frustum, Ortho</a:t>
            </a:r>
          </a:p>
          <a:p>
            <a:pPr lvl="1"/>
            <a:r>
              <a:rPr lang="en-US" dirty="0" smtClean="0"/>
              <a:t>Matrix stack related functions</a:t>
            </a:r>
          </a:p>
          <a:p>
            <a:r>
              <a:rPr lang="en-US" dirty="0" smtClean="0"/>
              <a:t>Out:</a:t>
            </a:r>
          </a:p>
          <a:p>
            <a:pPr lvl="1"/>
            <a:r>
              <a:rPr lang="en-US" dirty="0" smtClean="0"/>
              <a:t>Begin/End paradigm and related functions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16271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OpenGL operations (2/2)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r>
              <a:rPr lang="en-US" dirty="0" smtClean="0"/>
              <a:t>In:</a:t>
            </a:r>
          </a:p>
          <a:p>
            <a:pPr lvl="1"/>
            <a:r>
              <a:rPr lang="en-US" dirty="0" err="1" smtClean="0"/>
              <a:t>ClipPlane</a:t>
            </a:r>
            <a:endParaRPr lang="en-US" dirty="0" smtClean="0"/>
          </a:p>
          <a:p>
            <a:pPr lvl="1"/>
            <a:r>
              <a:rPr lang="en-US" dirty="0" smtClean="0"/>
              <a:t>Coloring and lighting related functions</a:t>
            </a:r>
          </a:p>
          <a:p>
            <a:r>
              <a:rPr lang="en-US" dirty="0" smtClean="0"/>
              <a:t>Out:</a:t>
            </a:r>
          </a:p>
          <a:p>
            <a:pPr lvl="1"/>
            <a:r>
              <a:rPr lang="en-US" dirty="0" err="1" smtClean="0"/>
              <a:t>TexGen</a:t>
            </a:r>
            <a:endParaRPr lang="en-US" dirty="0" smtClean="0"/>
          </a:p>
          <a:p>
            <a:pPr lvl="1"/>
            <a:r>
              <a:rPr lang="en-US" dirty="0" err="1" smtClean="0"/>
              <a:t>RasterPos</a:t>
            </a:r>
            <a:r>
              <a:rPr lang="en-US" dirty="0" smtClean="0"/>
              <a:t>, </a:t>
            </a:r>
            <a:r>
              <a:rPr lang="en-US" dirty="0" err="1" smtClean="0"/>
              <a:t>WindowPos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338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Rasterization</a:t>
            </a:r>
            <a:r>
              <a:rPr lang="en-US" altLang="zh-TW" dirty="0" smtClean="0"/>
              <a:t> (1/2)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In:</a:t>
            </a:r>
          </a:p>
          <a:p>
            <a:pPr lvl="1"/>
            <a:r>
              <a:rPr lang="en-US" altLang="zh-TW" dirty="0" smtClean="0"/>
              <a:t>antialiasing: MULTISAMPING, POINT_SMOOTH, LINE_SMOOTH</a:t>
            </a:r>
          </a:p>
          <a:p>
            <a:pPr lvl="1"/>
            <a:r>
              <a:rPr lang="en-US" altLang="zh-TW" dirty="0" err="1" smtClean="0"/>
              <a:t>CullFace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PolygonOffset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PixelStorei</a:t>
            </a:r>
            <a:endParaRPr lang="en-US" altLang="zh-TW" dirty="0"/>
          </a:p>
          <a:p>
            <a:r>
              <a:rPr lang="en-US" altLang="zh-TW" dirty="0" smtClean="0"/>
              <a:t>Out:</a:t>
            </a:r>
          </a:p>
          <a:p>
            <a:pPr lvl="1"/>
            <a:r>
              <a:rPr lang="en-US" altLang="zh-TW" dirty="0" smtClean="0"/>
              <a:t>2D </a:t>
            </a:r>
            <a:r>
              <a:rPr lang="en-US" altLang="zh-TW" dirty="0" err="1" smtClean="0"/>
              <a:t>rasterization</a:t>
            </a:r>
            <a:r>
              <a:rPr lang="en-US" altLang="zh-TW" dirty="0" smtClean="0"/>
              <a:t> related functions</a:t>
            </a:r>
          </a:p>
          <a:p>
            <a:pPr lvl="1"/>
            <a:r>
              <a:rPr lang="en-US" altLang="zh-TW" dirty="0" smtClean="0"/>
              <a:t>Image processing related functions</a:t>
            </a: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553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3345</TotalTime>
  <Words>1154</Words>
  <Application>Microsoft Office PowerPoint</Application>
  <PresentationFormat>如螢幕大小 (4:3)</PresentationFormat>
  <Paragraphs>366</Paragraphs>
  <Slides>55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55</vt:i4>
      </vt:variant>
    </vt:vector>
  </HeadingPairs>
  <TitlesOfParts>
    <vt:vector size="56" baseType="lpstr">
      <vt:lpstr>Profile</vt:lpstr>
      <vt:lpstr>Computer Graphics</vt:lpstr>
      <vt:lpstr>OpenGL ES and other topics</vt:lpstr>
      <vt:lpstr>OpenGL ES and other topics</vt:lpstr>
      <vt:lpstr>OpenGL ES</vt:lpstr>
      <vt:lpstr>OpenGL ES 1.x</vt:lpstr>
      <vt:lpstr>Difference specification</vt:lpstr>
      <vt:lpstr>OpenGL operations (1/2)</vt:lpstr>
      <vt:lpstr>OpenGL operations (2/2)</vt:lpstr>
      <vt:lpstr>Rasterization (1/2)</vt:lpstr>
      <vt:lpstr>Rasterization (2/2)</vt:lpstr>
      <vt:lpstr>Per-Fragment operations and the framebuffer</vt:lpstr>
      <vt:lpstr>Special functions</vt:lpstr>
      <vt:lpstr>State and state requests</vt:lpstr>
      <vt:lpstr>OpenGL ES 2.X</vt:lpstr>
      <vt:lpstr>OpenGL operations (1/2)</vt:lpstr>
      <vt:lpstr>OpenGL operations (2/2)</vt:lpstr>
      <vt:lpstr>Rasterization (1/2)</vt:lpstr>
      <vt:lpstr>Rasterization (2/2)</vt:lpstr>
      <vt:lpstr>Per-Fragment operations and the framebuffer</vt:lpstr>
      <vt:lpstr>Special functions</vt:lpstr>
      <vt:lpstr>State and state requests</vt:lpstr>
      <vt:lpstr>OpenGL ES and other topics</vt:lpstr>
      <vt:lpstr>Review of OpenGL buffers</vt:lpstr>
      <vt:lpstr>Color buffer</vt:lpstr>
      <vt:lpstr>Depth buffer</vt:lpstr>
      <vt:lpstr>Stencil buffer</vt:lpstr>
      <vt:lpstr>Accumulation buffer</vt:lpstr>
      <vt:lpstr>OpenGL ES and other topics</vt:lpstr>
      <vt:lpstr>Shadow</vt:lpstr>
      <vt:lpstr>OpenGL vs. ray tracing</vt:lpstr>
      <vt:lpstr>Simple case</vt:lpstr>
      <vt:lpstr>Shadow projection</vt:lpstr>
      <vt:lpstr>Shadow map</vt:lpstr>
      <vt:lpstr>Shadow volume</vt:lpstr>
      <vt:lpstr>OpenGL ES and other topics</vt:lpstr>
      <vt:lpstr>Antialiasing</vt:lpstr>
      <vt:lpstr>OpenGL specific antialiasing</vt:lpstr>
      <vt:lpstr>Vendor extensions</vt:lpstr>
      <vt:lpstr>Software-based antialiasing </vt:lpstr>
      <vt:lpstr>Blending in OpenGL</vt:lpstr>
      <vt:lpstr>Blending example</vt:lpstr>
      <vt:lpstr>Accumulation buffer</vt:lpstr>
      <vt:lpstr>OpenGL ES and other topics</vt:lpstr>
      <vt:lpstr>Text rendering</vt:lpstr>
      <vt:lpstr>Text rendering in OpenGL</vt:lpstr>
      <vt:lpstr>Bitmap font</vt:lpstr>
      <vt:lpstr>Outline font</vt:lpstr>
      <vt:lpstr>Texture mapped text</vt:lpstr>
      <vt:lpstr>3rd party libraries</vt:lpstr>
      <vt:lpstr>GLX</vt:lpstr>
      <vt:lpstr>WGL</vt:lpstr>
      <vt:lpstr>GLUT</vt:lpstr>
      <vt:lpstr>Queso GLC</vt:lpstr>
      <vt:lpstr>GLTT and FTGL</vt:lpstr>
      <vt:lpstr>投影片 55</vt:lpstr>
    </vt:vector>
  </TitlesOfParts>
  <Company>University of Tokyo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OpenGL ES</dc:title>
  <dc:creator>Tz-Huan Huang</dc:creator>
  <cp:lastModifiedBy>Tz-Huan Huang</cp:lastModifiedBy>
  <cp:revision>674</cp:revision>
  <dcterms:created xsi:type="dcterms:W3CDTF">2003-09-05T14:57:13Z</dcterms:created>
  <dcterms:modified xsi:type="dcterms:W3CDTF">2010-12-07T10:54:07Z</dcterms:modified>
</cp:coreProperties>
</file>